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6"/>
  </p:notesMasterIdLst>
  <p:sldIdLst>
    <p:sldId id="315" r:id="rId5"/>
    <p:sldId id="556" r:id="rId6"/>
    <p:sldId id="534" r:id="rId7"/>
    <p:sldId id="360" r:id="rId8"/>
    <p:sldId id="514" r:id="rId9"/>
    <p:sldId id="513" r:id="rId10"/>
    <p:sldId id="520" r:id="rId11"/>
    <p:sldId id="394" r:id="rId12"/>
    <p:sldId id="321" r:id="rId13"/>
    <p:sldId id="540" r:id="rId14"/>
    <p:sldId id="364" r:id="rId15"/>
    <p:sldId id="369" r:id="rId16"/>
    <p:sldId id="366" r:id="rId17"/>
    <p:sldId id="367" r:id="rId18"/>
    <p:sldId id="535" r:id="rId19"/>
    <p:sldId id="536" r:id="rId20"/>
    <p:sldId id="370" r:id="rId21"/>
    <p:sldId id="376" r:id="rId22"/>
    <p:sldId id="384" r:id="rId23"/>
    <p:sldId id="524" r:id="rId24"/>
    <p:sldId id="525" r:id="rId25"/>
    <p:sldId id="526" r:id="rId26"/>
    <p:sldId id="527" r:id="rId27"/>
    <p:sldId id="528" r:id="rId28"/>
    <p:sldId id="529" r:id="rId29"/>
    <p:sldId id="530" r:id="rId30"/>
    <p:sldId id="387" r:id="rId31"/>
    <p:sldId id="388" r:id="rId32"/>
    <p:sldId id="541" r:id="rId33"/>
    <p:sldId id="386" r:id="rId34"/>
    <p:sldId id="385" r:id="rId35"/>
    <p:sldId id="390" r:id="rId36"/>
    <p:sldId id="373" r:id="rId37"/>
    <p:sldId id="532" r:id="rId38"/>
    <p:sldId id="402" r:id="rId39"/>
    <p:sldId id="403" r:id="rId40"/>
    <p:sldId id="531" r:id="rId41"/>
    <p:sldId id="404" r:id="rId42"/>
    <p:sldId id="408" r:id="rId43"/>
    <p:sldId id="409" r:id="rId44"/>
    <p:sldId id="407" r:id="rId45"/>
    <p:sldId id="371" r:id="rId46"/>
    <p:sldId id="419" r:id="rId47"/>
    <p:sldId id="420" r:id="rId48"/>
    <p:sldId id="544" r:id="rId49"/>
    <p:sldId id="397" r:id="rId50"/>
    <p:sldId id="399" r:id="rId51"/>
    <p:sldId id="543" r:id="rId52"/>
    <p:sldId id="455" r:id="rId53"/>
    <p:sldId id="545" r:id="rId54"/>
    <p:sldId id="400" r:id="rId55"/>
    <p:sldId id="411" r:id="rId56"/>
    <p:sldId id="421" r:id="rId57"/>
    <p:sldId id="413" r:id="rId58"/>
    <p:sldId id="414" r:id="rId59"/>
    <p:sldId id="422" r:id="rId60"/>
    <p:sldId id="415" r:id="rId61"/>
    <p:sldId id="470" r:id="rId62"/>
    <p:sldId id="471" r:id="rId63"/>
    <p:sldId id="416" r:id="rId64"/>
    <p:sldId id="429" r:id="rId65"/>
    <p:sldId id="428" r:id="rId66"/>
    <p:sldId id="433" r:id="rId67"/>
    <p:sldId id="546" r:id="rId68"/>
    <p:sldId id="538" r:id="rId69"/>
    <p:sldId id="554" r:id="rId70"/>
    <p:sldId id="555" r:id="rId71"/>
    <p:sldId id="439" r:id="rId72"/>
    <p:sldId id="456" r:id="rId73"/>
    <p:sldId id="427" r:id="rId74"/>
    <p:sldId id="426" r:id="rId75"/>
    <p:sldId id="430" r:id="rId76"/>
    <p:sldId id="431" r:id="rId77"/>
    <p:sldId id="434" r:id="rId78"/>
    <p:sldId id="437" r:id="rId79"/>
    <p:sldId id="435" r:id="rId80"/>
    <p:sldId id="436" r:id="rId81"/>
    <p:sldId id="438" r:id="rId82"/>
    <p:sldId id="440" r:id="rId83"/>
    <p:sldId id="441" r:id="rId84"/>
    <p:sldId id="442" r:id="rId85"/>
    <p:sldId id="443" r:id="rId86"/>
    <p:sldId id="444" r:id="rId87"/>
    <p:sldId id="448" r:id="rId88"/>
    <p:sldId id="450" r:id="rId89"/>
    <p:sldId id="452" r:id="rId90"/>
    <p:sldId id="447" r:id="rId91"/>
    <p:sldId id="449" r:id="rId92"/>
    <p:sldId id="451" r:id="rId93"/>
    <p:sldId id="460" r:id="rId94"/>
    <p:sldId id="459" r:id="rId95"/>
    <p:sldId id="485" r:id="rId96"/>
    <p:sldId id="464" r:id="rId97"/>
    <p:sldId id="492" r:id="rId98"/>
    <p:sldId id="466" r:id="rId99"/>
    <p:sldId id="463" r:id="rId100"/>
    <p:sldId id="462" r:id="rId101"/>
    <p:sldId id="461" r:id="rId102"/>
    <p:sldId id="467" r:id="rId103"/>
    <p:sldId id="468" r:id="rId104"/>
    <p:sldId id="469" r:id="rId105"/>
    <p:sldId id="486" r:id="rId106"/>
    <p:sldId id="487" r:id="rId107"/>
    <p:sldId id="490" r:id="rId108"/>
    <p:sldId id="488" r:id="rId109"/>
    <p:sldId id="494" r:id="rId110"/>
    <p:sldId id="495" r:id="rId111"/>
    <p:sldId id="496" r:id="rId112"/>
    <p:sldId id="489" r:id="rId113"/>
    <p:sldId id="491" r:id="rId114"/>
    <p:sldId id="497" r:id="rId115"/>
    <p:sldId id="498" r:id="rId116"/>
    <p:sldId id="499" r:id="rId117"/>
    <p:sldId id="504" r:id="rId118"/>
    <p:sldId id="502" r:id="rId119"/>
    <p:sldId id="503" r:id="rId120"/>
    <p:sldId id="500" r:id="rId121"/>
    <p:sldId id="505" r:id="rId122"/>
    <p:sldId id="506" r:id="rId123"/>
    <p:sldId id="542" r:id="rId124"/>
    <p:sldId id="508" r:id="rId125"/>
    <p:sldId id="501" r:id="rId126"/>
    <p:sldId id="473" r:id="rId127"/>
    <p:sldId id="478" r:id="rId128"/>
    <p:sldId id="474" r:id="rId129"/>
    <p:sldId id="475" r:id="rId130"/>
    <p:sldId id="481" r:id="rId131"/>
    <p:sldId id="476" r:id="rId132"/>
    <p:sldId id="477" r:id="rId133"/>
    <p:sldId id="533" r:id="rId134"/>
    <p:sldId id="557" r:id="rId135"/>
    <p:sldId id="547" r:id="rId136"/>
    <p:sldId id="551" r:id="rId137"/>
    <p:sldId id="549" r:id="rId138"/>
    <p:sldId id="550" r:id="rId139"/>
    <p:sldId id="559" r:id="rId140"/>
    <p:sldId id="558" r:id="rId141"/>
    <p:sldId id="341" r:id="rId142"/>
    <p:sldId id="345" r:id="rId143"/>
    <p:sldId id="346" r:id="rId144"/>
    <p:sldId id="347" r:id="rId145"/>
    <p:sldId id="348" r:id="rId146"/>
    <p:sldId id="349" r:id="rId147"/>
    <p:sldId id="350" r:id="rId148"/>
    <p:sldId id="389" r:id="rId149"/>
    <p:sldId id="333" r:id="rId150"/>
    <p:sldId id="353" r:id="rId151"/>
    <p:sldId id="359" r:id="rId152"/>
    <p:sldId id="355" r:id="rId153"/>
    <p:sldId id="356" r:id="rId154"/>
    <p:sldId id="357" r:id="rId155"/>
    <p:sldId id="358" r:id="rId156"/>
    <p:sldId id="361" r:id="rId157"/>
    <p:sldId id="446" r:id="rId158"/>
    <p:sldId id="516" r:id="rId159"/>
    <p:sldId id="562" r:id="rId160"/>
    <p:sldId id="563" r:id="rId161"/>
    <p:sldId id="560" r:id="rId162"/>
    <p:sldId id="561" r:id="rId163"/>
    <p:sldId id="363" r:id="rId164"/>
    <p:sldId id="396" r:id="rId16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09DE4A-4497-5A7C-38E0-CEB036CC4D7C}" name="isabel.stein@gynlameda.de" initials="is" userId="S::isabel.stein@gynlameda.de::a4a71457-a50c-4f44-9c06-3f1723cfdeaf" providerId="AD"/>
  <p188:author id="{F84499E7-6E52-D6A3-9559-48EFEAADC544}" name="Sofie Matuskova - Gynlameda GmbH" initials="" userId="S::sofie.matuskova@gynlameda.de::57810425-a22b-47f4-b97a-0e25c74c3b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BC9E"/>
    <a:srgbClr val="800080"/>
    <a:srgbClr val="008080"/>
    <a:srgbClr val="9C6144"/>
    <a:srgbClr val="20694B"/>
    <a:srgbClr val="B87333"/>
    <a:srgbClr val="556B2F"/>
    <a:srgbClr val="013220"/>
    <a:srgbClr val="FFFFFF"/>
    <a:srgbClr val="184B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A0AE5-A2DE-4E73-9B0A-BA22E0D18E2F}" v="359" dt="2025-09-19T12:56:13.30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6"/>
    <p:restoredTop sz="93559" autoAdjust="0"/>
  </p:normalViewPr>
  <p:slideViewPr>
    <p:cSldViewPr snapToGrid="0">
      <p:cViewPr varScale="1">
        <p:scale>
          <a:sx n="77" d="100"/>
          <a:sy n="77" d="100"/>
        </p:scale>
        <p:origin x="998"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microsoft.com/office/2016/11/relationships/changesInfo" Target="changesInfos/changesInfo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Matuskova - Gynlameda GmbH" userId="57810425-a22b-47f4-b97a-0e25c74c3b39" providerId="ADAL" clId="{B8BA0AE5-A2DE-4E73-9B0A-BA22E0D18E2F}"/>
    <pc:docChg chg="undo redo custSel addSld delSld modSld sldOrd">
      <pc:chgData name="Sofie Matuskova - Gynlameda GmbH" userId="57810425-a22b-47f4-b97a-0e25c74c3b39" providerId="ADAL" clId="{B8BA0AE5-A2DE-4E73-9B0A-BA22E0D18E2F}" dt="2025-08-20T21:56:43.431" v="5060" actId="20577"/>
      <pc:docMkLst>
        <pc:docMk/>
      </pc:docMkLst>
      <pc:sldChg chg="modSp mod">
        <pc:chgData name="Sofie Matuskova - Gynlameda GmbH" userId="57810425-a22b-47f4-b97a-0e25c74c3b39" providerId="ADAL" clId="{B8BA0AE5-A2DE-4E73-9B0A-BA22E0D18E2F}" dt="2025-08-20T21:56:43.431" v="5060" actId="20577"/>
        <pc:sldMkLst>
          <pc:docMk/>
          <pc:sldMk cId="4205362546" sldId="321"/>
        </pc:sldMkLst>
        <pc:spChg chg="mod">
          <ac:chgData name="Sofie Matuskova - Gynlameda GmbH" userId="57810425-a22b-47f4-b97a-0e25c74c3b39" providerId="ADAL" clId="{B8BA0AE5-A2DE-4E73-9B0A-BA22E0D18E2F}" dt="2025-08-20T19:33:09.900" v="545" actId="20577"/>
          <ac:spMkLst>
            <pc:docMk/>
            <pc:sldMk cId="4205362546" sldId="321"/>
            <ac:spMk id="3" creationId="{BD120F87-D297-1C96-6137-840D906384AB}"/>
          </ac:spMkLst>
        </pc:spChg>
        <pc:spChg chg="mod">
          <ac:chgData name="Sofie Matuskova - Gynlameda GmbH" userId="57810425-a22b-47f4-b97a-0e25c74c3b39" providerId="ADAL" clId="{B8BA0AE5-A2DE-4E73-9B0A-BA22E0D18E2F}" dt="2025-08-20T21:56:43.431" v="5060" actId="20577"/>
          <ac:spMkLst>
            <pc:docMk/>
            <pc:sldMk cId="4205362546" sldId="321"/>
            <ac:spMk id="6" creationId="{2FA419C5-1130-279F-92EB-F78C09E9E660}"/>
          </ac:spMkLst>
        </pc:spChg>
        <pc:cxnChg chg="mod">
          <ac:chgData name="Sofie Matuskova - Gynlameda GmbH" userId="57810425-a22b-47f4-b97a-0e25c74c3b39" providerId="ADAL" clId="{B8BA0AE5-A2DE-4E73-9B0A-BA22E0D18E2F}" dt="2025-08-20T19:32:01.436" v="513" actId="1076"/>
          <ac:cxnSpMkLst>
            <pc:docMk/>
            <pc:sldMk cId="4205362546" sldId="321"/>
            <ac:cxnSpMk id="12" creationId="{F60D015D-B890-D38C-E144-97DFB7E73A4C}"/>
          </ac:cxnSpMkLst>
        </pc:cxnChg>
      </pc:sldChg>
      <pc:sldChg chg="modSp mod">
        <pc:chgData name="Sofie Matuskova - Gynlameda GmbH" userId="57810425-a22b-47f4-b97a-0e25c74c3b39" providerId="ADAL" clId="{B8BA0AE5-A2DE-4E73-9B0A-BA22E0D18E2F}" dt="2025-08-20T21:28:34.032" v="3043"/>
        <pc:sldMkLst>
          <pc:docMk/>
          <pc:sldMk cId="3181423092" sldId="363"/>
        </pc:sldMkLst>
        <pc:spChg chg="mod">
          <ac:chgData name="Sofie Matuskova - Gynlameda GmbH" userId="57810425-a22b-47f4-b97a-0e25c74c3b39" providerId="ADAL" clId="{B8BA0AE5-A2DE-4E73-9B0A-BA22E0D18E2F}" dt="2025-08-20T21:28:34.032" v="3043"/>
          <ac:spMkLst>
            <pc:docMk/>
            <pc:sldMk cId="3181423092" sldId="363"/>
            <ac:spMk id="3" creationId="{1B6E10A1-E9E9-7B25-1AE9-920F8BAE1E82}"/>
          </ac:spMkLst>
        </pc:spChg>
      </pc:sldChg>
      <pc:sldChg chg="modSp mod">
        <pc:chgData name="Sofie Matuskova - Gynlameda GmbH" userId="57810425-a22b-47f4-b97a-0e25c74c3b39" providerId="ADAL" clId="{B8BA0AE5-A2DE-4E73-9B0A-BA22E0D18E2F}" dt="2025-08-20T20:36:40.056" v="3008" actId="5793"/>
        <pc:sldMkLst>
          <pc:docMk/>
          <pc:sldMk cId="2854166183" sldId="396"/>
        </pc:sldMkLst>
        <pc:spChg chg="mod">
          <ac:chgData name="Sofie Matuskova - Gynlameda GmbH" userId="57810425-a22b-47f4-b97a-0e25c74c3b39" providerId="ADAL" clId="{B8BA0AE5-A2DE-4E73-9B0A-BA22E0D18E2F}" dt="2025-08-20T20:36:40.056" v="3008" actId="5793"/>
          <ac:spMkLst>
            <pc:docMk/>
            <pc:sldMk cId="2854166183" sldId="396"/>
            <ac:spMk id="3" creationId="{AD8F539B-FE55-0E08-3AE7-037109634D80}"/>
          </ac:spMkLst>
        </pc:spChg>
      </pc:sldChg>
      <pc:sldChg chg="modSp mod ord">
        <pc:chgData name="Sofie Matuskova - Gynlameda GmbH" userId="57810425-a22b-47f4-b97a-0e25c74c3b39" providerId="ADAL" clId="{B8BA0AE5-A2DE-4E73-9B0A-BA22E0D18E2F}" dt="2025-08-20T21:10:36.786" v="3038" actId="207"/>
        <pc:sldMkLst>
          <pc:docMk/>
          <pc:sldMk cId="1238418127" sldId="414"/>
        </pc:sldMkLst>
        <pc:spChg chg="mod">
          <ac:chgData name="Sofie Matuskova - Gynlameda GmbH" userId="57810425-a22b-47f4-b97a-0e25c74c3b39" providerId="ADAL" clId="{B8BA0AE5-A2DE-4E73-9B0A-BA22E0D18E2F}" dt="2025-08-20T21:10:09.680" v="3037" actId="207"/>
          <ac:spMkLst>
            <pc:docMk/>
            <pc:sldMk cId="1238418127" sldId="414"/>
            <ac:spMk id="6" creationId="{D95C193D-4C54-1B33-A300-775CC000C4BD}"/>
          </ac:spMkLst>
        </pc:spChg>
        <pc:spChg chg="mod">
          <ac:chgData name="Sofie Matuskova - Gynlameda GmbH" userId="57810425-a22b-47f4-b97a-0e25c74c3b39" providerId="ADAL" clId="{B8BA0AE5-A2DE-4E73-9B0A-BA22E0D18E2F}" dt="2025-08-20T21:10:36.786" v="3038" actId="207"/>
          <ac:spMkLst>
            <pc:docMk/>
            <pc:sldMk cId="1238418127" sldId="414"/>
            <ac:spMk id="7" creationId="{4DA80AE2-FC99-7806-9E83-20EB82351140}"/>
          </ac:spMkLst>
        </pc:spChg>
      </pc:sldChg>
      <pc:sldChg chg="modSp mod">
        <pc:chgData name="Sofie Matuskova - Gynlameda GmbH" userId="57810425-a22b-47f4-b97a-0e25c74c3b39" providerId="ADAL" clId="{B8BA0AE5-A2DE-4E73-9B0A-BA22E0D18E2F}" dt="2025-08-20T18:58:09.340" v="78" actId="20577"/>
        <pc:sldMkLst>
          <pc:docMk/>
          <pc:sldMk cId="4063198948" sldId="430"/>
        </pc:sldMkLst>
        <pc:spChg chg="mod">
          <ac:chgData name="Sofie Matuskova - Gynlameda GmbH" userId="57810425-a22b-47f4-b97a-0e25c74c3b39" providerId="ADAL" clId="{B8BA0AE5-A2DE-4E73-9B0A-BA22E0D18E2F}" dt="2025-08-20T18:58:09.340" v="78" actId="20577"/>
          <ac:spMkLst>
            <pc:docMk/>
            <pc:sldMk cId="4063198948" sldId="430"/>
            <ac:spMk id="5" creationId="{B5CDF38B-D18A-4C7F-7423-A25BB646654E}"/>
          </ac:spMkLst>
        </pc:spChg>
        <pc:spChg chg="mod">
          <ac:chgData name="Sofie Matuskova - Gynlameda GmbH" userId="57810425-a22b-47f4-b97a-0e25c74c3b39" providerId="ADAL" clId="{B8BA0AE5-A2DE-4E73-9B0A-BA22E0D18E2F}" dt="2025-08-20T18:54:44.029" v="9" actId="20577"/>
          <ac:spMkLst>
            <pc:docMk/>
            <pc:sldMk cId="4063198948" sldId="430"/>
            <ac:spMk id="7" creationId="{C959F710-1377-EDD4-8A9B-106A03CBCCE5}"/>
          </ac:spMkLst>
        </pc:spChg>
      </pc:sldChg>
      <pc:sldChg chg="modSp mod">
        <pc:chgData name="Sofie Matuskova - Gynlameda GmbH" userId="57810425-a22b-47f4-b97a-0e25c74c3b39" providerId="ADAL" clId="{B8BA0AE5-A2DE-4E73-9B0A-BA22E0D18E2F}" dt="2025-08-20T19:00:11.635" v="96" actId="21"/>
        <pc:sldMkLst>
          <pc:docMk/>
          <pc:sldMk cId="2721125638" sldId="435"/>
        </pc:sldMkLst>
        <pc:spChg chg="mod">
          <ac:chgData name="Sofie Matuskova - Gynlameda GmbH" userId="57810425-a22b-47f4-b97a-0e25c74c3b39" providerId="ADAL" clId="{B8BA0AE5-A2DE-4E73-9B0A-BA22E0D18E2F}" dt="2025-08-20T18:58:56.615" v="93" actId="20577"/>
          <ac:spMkLst>
            <pc:docMk/>
            <pc:sldMk cId="2721125638" sldId="435"/>
            <ac:spMk id="5" creationId="{D58649C8-835C-9955-2B80-53E2694CC767}"/>
          </ac:spMkLst>
        </pc:spChg>
        <pc:spChg chg="mod">
          <ac:chgData name="Sofie Matuskova - Gynlameda GmbH" userId="57810425-a22b-47f4-b97a-0e25c74c3b39" providerId="ADAL" clId="{B8BA0AE5-A2DE-4E73-9B0A-BA22E0D18E2F}" dt="2025-08-20T19:00:11.635" v="96" actId="21"/>
          <ac:spMkLst>
            <pc:docMk/>
            <pc:sldMk cId="2721125638" sldId="435"/>
            <ac:spMk id="7" creationId="{CC313DB1-D745-D51D-07FD-436A8BE4924C}"/>
          </ac:spMkLst>
        </pc:spChg>
      </pc:sldChg>
      <pc:sldChg chg="modSp mod">
        <pc:chgData name="Sofie Matuskova - Gynlameda GmbH" userId="57810425-a22b-47f4-b97a-0e25c74c3b39" providerId="ADAL" clId="{B8BA0AE5-A2DE-4E73-9B0A-BA22E0D18E2F}" dt="2025-08-20T19:04:46.720" v="279" actId="12"/>
        <pc:sldMkLst>
          <pc:docMk/>
          <pc:sldMk cId="3712702782" sldId="440"/>
        </pc:sldMkLst>
        <pc:spChg chg="mod">
          <ac:chgData name="Sofie Matuskova - Gynlameda GmbH" userId="57810425-a22b-47f4-b97a-0e25c74c3b39" providerId="ADAL" clId="{B8BA0AE5-A2DE-4E73-9B0A-BA22E0D18E2F}" dt="2025-08-20T18:58:27.291" v="79" actId="20577"/>
          <ac:spMkLst>
            <pc:docMk/>
            <pc:sldMk cId="3712702782" sldId="440"/>
            <ac:spMk id="5" creationId="{D67CE4C5-298C-E987-7F7B-CF4DE81DFBB7}"/>
          </ac:spMkLst>
        </pc:spChg>
        <pc:spChg chg="mod">
          <ac:chgData name="Sofie Matuskova - Gynlameda GmbH" userId="57810425-a22b-47f4-b97a-0e25c74c3b39" providerId="ADAL" clId="{B8BA0AE5-A2DE-4E73-9B0A-BA22E0D18E2F}" dt="2025-08-20T19:04:46.720" v="279" actId="12"/>
          <ac:spMkLst>
            <pc:docMk/>
            <pc:sldMk cId="3712702782" sldId="440"/>
            <ac:spMk id="7" creationId="{3DBE61BF-6FCD-66CE-2C58-D13D90B11FFB}"/>
          </ac:spMkLst>
        </pc:spChg>
      </pc:sldChg>
      <pc:sldChg chg="modSp mod">
        <pc:chgData name="Sofie Matuskova - Gynlameda GmbH" userId="57810425-a22b-47f4-b97a-0e25c74c3b39" providerId="ADAL" clId="{B8BA0AE5-A2DE-4E73-9B0A-BA22E0D18E2F}" dt="2025-08-20T19:05:01.485" v="280" actId="20577"/>
        <pc:sldMkLst>
          <pc:docMk/>
          <pc:sldMk cId="2362155226" sldId="443"/>
        </pc:sldMkLst>
        <pc:spChg chg="mod">
          <ac:chgData name="Sofie Matuskova - Gynlameda GmbH" userId="57810425-a22b-47f4-b97a-0e25c74c3b39" providerId="ADAL" clId="{B8BA0AE5-A2DE-4E73-9B0A-BA22E0D18E2F}" dt="2025-08-20T18:58:34.301" v="80" actId="20577"/>
          <ac:spMkLst>
            <pc:docMk/>
            <pc:sldMk cId="2362155226" sldId="443"/>
            <ac:spMk id="5" creationId="{2EA61413-DA88-4A89-EE8D-7B3ECDC21FF1}"/>
          </ac:spMkLst>
        </pc:spChg>
        <pc:spChg chg="mod">
          <ac:chgData name="Sofie Matuskova - Gynlameda GmbH" userId="57810425-a22b-47f4-b97a-0e25c74c3b39" providerId="ADAL" clId="{B8BA0AE5-A2DE-4E73-9B0A-BA22E0D18E2F}" dt="2025-08-20T19:05:01.485" v="280" actId="20577"/>
          <ac:spMkLst>
            <pc:docMk/>
            <pc:sldMk cId="2362155226" sldId="443"/>
            <ac:spMk id="7" creationId="{7E178A33-8DA7-CFAA-0ADF-15158058413F}"/>
          </ac:spMkLst>
        </pc:spChg>
      </pc:sldChg>
      <pc:sldChg chg="modSp mod">
        <pc:chgData name="Sofie Matuskova - Gynlameda GmbH" userId="57810425-a22b-47f4-b97a-0e25c74c3b39" providerId="ADAL" clId="{B8BA0AE5-A2DE-4E73-9B0A-BA22E0D18E2F}" dt="2025-08-20T19:05:44.072" v="286" actId="20577"/>
        <pc:sldMkLst>
          <pc:docMk/>
          <pc:sldMk cId="824561990" sldId="449"/>
        </pc:sldMkLst>
        <pc:spChg chg="mod">
          <ac:chgData name="Sofie Matuskova - Gynlameda GmbH" userId="57810425-a22b-47f4-b97a-0e25c74c3b39" providerId="ADAL" clId="{B8BA0AE5-A2DE-4E73-9B0A-BA22E0D18E2F}" dt="2025-08-20T19:05:27.488" v="283" actId="20577"/>
          <ac:spMkLst>
            <pc:docMk/>
            <pc:sldMk cId="824561990" sldId="449"/>
            <ac:spMk id="5" creationId="{0D75A66F-F53E-E3F4-BF82-F61D42EA61AE}"/>
          </ac:spMkLst>
        </pc:spChg>
        <pc:spChg chg="mod">
          <ac:chgData name="Sofie Matuskova - Gynlameda GmbH" userId="57810425-a22b-47f4-b97a-0e25c74c3b39" providerId="ADAL" clId="{B8BA0AE5-A2DE-4E73-9B0A-BA22E0D18E2F}" dt="2025-08-20T19:05:44.072" v="286" actId="20577"/>
          <ac:spMkLst>
            <pc:docMk/>
            <pc:sldMk cId="824561990" sldId="449"/>
            <ac:spMk id="7" creationId="{9F40240B-0E4F-156D-93C7-833561DA61AD}"/>
          </ac:spMkLst>
        </pc:spChg>
      </pc:sldChg>
      <pc:sldChg chg="modSp mod">
        <pc:chgData name="Sofie Matuskova - Gynlameda GmbH" userId="57810425-a22b-47f4-b97a-0e25c74c3b39" providerId="ADAL" clId="{B8BA0AE5-A2DE-4E73-9B0A-BA22E0D18E2F}" dt="2025-08-20T19:05:19.560" v="281" actId="20577"/>
        <pc:sldMkLst>
          <pc:docMk/>
          <pc:sldMk cId="4226160804" sldId="450"/>
        </pc:sldMkLst>
        <pc:spChg chg="mod">
          <ac:chgData name="Sofie Matuskova - Gynlameda GmbH" userId="57810425-a22b-47f4-b97a-0e25c74c3b39" providerId="ADAL" clId="{B8BA0AE5-A2DE-4E73-9B0A-BA22E0D18E2F}" dt="2025-08-20T18:59:06.210" v="94" actId="20577"/>
          <ac:spMkLst>
            <pc:docMk/>
            <pc:sldMk cId="4226160804" sldId="450"/>
            <ac:spMk id="5" creationId="{8BBB973F-6DE1-65AA-C0FC-246B886D7D62}"/>
          </ac:spMkLst>
        </pc:spChg>
        <pc:spChg chg="mod">
          <ac:chgData name="Sofie Matuskova - Gynlameda GmbH" userId="57810425-a22b-47f4-b97a-0e25c74c3b39" providerId="ADAL" clId="{B8BA0AE5-A2DE-4E73-9B0A-BA22E0D18E2F}" dt="2025-08-20T19:05:19.560" v="281" actId="20577"/>
          <ac:spMkLst>
            <pc:docMk/>
            <pc:sldMk cId="4226160804" sldId="450"/>
            <ac:spMk id="7" creationId="{D5E39FB2-BFAD-2820-1369-00BBF17F76F5}"/>
          </ac:spMkLst>
        </pc:spChg>
      </pc:sldChg>
      <pc:sldChg chg="modSp mod ord">
        <pc:chgData name="Sofie Matuskova - Gynlameda GmbH" userId="57810425-a22b-47f4-b97a-0e25c74c3b39" providerId="ADAL" clId="{B8BA0AE5-A2DE-4E73-9B0A-BA22E0D18E2F}" dt="2025-08-20T19:03:09.285" v="155" actId="255"/>
        <pc:sldMkLst>
          <pc:docMk/>
          <pc:sldMk cId="2517548353" sldId="456"/>
        </pc:sldMkLst>
        <pc:spChg chg="mod">
          <ac:chgData name="Sofie Matuskova - Gynlameda GmbH" userId="57810425-a22b-47f4-b97a-0e25c74c3b39" providerId="ADAL" clId="{B8BA0AE5-A2DE-4E73-9B0A-BA22E0D18E2F}" dt="2025-08-20T19:03:09.285" v="155" actId="255"/>
          <ac:spMkLst>
            <pc:docMk/>
            <pc:sldMk cId="2517548353" sldId="456"/>
            <ac:spMk id="3" creationId="{0A52511A-1957-C236-D7D3-C07408FCAFF9}"/>
          </ac:spMkLst>
        </pc:spChg>
        <pc:spChg chg="mod">
          <ac:chgData name="Sofie Matuskova - Gynlameda GmbH" userId="57810425-a22b-47f4-b97a-0e25c74c3b39" providerId="ADAL" clId="{B8BA0AE5-A2DE-4E73-9B0A-BA22E0D18E2F}" dt="2025-08-20T19:01:24.908" v="136" actId="14100"/>
          <ac:spMkLst>
            <pc:docMk/>
            <pc:sldMk cId="2517548353" sldId="456"/>
            <ac:spMk id="6" creationId="{B8B346A9-7ECF-D13C-4B26-470B66B4075F}"/>
          </ac:spMkLst>
        </pc:spChg>
        <pc:spChg chg="mod">
          <ac:chgData name="Sofie Matuskova - Gynlameda GmbH" userId="57810425-a22b-47f4-b97a-0e25c74c3b39" providerId="ADAL" clId="{B8BA0AE5-A2DE-4E73-9B0A-BA22E0D18E2F}" dt="2025-08-20T19:00:38.980" v="125" actId="14100"/>
          <ac:spMkLst>
            <pc:docMk/>
            <pc:sldMk cId="2517548353" sldId="456"/>
            <ac:spMk id="7" creationId="{19A50110-D6B7-74BF-72A3-FF575F98F7E7}"/>
          </ac:spMkLst>
        </pc:spChg>
      </pc:sldChg>
      <pc:sldChg chg="ord">
        <pc:chgData name="Sofie Matuskova - Gynlameda GmbH" userId="57810425-a22b-47f4-b97a-0e25c74c3b39" providerId="ADAL" clId="{B8BA0AE5-A2DE-4E73-9B0A-BA22E0D18E2F}" dt="2025-08-20T19:02:45.053" v="151"/>
        <pc:sldMkLst>
          <pc:docMk/>
          <pc:sldMk cId="2501375410" sldId="460"/>
        </pc:sldMkLst>
      </pc:sldChg>
      <pc:sldChg chg="modSp mod">
        <pc:chgData name="Sofie Matuskova - Gynlameda GmbH" userId="57810425-a22b-47f4-b97a-0e25c74c3b39" providerId="ADAL" clId="{B8BA0AE5-A2DE-4E73-9B0A-BA22E0D18E2F}" dt="2025-08-20T19:10:46.991" v="401" actId="20577"/>
        <pc:sldMkLst>
          <pc:docMk/>
          <pc:sldMk cId="1454663569" sldId="462"/>
        </pc:sldMkLst>
        <pc:spChg chg="mod">
          <ac:chgData name="Sofie Matuskova - Gynlameda GmbH" userId="57810425-a22b-47f4-b97a-0e25c74c3b39" providerId="ADAL" clId="{B8BA0AE5-A2DE-4E73-9B0A-BA22E0D18E2F}" dt="2025-08-20T19:10:46.991" v="401" actId="20577"/>
          <ac:spMkLst>
            <pc:docMk/>
            <pc:sldMk cId="1454663569" sldId="462"/>
            <ac:spMk id="5" creationId="{ED9673EF-C468-A18C-07BE-400E3D31B6B6}"/>
          </ac:spMkLst>
        </pc:spChg>
      </pc:sldChg>
      <pc:sldChg chg="modSp mod">
        <pc:chgData name="Sofie Matuskova - Gynlameda GmbH" userId="57810425-a22b-47f4-b97a-0e25c74c3b39" providerId="ADAL" clId="{B8BA0AE5-A2DE-4E73-9B0A-BA22E0D18E2F}" dt="2025-08-20T19:11:12.241" v="404" actId="20577"/>
        <pc:sldMkLst>
          <pc:docMk/>
          <pc:sldMk cId="3082593190" sldId="468"/>
        </pc:sldMkLst>
        <pc:spChg chg="mod">
          <ac:chgData name="Sofie Matuskova - Gynlameda GmbH" userId="57810425-a22b-47f4-b97a-0e25c74c3b39" providerId="ADAL" clId="{B8BA0AE5-A2DE-4E73-9B0A-BA22E0D18E2F}" dt="2025-08-20T19:11:12.241" v="404" actId="20577"/>
          <ac:spMkLst>
            <pc:docMk/>
            <pc:sldMk cId="3082593190" sldId="468"/>
            <ac:spMk id="5" creationId="{3530A794-716F-C1B5-41B0-887CE1B522F4}"/>
          </ac:spMkLst>
        </pc:spChg>
      </pc:sldChg>
      <pc:sldChg chg="addSp delSp modSp mod ord">
        <pc:chgData name="Sofie Matuskova - Gynlameda GmbH" userId="57810425-a22b-47f4-b97a-0e25c74c3b39" providerId="ADAL" clId="{B8BA0AE5-A2DE-4E73-9B0A-BA22E0D18E2F}" dt="2025-08-20T19:09:40.896" v="395" actId="478"/>
        <pc:sldMkLst>
          <pc:docMk/>
          <pc:sldMk cId="891119582" sldId="485"/>
        </pc:sldMkLst>
        <pc:spChg chg="mod">
          <ac:chgData name="Sofie Matuskova - Gynlameda GmbH" userId="57810425-a22b-47f4-b97a-0e25c74c3b39" providerId="ADAL" clId="{B8BA0AE5-A2DE-4E73-9B0A-BA22E0D18E2F}" dt="2025-08-20T19:03:26.561" v="159" actId="255"/>
          <ac:spMkLst>
            <pc:docMk/>
            <pc:sldMk cId="891119582" sldId="485"/>
            <ac:spMk id="3" creationId="{4646B116-1C56-D9A5-857D-256CEA6C6167}"/>
          </ac:spMkLst>
        </pc:spChg>
        <pc:spChg chg="add del">
          <ac:chgData name="Sofie Matuskova - Gynlameda GmbH" userId="57810425-a22b-47f4-b97a-0e25c74c3b39" providerId="ADAL" clId="{B8BA0AE5-A2DE-4E73-9B0A-BA22E0D18E2F}" dt="2025-08-20T19:09:40.896" v="395" actId="478"/>
          <ac:spMkLst>
            <pc:docMk/>
            <pc:sldMk cId="891119582" sldId="485"/>
            <ac:spMk id="4" creationId="{E6AABC84-50E3-FD00-554F-ADCD3D8A745F}"/>
          </ac:spMkLst>
        </pc:spChg>
        <pc:spChg chg="mod">
          <ac:chgData name="Sofie Matuskova - Gynlameda GmbH" userId="57810425-a22b-47f4-b97a-0e25c74c3b39" providerId="ADAL" clId="{B8BA0AE5-A2DE-4E73-9B0A-BA22E0D18E2F}" dt="2025-08-20T19:09:32.638" v="393" actId="1076"/>
          <ac:spMkLst>
            <pc:docMk/>
            <pc:sldMk cId="891119582" sldId="485"/>
            <ac:spMk id="6" creationId="{306CF7A1-865B-C3AD-7FB2-CFAB42841D12}"/>
          </ac:spMkLst>
        </pc:spChg>
        <pc:spChg chg="mod">
          <ac:chgData name="Sofie Matuskova - Gynlameda GmbH" userId="57810425-a22b-47f4-b97a-0e25c74c3b39" providerId="ADAL" clId="{B8BA0AE5-A2DE-4E73-9B0A-BA22E0D18E2F}" dt="2025-08-20T19:09:24.704" v="391" actId="14100"/>
          <ac:spMkLst>
            <pc:docMk/>
            <pc:sldMk cId="891119582" sldId="485"/>
            <ac:spMk id="7" creationId="{95FBAAD4-A81F-2A24-6C21-FB7DE0A545E6}"/>
          </ac:spMkLst>
        </pc:spChg>
      </pc:sldChg>
      <pc:sldChg chg="modSp mod">
        <pc:chgData name="Sofie Matuskova - Gynlameda GmbH" userId="57810425-a22b-47f4-b97a-0e25c74c3b39" providerId="ADAL" clId="{B8BA0AE5-A2DE-4E73-9B0A-BA22E0D18E2F}" dt="2025-08-20T19:11:55.135" v="453" actId="20577"/>
        <pc:sldMkLst>
          <pc:docMk/>
          <pc:sldMk cId="2215133137" sldId="487"/>
        </pc:sldMkLst>
        <pc:spChg chg="mod">
          <ac:chgData name="Sofie Matuskova - Gynlameda GmbH" userId="57810425-a22b-47f4-b97a-0e25c74c3b39" providerId="ADAL" clId="{B8BA0AE5-A2DE-4E73-9B0A-BA22E0D18E2F}" dt="2025-08-20T19:11:55.135" v="453" actId="20577"/>
          <ac:spMkLst>
            <pc:docMk/>
            <pc:sldMk cId="2215133137" sldId="487"/>
            <ac:spMk id="5" creationId="{1C6E0D83-0079-E665-AAF3-AC8377A694DB}"/>
          </ac:spMkLst>
        </pc:spChg>
      </pc:sldChg>
      <pc:sldChg chg="modSp mod">
        <pc:chgData name="Sofie Matuskova - Gynlameda GmbH" userId="57810425-a22b-47f4-b97a-0e25c74c3b39" providerId="ADAL" clId="{B8BA0AE5-A2DE-4E73-9B0A-BA22E0D18E2F}" dt="2025-08-20T19:12:05.918" v="454" actId="20577"/>
        <pc:sldMkLst>
          <pc:docMk/>
          <pc:sldMk cId="1904662206" sldId="489"/>
        </pc:sldMkLst>
        <pc:spChg chg="mod">
          <ac:chgData name="Sofie Matuskova - Gynlameda GmbH" userId="57810425-a22b-47f4-b97a-0e25c74c3b39" providerId="ADAL" clId="{B8BA0AE5-A2DE-4E73-9B0A-BA22E0D18E2F}" dt="2025-08-20T19:12:05.918" v="454" actId="20577"/>
          <ac:spMkLst>
            <pc:docMk/>
            <pc:sldMk cId="1904662206" sldId="489"/>
            <ac:spMk id="5" creationId="{6399D6C3-1582-A56E-7578-BB4627230819}"/>
          </ac:spMkLst>
        </pc:spChg>
      </pc:sldChg>
      <pc:sldChg chg="modSp mod">
        <pc:chgData name="Sofie Matuskova - Gynlameda GmbH" userId="57810425-a22b-47f4-b97a-0e25c74c3b39" providerId="ADAL" clId="{B8BA0AE5-A2DE-4E73-9B0A-BA22E0D18E2F}" dt="2025-08-20T19:10:35.714" v="400" actId="5793"/>
        <pc:sldMkLst>
          <pc:docMk/>
          <pc:sldMk cId="1610159909" sldId="492"/>
        </pc:sldMkLst>
        <pc:spChg chg="mod">
          <ac:chgData name="Sofie Matuskova - Gynlameda GmbH" userId="57810425-a22b-47f4-b97a-0e25c74c3b39" providerId="ADAL" clId="{B8BA0AE5-A2DE-4E73-9B0A-BA22E0D18E2F}" dt="2025-08-20T19:10:35.714" v="400" actId="5793"/>
          <ac:spMkLst>
            <pc:docMk/>
            <pc:sldMk cId="1610159909" sldId="492"/>
            <ac:spMk id="5" creationId="{7F1B0EBD-C371-F6EB-EEF7-2728DD40AD6C}"/>
          </ac:spMkLst>
        </pc:spChg>
      </pc:sldChg>
      <pc:sldChg chg="addSp delSp mod">
        <pc:chgData name="Sofie Matuskova - Gynlameda GmbH" userId="57810425-a22b-47f4-b97a-0e25c74c3b39" providerId="ADAL" clId="{B8BA0AE5-A2DE-4E73-9B0A-BA22E0D18E2F}" dt="2025-08-20T20:39:41.049" v="3014" actId="478"/>
        <pc:sldMkLst>
          <pc:docMk/>
          <pc:sldMk cId="2086753953" sldId="506"/>
        </pc:sldMkLst>
      </pc:sldChg>
      <pc:sldChg chg="addSp modSp mod ord">
        <pc:chgData name="Sofie Matuskova - Gynlameda GmbH" userId="57810425-a22b-47f4-b97a-0e25c74c3b39" providerId="ADAL" clId="{B8BA0AE5-A2DE-4E73-9B0A-BA22E0D18E2F}" dt="2025-08-20T21:56:25.773" v="5028"/>
        <pc:sldMkLst>
          <pc:docMk/>
          <pc:sldMk cId="1212536632" sldId="539"/>
        </pc:sldMkLst>
      </pc:sldChg>
      <pc:sldChg chg="addSp modSp new mod">
        <pc:chgData name="Sofie Matuskova - Gynlameda GmbH" userId="57810425-a22b-47f4-b97a-0e25c74c3b39" providerId="ADAL" clId="{B8BA0AE5-A2DE-4E73-9B0A-BA22E0D18E2F}" dt="2025-08-20T20:34:23.621" v="2931" actId="20577"/>
        <pc:sldMkLst>
          <pc:docMk/>
          <pc:sldMk cId="3689501406" sldId="547"/>
        </pc:sldMkLst>
        <pc:spChg chg="mod">
          <ac:chgData name="Sofie Matuskova - Gynlameda GmbH" userId="57810425-a22b-47f4-b97a-0e25c74c3b39" providerId="ADAL" clId="{B8BA0AE5-A2DE-4E73-9B0A-BA22E0D18E2F}" dt="2025-08-20T20:29:06.396" v="2861" actId="14100"/>
          <ac:spMkLst>
            <pc:docMk/>
            <pc:sldMk cId="3689501406" sldId="547"/>
            <ac:spMk id="2" creationId="{527DDE71-F0F9-BF83-5AC5-D5DEF2F74945}"/>
          </ac:spMkLst>
        </pc:spChg>
        <pc:spChg chg="mod">
          <ac:chgData name="Sofie Matuskova - Gynlameda GmbH" userId="57810425-a22b-47f4-b97a-0e25c74c3b39" providerId="ADAL" clId="{B8BA0AE5-A2DE-4E73-9B0A-BA22E0D18E2F}" dt="2025-08-20T20:34:23.621" v="2931" actId="20577"/>
          <ac:spMkLst>
            <pc:docMk/>
            <pc:sldMk cId="3689501406" sldId="547"/>
            <ac:spMk id="3" creationId="{68E69252-3C7C-BED8-0386-834796EFA30B}"/>
          </ac:spMkLst>
        </pc:spChg>
        <pc:spChg chg="ord">
          <ac:chgData name="Sofie Matuskova - Gynlameda GmbH" userId="57810425-a22b-47f4-b97a-0e25c74c3b39" providerId="ADAL" clId="{B8BA0AE5-A2DE-4E73-9B0A-BA22E0D18E2F}" dt="2025-08-20T20:28:49.166" v="2856" actId="170"/>
          <ac:spMkLst>
            <pc:docMk/>
            <pc:sldMk cId="3689501406" sldId="547"/>
            <ac:spMk id="4" creationId="{3C5B6DE5-1CCB-D720-8567-93E67D0C752D}"/>
          </ac:spMkLst>
        </pc:spChg>
        <pc:picChg chg="add mod">
          <ac:chgData name="Sofie Matuskova - Gynlameda GmbH" userId="57810425-a22b-47f4-b97a-0e25c74c3b39" providerId="ADAL" clId="{B8BA0AE5-A2DE-4E73-9B0A-BA22E0D18E2F}" dt="2025-08-20T20:28:52.173" v="2858" actId="1076"/>
          <ac:picMkLst>
            <pc:docMk/>
            <pc:sldMk cId="3689501406" sldId="547"/>
            <ac:picMk id="6" creationId="{AC3A3018-AB31-7C0D-8C23-4BA45AEA782D}"/>
          </ac:picMkLst>
        </pc:picChg>
      </pc:sldChg>
      <pc:sldChg chg="modSp add del mod">
        <pc:chgData name="Sofie Matuskova - Gynlameda GmbH" userId="57810425-a22b-47f4-b97a-0e25c74c3b39" providerId="ADAL" clId="{B8BA0AE5-A2DE-4E73-9B0A-BA22E0D18E2F}" dt="2025-08-20T20:33:31.060" v="2917" actId="47"/>
        <pc:sldMkLst>
          <pc:docMk/>
          <pc:sldMk cId="2638223765" sldId="548"/>
        </pc:sldMkLst>
      </pc:sldChg>
      <pc:sldChg chg="modSp add mod">
        <pc:chgData name="Sofie Matuskova - Gynlameda GmbH" userId="57810425-a22b-47f4-b97a-0e25c74c3b39" providerId="ADAL" clId="{B8BA0AE5-A2DE-4E73-9B0A-BA22E0D18E2F}" dt="2025-08-20T20:35:23.970" v="3004" actId="20577"/>
        <pc:sldMkLst>
          <pc:docMk/>
          <pc:sldMk cId="1592071981" sldId="549"/>
        </pc:sldMkLst>
        <pc:spChg chg="mod">
          <ac:chgData name="Sofie Matuskova - Gynlameda GmbH" userId="57810425-a22b-47f4-b97a-0e25c74c3b39" providerId="ADAL" clId="{B8BA0AE5-A2DE-4E73-9B0A-BA22E0D18E2F}" dt="2025-08-20T20:35:23.970" v="3004" actId="20577"/>
          <ac:spMkLst>
            <pc:docMk/>
            <pc:sldMk cId="1592071981" sldId="549"/>
            <ac:spMk id="3" creationId="{009AB367-67BF-F468-4473-B8554B7C28A6}"/>
          </ac:spMkLst>
        </pc:spChg>
      </pc:sldChg>
      <pc:sldChg chg="add del">
        <pc:chgData name="Sofie Matuskova - Gynlameda GmbH" userId="57810425-a22b-47f4-b97a-0e25c74c3b39" providerId="ADAL" clId="{B8BA0AE5-A2DE-4E73-9B0A-BA22E0D18E2F}" dt="2025-08-20T20:32:10.706" v="2909" actId="47"/>
        <pc:sldMkLst>
          <pc:docMk/>
          <pc:sldMk cId="2939179661" sldId="549"/>
        </pc:sldMkLst>
      </pc:sldChg>
      <pc:sldChg chg="modSp add mod">
        <pc:chgData name="Sofie Matuskova - Gynlameda GmbH" userId="57810425-a22b-47f4-b97a-0e25c74c3b39" providerId="ADAL" clId="{B8BA0AE5-A2DE-4E73-9B0A-BA22E0D18E2F}" dt="2025-08-20T20:33:18.328" v="2916" actId="6549"/>
        <pc:sldMkLst>
          <pc:docMk/>
          <pc:sldMk cId="111359657" sldId="550"/>
        </pc:sldMkLst>
        <pc:spChg chg="mod">
          <ac:chgData name="Sofie Matuskova - Gynlameda GmbH" userId="57810425-a22b-47f4-b97a-0e25c74c3b39" providerId="ADAL" clId="{B8BA0AE5-A2DE-4E73-9B0A-BA22E0D18E2F}" dt="2025-08-20T20:33:18.328" v="2916" actId="6549"/>
          <ac:spMkLst>
            <pc:docMk/>
            <pc:sldMk cId="111359657" sldId="550"/>
            <ac:spMk id="3" creationId="{6A6C06AD-A19A-8BB6-D5AA-5A08FC7A7582}"/>
          </ac:spMkLst>
        </pc:spChg>
      </pc:sldChg>
      <pc:sldChg chg="modSp add mod">
        <pc:chgData name="Sofie Matuskova - Gynlameda GmbH" userId="57810425-a22b-47f4-b97a-0e25c74c3b39" providerId="ADAL" clId="{B8BA0AE5-A2DE-4E73-9B0A-BA22E0D18E2F}" dt="2025-08-20T20:34:10.935" v="2927" actId="255"/>
        <pc:sldMkLst>
          <pc:docMk/>
          <pc:sldMk cId="1142693650" sldId="551"/>
        </pc:sldMkLst>
        <pc:spChg chg="mod">
          <ac:chgData name="Sofie Matuskova - Gynlameda GmbH" userId="57810425-a22b-47f4-b97a-0e25c74c3b39" providerId="ADAL" clId="{B8BA0AE5-A2DE-4E73-9B0A-BA22E0D18E2F}" dt="2025-08-20T20:34:10.935" v="2927" actId="255"/>
          <ac:spMkLst>
            <pc:docMk/>
            <pc:sldMk cId="1142693650" sldId="551"/>
            <ac:spMk id="3" creationId="{5CA199F8-1CCF-9B62-D403-B3BDA264AA61}"/>
          </ac:spMkLst>
        </pc:spChg>
      </pc:sldChg>
    </pc:docChg>
  </pc:docChgLst>
  <pc:docChgLst>
    <pc:chgData name="Sofie Matuskova - Gynlameda GmbH" userId="57810425-a22b-47f4-b97a-0e25c74c3b39" providerId="ADAL" clId="{B6AA129E-EEC1-4926-8C19-5B736E45A513}"/>
    <pc:docChg chg="undo redo custSel addSld delSld modSld sldOrd">
      <pc:chgData name="Sofie Matuskova - Gynlameda GmbH" userId="57810425-a22b-47f4-b97a-0e25c74c3b39" providerId="ADAL" clId="{B6AA129E-EEC1-4926-8C19-5B736E45A513}" dt="2025-09-19T12:58:55.005" v="7147" actId="1076"/>
      <pc:docMkLst>
        <pc:docMk/>
      </pc:docMkLst>
      <pc:sldChg chg="modSp mod">
        <pc:chgData name="Sofie Matuskova - Gynlameda GmbH" userId="57810425-a22b-47f4-b97a-0e25c74c3b39" providerId="ADAL" clId="{B6AA129E-EEC1-4926-8C19-5B736E45A513}" dt="2025-09-17T08:45:15.862" v="3581" actId="27636"/>
        <pc:sldMkLst>
          <pc:docMk/>
          <pc:sldMk cId="1666663728" sldId="315"/>
        </pc:sldMkLst>
        <pc:spChg chg="mod">
          <ac:chgData name="Sofie Matuskova - Gynlameda GmbH" userId="57810425-a22b-47f4-b97a-0e25c74c3b39" providerId="ADAL" clId="{B6AA129E-EEC1-4926-8C19-5B736E45A513}" dt="2025-09-12T12:29:49.761" v="2227" actId="20577"/>
          <ac:spMkLst>
            <pc:docMk/>
            <pc:sldMk cId="1666663728" sldId="315"/>
            <ac:spMk id="2" creationId="{C250D056-EC84-038D-2C94-392E9636304B}"/>
          </ac:spMkLst>
        </pc:spChg>
        <pc:spChg chg="mod">
          <ac:chgData name="Sofie Matuskova - Gynlameda GmbH" userId="57810425-a22b-47f4-b97a-0e25c74c3b39" providerId="ADAL" clId="{B6AA129E-EEC1-4926-8C19-5B736E45A513}" dt="2025-09-17T08:45:15.862" v="3581" actId="27636"/>
          <ac:spMkLst>
            <pc:docMk/>
            <pc:sldMk cId="1666663728" sldId="315"/>
            <ac:spMk id="3" creationId="{F9185FBE-DF7D-2276-D38C-000C13F48E3D}"/>
          </ac:spMkLst>
        </pc:spChg>
      </pc:sldChg>
      <pc:sldChg chg="modSp mod">
        <pc:chgData name="Sofie Matuskova - Gynlameda GmbH" userId="57810425-a22b-47f4-b97a-0e25c74c3b39" providerId="ADAL" clId="{B6AA129E-EEC1-4926-8C19-5B736E45A513}" dt="2025-09-19T11:39:28.089" v="6324" actId="20577"/>
        <pc:sldMkLst>
          <pc:docMk/>
          <pc:sldMk cId="4205362546" sldId="321"/>
        </pc:sldMkLst>
        <pc:spChg chg="mod">
          <ac:chgData name="Sofie Matuskova - Gynlameda GmbH" userId="57810425-a22b-47f4-b97a-0e25c74c3b39" providerId="ADAL" clId="{B6AA129E-EEC1-4926-8C19-5B736E45A513}" dt="2025-09-19T11:39:28.089" v="6324" actId="20577"/>
          <ac:spMkLst>
            <pc:docMk/>
            <pc:sldMk cId="4205362546" sldId="321"/>
            <ac:spMk id="6" creationId="{2FA419C5-1130-279F-92EB-F78C09E9E660}"/>
          </ac:spMkLst>
        </pc:spChg>
      </pc:sldChg>
      <pc:sldChg chg="modSp del mod">
        <pc:chgData name="Sofie Matuskova - Gynlameda GmbH" userId="57810425-a22b-47f4-b97a-0e25c74c3b39" providerId="ADAL" clId="{B6AA129E-EEC1-4926-8C19-5B736E45A513}" dt="2025-09-17T08:45:27.675" v="3585" actId="47"/>
        <pc:sldMkLst>
          <pc:docMk/>
          <pc:sldMk cId="3749595745" sldId="322"/>
        </pc:sldMkLst>
      </pc:sldChg>
      <pc:sldChg chg="del">
        <pc:chgData name="Sofie Matuskova - Gynlameda GmbH" userId="57810425-a22b-47f4-b97a-0e25c74c3b39" providerId="ADAL" clId="{B6AA129E-EEC1-4926-8C19-5B736E45A513}" dt="2025-09-12T13:24:00.423" v="3109" actId="47"/>
        <pc:sldMkLst>
          <pc:docMk/>
          <pc:sldMk cId="4238399579" sldId="328"/>
        </pc:sldMkLst>
      </pc:sldChg>
      <pc:sldChg chg="del">
        <pc:chgData name="Sofie Matuskova - Gynlameda GmbH" userId="57810425-a22b-47f4-b97a-0e25c74c3b39" providerId="ADAL" clId="{B6AA129E-EEC1-4926-8C19-5B736E45A513}" dt="2025-09-12T13:24:39.527" v="3123" actId="47"/>
        <pc:sldMkLst>
          <pc:docMk/>
          <pc:sldMk cId="3175248405" sldId="329"/>
        </pc:sldMkLst>
      </pc:sldChg>
      <pc:sldChg chg="del">
        <pc:chgData name="Sofie Matuskova - Gynlameda GmbH" userId="57810425-a22b-47f4-b97a-0e25c74c3b39" providerId="ADAL" clId="{B6AA129E-EEC1-4926-8C19-5B736E45A513}" dt="2025-09-12T13:22:44.575" v="3084" actId="47"/>
        <pc:sldMkLst>
          <pc:docMk/>
          <pc:sldMk cId="1699137932" sldId="330"/>
        </pc:sldMkLst>
      </pc:sldChg>
      <pc:sldChg chg="del">
        <pc:chgData name="Sofie Matuskova - Gynlameda GmbH" userId="57810425-a22b-47f4-b97a-0e25c74c3b39" providerId="ADAL" clId="{B6AA129E-EEC1-4926-8C19-5B736E45A513}" dt="2025-09-12T13:20:44.021" v="3039" actId="47"/>
        <pc:sldMkLst>
          <pc:docMk/>
          <pc:sldMk cId="2713290719" sldId="331"/>
        </pc:sldMkLst>
      </pc:sldChg>
      <pc:sldChg chg="del">
        <pc:chgData name="Sofie Matuskova - Gynlameda GmbH" userId="57810425-a22b-47f4-b97a-0e25c74c3b39" providerId="ADAL" clId="{B6AA129E-EEC1-4926-8C19-5B736E45A513}" dt="2025-09-12T13:23:22.871" v="3102" actId="47"/>
        <pc:sldMkLst>
          <pc:docMk/>
          <pc:sldMk cId="676697549" sldId="332"/>
        </pc:sldMkLst>
      </pc:sldChg>
      <pc:sldChg chg="modSp mod modAnim">
        <pc:chgData name="Sofie Matuskova - Gynlameda GmbH" userId="57810425-a22b-47f4-b97a-0e25c74c3b39" providerId="ADAL" clId="{B6AA129E-EEC1-4926-8C19-5B736E45A513}" dt="2025-09-12T13:20:38.711" v="3038"/>
        <pc:sldMkLst>
          <pc:docMk/>
          <pc:sldMk cId="1440237261" sldId="333"/>
        </pc:sldMkLst>
        <pc:spChg chg="mod">
          <ac:chgData name="Sofie Matuskova - Gynlameda GmbH" userId="57810425-a22b-47f4-b97a-0e25c74c3b39" providerId="ADAL" clId="{B6AA129E-EEC1-4926-8C19-5B736E45A513}" dt="2025-09-12T13:20:36.514" v="3037" actId="1076"/>
          <ac:spMkLst>
            <pc:docMk/>
            <pc:sldMk cId="1440237261" sldId="333"/>
            <ac:spMk id="3" creationId="{CD184B95-CF6A-BBC7-5852-89739AA88F04}"/>
          </ac:spMkLst>
        </pc:spChg>
        <pc:spChg chg="mod">
          <ac:chgData name="Sofie Matuskova - Gynlameda GmbH" userId="57810425-a22b-47f4-b97a-0e25c74c3b39" providerId="ADAL" clId="{B6AA129E-EEC1-4926-8C19-5B736E45A513}" dt="2025-09-12T13:20:34.359" v="3036" actId="1076"/>
          <ac:spMkLst>
            <pc:docMk/>
            <pc:sldMk cId="1440237261" sldId="333"/>
            <ac:spMk id="6" creationId="{2C1888B6-3A45-896F-F3B9-5A62A0161C1C}"/>
          </ac:spMkLst>
        </pc:spChg>
      </pc:sldChg>
      <pc:sldChg chg="del">
        <pc:chgData name="Sofie Matuskova - Gynlameda GmbH" userId="57810425-a22b-47f4-b97a-0e25c74c3b39" providerId="ADAL" clId="{B6AA129E-EEC1-4926-8C19-5B736E45A513}" dt="2025-09-12T13:12:07.961" v="2860" actId="47"/>
        <pc:sldMkLst>
          <pc:docMk/>
          <pc:sldMk cId="3649473371" sldId="335"/>
        </pc:sldMkLst>
      </pc:sldChg>
      <pc:sldChg chg="del">
        <pc:chgData name="Sofie Matuskova - Gynlameda GmbH" userId="57810425-a22b-47f4-b97a-0e25c74c3b39" providerId="ADAL" clId="{B6AA129E-EEC1-4926-8C19-5B736E45A513}" dt="2025-09-12T13:17:12.023" v="2959" actId="47"/>
        <pc:sldMkLst>
          <pc:docMk/>
          <pc:sldMk cId="1719184359" sldId="336"/>
        </pc:sldMkLst>
      </pc:sldChg>
      <pc:sldChg chg="del">
        <pc:chgData name="Sofie Matuskova - Gynlameda GmbH" userId="57810425-a22b-47f4-b97a-0e25c74c3b39" providerId="ADAL" clId="{B6AA129E-EEC1-4926-8C19-5B736E45A513}" dt="2025-09-12T13:18:13.988" v="2978" actId="47"/>
        <pc:sldMkLst>
          <pc:docMk/>
          <pc:sldMk cId="2606535421" sldId="337"/>
        </pc:sldMkLst>
      </pc:sldChg>
      <pc:sldChg chg="del">
        <pc:chgData name="Sofie Matuskova - Gynlameda GmbH" userId="57810425-a22b-47f4-b97a-0e25c74c3b39" providerId="ADAL" clId="{B6AA129E-EEC1-4926-8C19-5B736E45A513}" dt="2025-09-12T13:15:53.933" v="2930" actId="47"/>
        <pc:sldMkLst>
          <pc:docMk/>
          <pc:sldMk cId="792553243" sldId="338"/>
        </pc:sldMkLst>
      </pc:sldChg>
      <pc:sldChg chg="del">
        <pc:chgData name="Sofie Matuskova - Gynlameda GmbH" userId="57810425-a22b-47f4-b97a-0e25c74c3b39" providerId="ADAL" clId="{B6AA129E-EEC1-4926-8C19-5B736E45A513}" dt="2025-09-12T13:12:34.668" v="2864" actId="47"/>
        <pc:sldMkLst>
          <pc:docMk/>
          <pc:sldMk cId="464769051" sldId="343"/>
        </pc:sldMkLst>
      </pc:sldChg>
      <pc:sldChg chg="del">
        <pc:chgData name="Sofie Matuskova - Gynlameda GmbH" userId="57810425-a22b-47f4-b97a-0e25c74c3b39" providerId="ADAL" clId="{B6AA129E-EEC1-4926-8C19-5B736E45A513}" dt="2025-09-12T13:14:01.594" v="2889" actId="47"/>
        <pc:sldMkLst>
          <pc:docMk/>
          <pc:sldMk cId="2390836096" sldId="344"/>
        </pc:sldMkLst>
      </pc:sldChg>
      <pc:sldChg chg="modSp mod modAnim">
        <pc:chgData name="Sofie Matuskova - Gynlameda GmbH" userId="57810425-a22b-47f4-b97a-0e25c74c3b39" providerId="ADAL" clId="{B6AA129E-EEC1-4926-8C19-5B736E45A513}" dt="2025-09-12T13:16:31.790" v="2953" actId="20577"/>
        <pc:sldMkLst>
          <pc:docMk/>
          <pc:sldMk cId="2172387373" sldId="345"/>
        </pc:sldMkLst>
        <pc:spChg chg="mod">
          <ac:chgData name="Sofie Matuskova - Gynlameda GmbH" userId="57810425-a22b-47f4-b97a-0e25c74c3b39" providerId="ADAL" clId="{B6AA129E-EEC1-4926-8C19-5B736E45A513}" dt="2025-09-12T13:16:31.790" v="2953" actId="20577"/>
          <ac:spMkLst>
            <pc:docMk/>
            <pc:sldMk cId="2172387373" sldId="345"/>
            <ac:spMk id="3" creationId="{97E2026B-2AA2-B28A-FF70-DE5E1CD31935}"/>
          </ac:spMkLst>
        </pc:spChg>
        <pc:spChg chg="mod">
          <ac:chgData name="Sofie Matuskova - Gynlameda GmbH" userId="57810425-a22b-47f4-b97a-0e25c74c3b39" providerId="ADAL" clId="{B6AA129E-EEC1-4926-8C19-5B736E45A513}" dt="2025-09-12T13:16:10.800" v="2945" actId="255"/>
          <ac:spMkLst>
            <pc:docMk/>
            <pc:sldMk cId="2172387373" sldId="345"/>
            <ac:spMk id="6" creationId="{72078F8A-EFED-7BBB-ECD5-557FE2B559CA}"/>
          </ac:spMkLst>
        </pc:spChg>
      </pc:sldChg>
      <pc:sldChg chg="modSp mod modAnim">
        <pc:chgData name="Sofie Matuskova - Gynlameda GmbH" userId="57810425-a22b-47f4-b97a-0e25c74c3b39" providerId="ADAL" clId="{B6AA129E-EEC1-4926-8C19-5B736E45A513}" dt="2025-09-12T13:15:01.284" v="2919" actId="1076"/>
        <pc:sldMkLst>
          <pc:docMk/>
          <pc:sldMk cId="2538417498" sldId="346"/>
        </pc:sldMkLst>
        <pc:spChg chg="mod">
          <ac:chgData name="Sofie Matuskova - Gynlameda GmbH" userId="57810425-a22b-47f4-b97a-0e25c74c3b39" providerId="ADAL" clId="{B6AA129E-EEC1-4926-8C19-5B736E45A513}" dt="2025-09-12T13:15:01.284" v="2919" actId="1076"/>
          <ac:spMkLst>
            <pc:docMk/>
            <pc:sldMk cId="2538417498" sldId="346"/>
            <ac:spMk id="3" creationId="{C481C1F7-8BBE-CB81-968F-47D10747EF86}"/>
          </ac:spMkLst>
        </pc:spChg>
        <pc:spChg chg="mod">
          <ac:chgData name="Sofie Matuskova - Gynlameda GmbH" userId="57810425-a22b-47f4-b97a-0e25c74c3b39" providerId="ADAL" clId="{B6AA129E-EEC1-4926-8C19-5B736E45A513}" dt="2025-09-12T13:13:33.593" v="2882" actId="255"/>
          <ac:spMkLst>
            <pc:docMk/>
            <pc:sldMk cId="2538417498" sldId="346"/>
            <ac:spMk id="6" creationId="{487AB06D-3CD4-A8F9-8FCC-FEE5F346E003}"/>
          </ac:spMkLst>
        </pc:spChg>
      </pc:sldChg>
      <pc:sldChg chg="modSp mod modAnim">
        <pc:chgData name="Sofie Matuskova - Gynlameda GmbH" userId="57810425-a22b-47f4-b97a-0e25c74c3b39" providerId="ADAL" clId="{B6AA129E-EEC1-4926-8C19-5B736E45A513}" dt="2025-09-12T13:15:38.688" v="2929" actId="255"/>
        <pc:sldMkLst>
          <pc:docMk/>
          <pc:sldMk cId="757711795" sldId="347"/>
        </pc:sldMkLst>
        <pc:spChg chg="mod">
          <ac:chgData name="Sofie Matuskova - Gynlameda GmbH" userId="57810425-a22b-47f4-b97a-0e25c74c3b39" providerId="ADAL" clId="{B6AA129E-EEC1-4926-8C19-5B736E45A513}" dt="2025-09-12T13:15:32.850" v="2928" actId="255"/>
          <ac:spMkLst>
            <pc:docMk/>
            <pc:sldMk cId="757711795" sldId="347"/>
            <ac:spMk id="3" creationId="{1A77420E-E1BE-C0F8-9395-678252D2B52C}"/>
          </ac:spMkLst>
        </pc:spChg>
        <pc:spChg chg="mod">
          <ac:chgData name="Sofie Matuskova - Gynlameda GmbH" userId="57810425-a22b-47f4-b97a-0e25c74c3b39" providerId="ADAL" clId="{B6AA129E-EEC1-4926-8C19-5B736E45A513}" dt="2025-09-12T13:15:38.688" v="2929" actId="255"/>
          <ac:spMkLst>
            <pc:docMk/>
            <pc:sldMk cId="757711795" sldId="347"/>
            <ac:spMk id="6" creationId="{42EB55B4-7A60-93E9-125B-8BCFE1C15175}"/>
          </ac:spMkLst>
        </pc:spChg>
      </pc:sldChg>
      <pc:sldChg chg="modSp mod modAnim">
        <pc:chgData name="Sofie Matuskova - Gynlameda GmbH" userId="57810425-a22b-47f4-b97a-0e25c74c3b39" providerId="ADAL" clId="{B6AA129E-EEC1-4926-8C19-5B736E45A513}" dt="2025-09-12T13:17:07.205" v="2958"/>
        <pc:sldMkLst>
          <pc:docMk/>
          <pc:sldMk cId="3524370485" sldId="348"/>
        </pc:sldMkLst>
        <pc:spChg chg="mod">
          <ac:chgData name="Sofie Matuskova - Gynlameda GmbH" userId="57810425-a22b-47f4-b97a-0e25c74c3b39" providerId="ADAL" clId="{B6AA129E-EEC1-4926-8C19-5B736E45A513}" dt="2025-09-12T13:16:59.051" v="2957" actId="1076"/>
          <ac:spMkLst>
            <pc:docMk/>
            <pc:sldMk cId="3524370485" sldId="348"/>
            <ac:spMk id="3" creationId="{C80221F3-A966-BD24-F582-A984E225D078}"/>
          </ac:spMkLst>
        </pc:spChg>
        <pc:spChg chg="mod">
          <ac:chgData name="Sofie Matuskova - Gynlameda GmbH" userId="57810425-a22b-47f4-b97a-0e25c74c3b39" providerId="ADAL" clId="{B6AA129E-EEC1-4926-8C19-5B736E45A513}" dt="2025-09-12T13:16:43.390" v="2954" actId="404"/>
          <ac:spMkLst>
            <pc:docMk/>
            <pc:sldMk cId="3524370485" sldId="348"/>
            <ac:spMk id="6" creationId="{586090FB-91F7-A623-829F-3369996B4BE6}"/>
          </ac:spMkLst>
        </pc:spChg>
      </pc:sldChg>
      <pc:sldChg chg="modSp mod modAnim">
        <pc:chgData name="Sofie Matuskova - Gynlameda GmbH" userId="57810425-a22b-47f4-b97a-0e25c74c3b39" providerId="ADAL" clId="{B6AA129E-EEC1-4926-8C19-5B736E45A513}" dt="2025-09-12T13:17:54.071" v="2977"/>
        <pc:sldMkLst>
          <pc:docMk/>
          <pc:sldMk cId="3219356304" sldId="349"/>
        </pc:sldMkLst>
        <pc:spChg chg="mod">
          <ac:chgData name="Sofie Matuskova - Gynlameda GmbH" userId="57810425-a22b-47f4-b97a-0e25c74c3b39" providerId="ADAL" clId="{B6AA129E-EEC1-4926-8C19-5B736E45A513}" dt="2025-09-12T13:17:51.723" v="2976" actId="1076"/>
          <ac:spMkLst>
            <pc:docMk/>
            <pc:sldMk cId="3219356304" sldId="349"/>
            <ac:spMk id="3" creationId="{9F00DBCD-26DD-C3A5-9219-D233A35AFFE8}"/>
          </ac:spMkLst>
        </pc:spChg>
        <pc:spChg chg="mod">
          <ac:chgData name="Sofie Matuskova - Gynlameda GmbH" userId="57810425-a22b-47f4-b97a-0e25c74c3b39" providerId="ADAL" clId="{B6AA129E-EEC1-4926-8C19-5B736E45A513}" dt="2025-09-12T13:17:31.582" v="2961" actId="404"/>
          <ac:spMkLst>
            <pc:docMk/>
            <pc:sldMk cId="3219356304" sldId="349"/>
            <ac:spMk id="6" creationId="{F7B86D21-A51D-246C-271D-E69B1D1E8112}"/>
          </ac:spMkLst>
        </pc:spChg>
      </pc:sldChg>
      <pc:sldChg chg="modSp mod modAnim">
        <pc:chgData name="Sofie Matuskova - Gynlameda GmbH" userId="57810425-a22b-47f4-b97a-0e25c74c3b39" providerId="ADAL" clId="{B6AA129E-EEC1-4926-8C19-5B736E45A513}" dt="2025-09-12T13:18:44.791" v="2995"/>
        <pc:sldMkLst>
          <pc:docMk/>
          <pc:sldMk cId="1858742033" sldId="350"/>
        </pc:sldMkLst>
        <pc:spChg chg="mod">
          <ac:chgData name="Sofie Matuskova - Gynlameda GmbH" userId="57810425-a22b-47f4-b97a-0e25c74c3b39" providerId="ADAL" clId="{B6AA129E-EEC1-4926-8C19-5B736E45A513}" dt="2025-09-12T13:18:42.282" v="2994" actId="1076"/>
          <ac:spMkLst>
            <pc:docMk/>
            <pc:sldMk cId="1858742033" sldId="350"/>
            <ac:spMk id="3" creationId="{ED10034F-0A0B-7B48-10CB-34D3053B357B}"/>
          </ac:spMkLst>
        </pc:spChg>
        <pc:spChg chg="mod">
          <ac:chgData name="Sofie Matuskova - Gynlameda GmbH" userId="57810425-a22b-47f4-b97a-0e25c74c3b39" providerId="ADAL" clId="{B6AA129E-EEC1-4926-8C19-5B736E45A513}" dt="2025-09-12T13:18:36.659" v="2992" actId="1076"/>
          <ac:spMkLst>
            <pc:docMk/>
            <pc:sldMk cId="1858742033" sldId="350"/>
            <ac:spMk id="6" creationId="{C97EA0D1-D8F2-58F0-B06E-A6119B0D3481}"/>
          </ac:spMkLst>
        </pc:spChg>
      </pc:sldChg>
      <pc:sldChg chg="del">
        <pc:chgData name="Sofie Matuskova - Gynlameda GmbH" userId="57810425-a22b-47f4-b97a-0e25c74c3b39" providerId="ADAL" clId="{B6AA129E-EEC1-4926-8C19-5B736E45A513}" dt="2025-09-12T13:18:48.789" v="2996" actId="47"/>
        <pc:sldMkLst>
          <pc:docMk/>
          <pc:sldMk cId="2057344728" sldId="351"/>
        </pc:sldMkLst>
      </pc:sldChg>
      <pc:sldChg chg="del">
        <pc:chgData name="Sofie Matuskova - Gynlameda GmbH" userId="57810425-a22b-47f4-b97a-0e25c74c3b39" providerId="ADAL" clId="{B6AA129E-EEC1-4926-8C19-5B736E45A513}" dt="2025-09-12T13:19:53.102" v="3019" actId="47"/>
        <pc:sldMkLst>
          <pc:docMk/>
          <pc:sldMk cId="1810988236" sldId="352"/>
        </pc:sldMkLst>
      </pc:sldChg>
      <pc:sldChg chg="modSp mod modAnim">
        <pc:chgData name="Sofie Matuskova - Gynlameda GmbH" userId="57810425-a22b-47f4-b97a-0e25c74c3b39" providerId="ADAL" clId="{B6AA129E-EEC1-4926-8C19-5B736E45A513}" dt="2025-09-12T13:21:12.335" v="3055"/>
        <pc:sldMkLst>
          <pc:docMk/>
          <pc:sldMk cId="487804577" sldId="353"/>
        </pc:sldMkLst>
        <pc:spChg chg="mod">
          <ac:chgData name="Sofie Matuskova - Gynlameda GmbH" userId="57810425-a22b-47f4-b97a-0e25c74c3b39" providerId="ADAL" clId="{B6AA129E-EEC1-4926-8C19-5B736E45A513}" dt="2025-09-12T13:21:10.316" v="3054" actId="404"/>
          <ac:spMkLst>
            <pc:docMk/>
            <pc:sldMk cId="487804577" sldId="353"/>
            <ac:spMk id="3" creationId="{8B2981F4-3FDE-8238-61FB-BD482D08E5BF}"/>
          </ac:spMkLst>
        </pc:spChg>
        <pc:spChg chg="mod">
          <ac:chgData name="Sofie Matuskova - Gynlameda GmbH" userId="57810425-a22b-47f4-b97a-0e25c74c3b39" providerId="ADAL" clId="{B6AA129E-EEC1-4926-8C19-5B736E45A513}" dt="2025-09-12T13:20:54.571" v="3041" actId="207"/>
          <ac:spMkLst>
            <pc:docMk/>
            <pc:sldMk cId="487804577" sldId="353"/>
            <ac:spMk id="6" creationId="{A452938F-BCE8-52FA-1F84-0E54C25FB6EA}"/>
          </ac:spMkLst>
        </pc:spChg>
      </pc:sldChg>
      <pc:sldChg chg="del">
        <pc:chgData name="Sofie Matuskova - Gynlameda GmbH" userId="57810425-a22b-47f4-b97a-0e25c74c3b39" providerId="ADAL" clId="{B6AA129E-EEC1-4926-8C19-5B736E45A513}" dt="2025-09-12T13:21:18.638" v="3056" actId="47"/>
        <pc:sldMkLst>
          <pc:docMk/>
          <pc:sldMk cId="3392163881" sldId="354"/>
        </pc:sldMkLst>
      </pc:sldChg>
      <pc:sldChg chg="modSp mod modAnim">
        <pc:chgData name="Sofie Matuskova - Gynlameda GmbH" userId="57810425-a22b-47f4-b97a-0e25c74c3b39" providerId="ADAL" clId="{B6AA129E-EEC1-4926-8C19-5B736E45A513}" dt="2025-09-12T13:23:17.948" v="3101"/>
        <pc:sldMkLst>
          <pc:docMk/>
          <pc:sldMk cId="1558261758" sldId="355"/>
        </pc:sldMkLst>
        <pc:spChg chg="mod">
          <ac:chgData name="Sofie Matuskova - Gynlameda GmbH" userId="57810425-a22b-47f4-b97a-0e25c74c3b39" providerId="ADAL" clId="{B6AA129E-EEC1-4926-8C19-5B736E45A513}" dt="2025-09-12T13:23:14.021" v="3100" actId="404"/>
          <ac:spMkLst>
            <pc:docMk/>
            <pc:sldMk cId="1558261758" sldId="355"/>
            <ac:spMk id="3" creationId="{1474BE0C-B9C5-A478-5F57-1544C06D9E4E}"/>
          </ac:spMkLst>
        </pc:spChg>
        <pc:spChg chg="mod">
          <ac:chgData name="Sofie Matuskova - Gynlameda GmbH" userId="57810425-a22b-47f4-b97a-0e25c74c3b39" providerId="ADAL" clId="{B6AA129E-EEC1-4926-8C19-5B736E45A513}" dt="2025-09-12T13:22:58.666" v="3087" actId="1076"/>
          <ac:spMkLst>
            <pc:docMk/>
            <pc:sldMk cId="1558261758" sldId="355"/>
            <ac:spMk id="6" creationId="{D51BA1C9-AEBC-ADED-0147-3C2AAE99AEE6}"/>
          </ac:spMkLst>
        </pc:spChg>
      </pc:sldChg>
      <pc:sldChg chg="modSp mod modAnim">
        <pc:chgData name="Sofie Matuskova - Gynlameda GmbH" userId="57810425-a22b-47f4-b97a-0e25c74c3b39" providerId="ADAL" clId="{B6AA129E-EEC1-4926-8C19-5B736E45A513}" dt="2025-09-12T13:23:55.022" v="3108"/>
        <pc:sldMkLst>
          <pc:docMk/>
          <pc:sldMk cId="3050165814" sldId="356"/>
        </pc:sldMkLst>
        <pc:spChg chg="mod">
          <ac:chgData name="Sofie Matuskova - Gynlameda GmbH" userId="57810425-a22b-47f4-b97a-0e25c74c3b39" providerId="ADAL" clId="{B6AA129E-EEC1-4926-8C19-5B736E45A513}" dt="2025-09-12T13:23:50.919" v="3107" actId="207"/>
          <ac:spMkLst>
            <pc:docMk/>
            <pc:sldMk cId="3050165814" sldId="356"/>
            <ac:spMk id="3" creationId="{DB44994A-9337-CCE1-0C9B-4BACC9C2CDEF}"/>
          </ac:spMkLst>
        </pc:spChg>
        <pc:spChg chg="mod">
          <ac:chgData name="Sofie Matuskova - Gynlameda GmbH" userId="57810425-a22b-47f4-b97a-0e25c74c3b39" providerId="ADAL" clId="{B6AA129E-EEC1-4926-8C19-5B736E45A513}" dt="2025-09-12T13:23:44.365" v="3104" actId="404"/>
          <ac:spMkLst>
            <pc:docMk/>
            <pc:sldMk cId="3050165814" sldId="356"/>
            <ac:spMk id="6" creationId="{C1FD767E-C770-8BD6-A140-B9A8342E2B45}"/>
          </ac:spMkLst>
        </pc:spChg>
      </pc:sldChg>
      <pc:sldChg chg="modSp mod modAnim">
        <pc:chgData name="Sofie Matuskova - Gynlameda GmbH" userId="57810425-a22b-47f4-b97a-0e25c74c3b39" providerId="ADAL" clId="{B6AA129E-EEC1-4926-8C19-5B736E45A513}" dt="2025-09-12T13:24:31.668" v="3122"/>
        <pc:sldMkLst>
          <pc:docMk/>
          <pc:sldMk cId="314435057" sldId="357"/>
        </pc:sldMkLst>
        <pc:spChg chg="mod">
          <ac:chgData name="Sofie Matuskova - Gynlameda GmbH" userId="57810425-a22b-47f4-b97a-0e25c74c3b39" providerId="ADAL" clId="{B6AA129E-EEC1-4926-8C19-5B736E45A513}" dt="2025-09-12T13:24:29.786" v="3121" actId="1076"/>
          <ac:spMkLst>
            <pc:docMk/>
            <pc:sldMk cId="314435057" sldId="357"/>
            <ac:spMk id="3" creationId="{398BEEEC-BA02-7E5A-C173-E64A2C369B76}"/>
          </ac:spMkLst>
        </pc:spChg>
        <pc:spChg chg="mod">
          <ac:chgData name="Sofie Matuskova - Gynlameda GmbH" userId="57810425-a22b-47f4-b97a-0e25c74c3b39" providerId="ADAL" clId="{B6AA129E-EEC1-4926-8C19-5B736E45A513}" dt="2025-09-12T13:24:10.175" v="3111" actId="207"/>
          <ac:spMkLst>
            <pc:docMk/>
            <pc:sldMk cId="314435057" sldId="357"/>
            <ac:spMk id="6" creationId="{AB6ABE47-1795-88A4-53B4-97AB1A484405}"/>
          </ac:spMkLst>
        </pc:spChg>
      </pc:sldChg>
      <pc:sldChg chg="modSp mod modAnim">
        <pc:chgData name="Sofie Matuskova - Gynlameda GmbH" userId="57810425-a22b-47f4-b97a-0e25c74c3b39" providerId="ADAL" clId="{B6AA129E-EEC1-4926-8C19-5B736E45A513}" dt="2025-09-12T13:25:33.302" v="3144"/>
        <pc:sldMkLst>
          <pc:docMk/>
          <pc:sldMk cId="199741036" sldId="358"/>
        </pc:sldMkLst>
        <pc:spChg chg="mod">
          <ac:chgData name="Sofie Matuskova - Gynlameda GmbH" userId="57810425-a22b-47f4-b97a-0e25c74c3b39" providerId="ADAL" clId="{B6AA129E-EEC1-4926-8C19-5B736E45A513}" dt="2025-09-12T13:25:27.293" v="3143" actId="255"/>
          <ac:spMkLst>
            <pc:docMk/>
            <pc:sldMk cId="199741036" sldId="358"/>
            <ac:spMk id="3" creationId="{AA25EE65-6B82-9BDC-2453-69E2A36013E8}"/>
          </ac:spMkLst>
        </pc:spChg>
        <pc:spChg chg="mod">
          <ac:chgData name="Sofie Matuskova - Gynlameda GmbH" userId="57810425-a22b-47f4-b97a-0e25c74c3b39" providerId="ADAL" clId="{B6AA129E-EEC1-4926-8C19-5B736E45A513}" dt="2025-09-12T13:24:52.720" v="3126" actId="1076"/>
          <ac:spMkLst>
            <pc:docMk/>
            <pc:sldMk cId="199741036" sldId="358"/>
            <ac:spMk id="6" creationId="{56724EEF-FD25-79B0-23DE-693EFEF67B2F}"/>
          </ac:spMkLst>
        </pc:spChg>
      </pc:sldChg>
      <pc:sldChg chg="modSp mod modAnim">
        <pc:chgData name="Sofie Matuskova - Gynlameda GmbH" userId="57810425-a22b-47f4-b97a-0e25c74c3b39" providerId="ADAL" clId="{B6AA129E-EEC1-4926-8C19-5B736E45A513}" dt="2025-09-12T13:22:39.647" v="3083"/>
        <pc:sldMkLst>
          <pc:docMk/>
          <pc:sldMk cId="1959214218" sldId="359"/>
        </pc:sldMkLst>
        <pc:spChg chg="mod">
          <ac:chgData name="Sofie Matuskova - Gynlameda GmbH" userId="57810425-a22b-47f4-b97a-0e25c74c3b39" providerId="ADAL" clId="{B6AA129E-EEC1-4926-8C19-5B736E45A513}" dt="2025-09-12T13:22:35.610" v="3082" actId="1076"/>
          <ac:spMkLst>
            <pc:docMk/>
            <pc:sldMk cId="1959214218" sldId="359"/>
            <ac:spMk id="3" creationId="{0B201D0A-9473-D1DE-0844-E5EE251C42EB}"/>
          </ac:spMkLst>
        </pc:spChg>
        <pc:spChg chg="mod">
          <ac:chgData name="Sofie Matuskova - Gynlameda GmbH" userId="57810425-a22b-47f4-b97a-0e25c74c3b39" providerId="ADAL" clId="{B6AA129E-EEC1-4926-8C19-5B736E45A513}" dt="2025-09-12T13:22:32.906" v="3081" actId="1076"/>
          <ac:spMkLst>
            <pc:docMk/>
            <pc:sldMk cId="1959214218" sldId="359"/>
            <ac:spMk id="6" creationId="{A827F35F-193C-BFCD-BCE8-8F9B98CF9FD7}"/>
          </ac:spMkLst>
        </pc:spChg>
      </pc:sldChg>
      <pc:sldChg chg="addSp delSp modSp mod">
        <pc:chgData name="Sofie Matuskova - Gynlameda GmbH" userId="57810425-a22b-47f4-b97a-0e25c74c3b39" providerId="ADAL" clId="{B6AA129E-EEC1-4926-8C19-5B736E45A513}" dt="2025-09-19T12:58:55.005" v="7147" actId="1076"/>
        <pc:sldMkLst>
          <pc:docMk/>
          <pc:sldMk cId="3468545406" sldId="361"/>
        </pc:sldMkLst>
        <pc:spChg chg="mod">
          <ac:chgData name="Sofie Matuskova - Gynlameda GmbH" userId="57810425-a22b-47f4-b97a-0e25c74c3b39" providerId="ADAL" clId="{B6AA129E-EEC1-4926-8C19-5B736E45A513}" dt="2025-09-19T12:58:18.271" v="7136" actId="26606"/>
          <ac:spMkLst>
            <pc:docMk/>
            <pc:sldMk cId="3468545406" sldId="361"/>
            <ac:spMk id="2" creationId="{F990A659-2969-479A-F8CB-8D4FA74A77CB}"/>
          </ac:spMkLst>
        </pc:spChg>
        <pc:spChg chg="mod">
          <ac:chgData name="Sofie Matuskova - Gynlameda GmbH" userId="57810425-a22b-47f4-b97a-0e25c74c3b39" providerId="ADAL" clId="{B6AA129E-EEC1-4926-8C19-5B736E45A513}" dt="2025-09-19T12:58:18.271" v="7136" actId="26606"/>
          <ac:spMkLst>
            <pc:docMk/>
            <pc:sldMk cId="3468545406" sldId="361"/>
            <ac:spMk id="4" creationId="{335E4527-C7B1-7F11-AADE-DC430C426CD5}"/>
          </ac:spMkLst>
        </pc:spChg>
        <pc:spChg chg="mod">
          <ac:chgData name="Sofie Matuskova - Gynlameda GmbH" userId="57810425-a22b-47f4-b97a-0e25c74c3b39" providerId="ADAL" clId="{B6AA129E-EEC1-4926-8C19-5B736E45A513}" dt="2025-09-19T12:58:18.271" v="7136" actId="26606"/>
          <ac:spMkLst>
            <pc:docMk/>
            <pc:sldMk cId="3468545406" sldId="361"/>
            <ac:spMk id="6" creationId="{72917622-78E4-DD9C-098F-03391A2A93B5}"/>
          </ac:spMkLst>
        </pc:spChg>
        <pc:spChg chg="add del">
          <ac:chgData name="Sofie Matuskova - Gynlameda GmbH" userId="57810425-a22b-47f4-b97a-0e25c74c3b39" providerId="ADAL" clId="{B6AA129E-EEC1-4926-8C19-5B736E45A513}" dt="2025-09-19T12:58:18.271" v="7136" actId="26606"/>
          <ac:spMkLst>
            <pc:docMk/>
            <pc:sldMk cId="3468545406" sldId="361"/>
            <ac:spMk id="11" creationId="{C0763A76-9F1C-4FC5-82B7-DD475DA461B2}"/>
          </ac:spMkLst>
        </pc:spChg>
        <pc:spChg chg="add del">
          <ac:chgData name="Sofie Matuskova - Gynlameda GmbH" userId="57810425-a22b-47f4-b97a-0e25c74c3b39" providerId="ADAL" clId="{B6AA129E-EEC1-4926-8C19-5B736E45A513}" dt="2025-09-19T12:58:18.271" v="7136" actId="26606"/>
          <ac:spMkLst>
            <pc:docMk/>
            <pc:sldMk cId="3468545406" sldId="361"/>
            <ac:spMk id="13" creationId="{E81BF4F6-F2CF-4984-9D14-D6966D92F99F}"/>
          </ac:spMkLst>
        </pc:spChg>
        <pc:spChg chg="add del">
          <ac:chgData name="Sofie Matuskova - Gynlameda GmbH" userId="57810425-a22b-47f4-b97a-0e25c74c3b39" providerId="ADAL" clId="{B6AA129E-EEC1-4926-8C19-5B736E45A513}" dt="2025-09-19T12:58:18.271" v="7136" actId="26606"/>
          <ac:spMkLst>
            <pc:docMk/>
            <pc:sldMk cId="3468545406" sldId="361"/>
            <ac:spMk id="18" creationId="{9F7D5CDA-D291-4307-BF55-1381FED29634}"/>
          </ac:spMkLst>
        </pc:spChg>
        <pc:spChg chg="add del">
          <ac:chgData name="Sofie Matuskova - Gynlameda GmbH" userId="57810425-a22b-47f4-b97a-0e25c74c3b39" providerId="ADAL" clId="{B6AA129E-EEC1-4926-8C19-5B736E45A513}" dt="2025-09-19T12:58:18.271" v="7136" actId="26606"/>
          <ac:spMkLst>
            <pc:docMk/>
            <pc:sldMk cId="3468545406" sldId="361"/>
            <ac:spMk id="20" creationId="{59B296B9-C5A5-4E4F-9B60-C907B5F1466C}"/>
          </ac:spMkLst>
        </pc:spChg>
        <pc:spChg chg="add del">
          <ac:chgData name="Sofie Matuskova - Gynlameda GmbH" userId="57810425-a22b-47f4-b97a-0e25c74c3b39" providerId="ADAL" clId="{B6AA129E-EEC1-4926-8C19-5B736E45A513}" dt="2025-09-19T12:58:18.271" v="7136" actId="26606"/>
          <ac:spMkLst>
            <pc:docMk/>
            <pc:sldMk cId="3468545406" sldId="361"/>
            <ac:spMk id="22" creationId="{D0300FD3-5AF1-6305-15FA-9078072672E2}"/>
          </ac:spMkLst>
        </pc:spChg>
        <pc:picChg chg="mod ord">
          <ac:chgData name="Sofie Matuskova - Gynlameda GmbH" userId="57810425-a22b-47f4-b97a-0e25c74c3b39" providerId="ADAL" clId="{B6AA129E-EEC1-4926-8C19-5B736E45A513}" dt="2025-09-19T12:58:55.005" v="7147" actId="1076"/>
          <ac:picMkLst>
            <pc:docMk/>
            <pc:sldMk cId="3468545406" sldId="361"/>
            <ac:picMk id="5" creationId="{3F300C2B-7E3C-1A86-50EF-F3744CBA9B1D}"/>
          </ac:picMkLst>
        </pc:picChg>
      </pc:sldChg>
      <pc:sldChg chg="modSp mod">
        <pc:chgData name="Sofie Matuskova - Gynlameda GmbH" userId="57810425-a22b-47f4-b97a-0e25c74c3b39" providerId="ADAL" clId="{B6AA129E-EEC1-4926-8C19-5B736E45A513}" dt="2025-09-19T11:30:29.362" v="6259" actId="5793"/>
        <pc:sldMkLst>
          <pc:docMk/>
          <pc:sldMk cId="3181423092" sldId="363"/>
        </pc:sldMkLst>
        <pc:spChg chg="mod">
          <ac:chgData name="Sofie Matuskova - Gynlameda GmbH" userId="57810425-a22b-47f4-b97a-0e25c74c3b39" providerId="ADAL" clId="{B6AA129E-EEC1-4926-8C19-5B736E45A513}" dt="2025-09-19T11:30:29.362" v="6259" actId="5793"/>
          <ac:spMkLst>
            <pc:docMk/>
            <pc:sldMk cId="3181423092" sldId="363"/>
            <ac:spMk id="3" creationId="{1B6E10A1-E9E9-7B25-1AE9-920F8BAE1E82}"/>
          </ac:spMkLst>
        </pc:spChg>
      </pc:sldChg>
      <pc:sldChg chg="modSp mod modTransition">
        <pc:chgData name="Sofie Matuskova - Gynlameda GmbH" userId="57810425-a22b-47f4-b97a-0e25c74c3b39" providerId="ADAL" clId="{B6AA129E-EEC1-4926-8C19-5B736E45A513}" dt="2025-09-19T11:40:08.596" v="6325"/>
        <pc:sldMkLst>
          <pc:docMk/>
          <pc:sldMk cId="736749846" sldId="364"/>
        </pc:sldMkLst>
        <pc:spChg chg="mod">
          <ac:chgData name="Sofie Matuskova - Gynlameda GmbH" userId="57810425-a22b-47f4-b97a-0e25c74c3b39" providerId="ADAL" clId="{B6AA129E-EEC1-4926-8C19-5B736E45A513}" dt="2025-09-17T09:03:48.251" v="3935" actId="114"/>
          <ac:spMkLst>
            <pc:docMk/>
            <pc:sldMk cId="736749846" sldId="364"/>
            <ac:spMk id="3" creationId="{A521229B-94EA-47C9-F8CC-386982E163D5}"/>
          </ac:spMkLst>
        </pc:spChg>
        <pc:graphicFrameChg chg="mod">
          <ac:chgData name="Sofie Matuskova - Gynlameda GmbH" userId="57810425-a22b-47f4-b97a-0e25c74c3b39" providerId="ADAL" clId="{B6AA129E-EEC1-4926-8C19-5B736E45A513}" dt="2025-09-17T08:52:49.750" v="3770" actId="1076"/>
          <ac:graphicFrameMkLst>
            <pc:docMk/>
            <pc:sldMk cId="736749846" sldId="364"/>
            <ac:graphicFrameMk id="9" creationId="{CCC9121F-C97C-5D82-AD38-A458045CF113}"/>
          </ac:graphicFrameMkLst>
        </pc:graphicFrameChg>
      </pc:sldChg>
      <pc:sldChg chg="modSp mod modTransition">
        <pc:chgData name="Sofie Matuskova - Gynlameda GmbH" userId="57810425-a22b-47f4-b97a-0e25c74c3b39" providerId="ADAL" clId="{B6AA129E-EEC1-4926-8C19-5B736E45A513}" dt="2025-09-19T11:41:17.013" v="6341" actId="20577"/>
        <pc:sldMkLst>
          <pc:docMk/>
          <pc:sldMk cId="723932751" sldId="366"/>
        </pc:sldMkLst>
        <pc:spChg chg="mod">
          <ac:chgData name="Sofie Matuskova - Gynlameda GmbH" userId="57810425-a22b-47f4-b97a-0e25c74c3b39" providerId="ADAL" clId="{B6AA129E-EEC1-4926-8C19-5B736E45A513}" dt="2025-09-19T11:41:17.013" v="6341" actId="20577"/>
          <ac:spMkLst>
            <pc:docMk/>
            <pc:sldMk cId="723932751" sldId="366"/>
            <ac:spMk id="3" creationId="{4C1C3775-6B3D-7B90-07F9-D9E11F797B00}"/>
          </ac:spMkLst>
        </pc:spChg>
      </pc:sldChg>
      <pc:sldChg chg="modSp mod modTransition">
        <pc:chgData name="Sofie Matuskova - Gynlameda GmbH" userId="57810425-a22b-47f4-b97a-0e25c74c3b39" providerId="ADAL" clId="{B6AA129E-EEC1-4926-8C19-5B736E45A513}" dt="2025-09-19T11:41:55.981" v="6345" actId="20577"/>
        <pc:sldMkLst>
          <pc:docMk/>
          <pc:sldMk cId="1752587572" sldId="367"/>
        </pc:sldMkLst>
        <pc:spChg chg="mod">
          <ac:chgData name="Sofie Matuskova - Gynlameda GmbH" userId="57810425-a22b-47f4-b97a-0e25c74c3b39" providerId="ADAL" clId="{B6AA129E-EEC1-4926-8C19-5B736E45A513}" dt="2025-09-19T11:41:55.981" v="6345" actId="20577"/>
          <ac:spMkLst>
            <pc:docMk/>
            <pc:sldMk cId="1752587572" sldId="367"/>
            <ac:spMk id="3" creationId="{3570BA56-FE16-DF8D-E9E3-2C55ED7CAD92}"/>
          </ac:spMkLst>
        </pc:spChg>
      </pc:sldChg>
      <pc:sldChg chg="modSp mod modTransition modCm">
        <pc:chgData name="Sofie Matuskova - Gynlameda GmbH" userId="57810425-a22b-47f4-b97a-0e25c74c3b39" providerId="ADAL" clId="{B6AA129E-EEC1-4926-8C19-5B736E45A513}" dt="2025-09-19T11:40:31.616" v="6331"/>
        <pc:sldMkLst>
          <pc:docMk/>
          <pc:sldMk cId="2393064806" sldId="369"/>
        </pc:sldMkLst>
        <pc:spChg chg="mod">
          <ac:chgData name="Sofie Matuskova - Gynlameda GmbH" userId="57810425-a22b-47f4-b97a-0e25c74c3b39" providerId="ADAL" clId="{B6AA129E-EEC1-4926-8C19-5B736E45A513}" dt="2025-09-17T08:53:23.393" v="3774" actId="1076"/>
          <ac:spMkLst>
            <pc:docMk/>
            <pc:sldMk cId="2393064806" sldId="369"/>
            <ac:spMk id="10" creationId="{D48E1D89-3D53-24B6-0708-BF3E1E48FCB9}"/>
          </ac:spMkLst>
        </pc:spChg>
        <pc:extLst>
          <p:ext xmlns:p="http://schemas.openxmlformats.org/presentationml/2006/main" uri="{D6D511B9-2390-475A-947B-AFAB55BFBCF1}">
            <pc226:cmChg xmlns:pc226="http://schemas.microsoft.com/office/powerpoint/2022/06/main/command" chg="mod">
              <pc226:chgData name="Sofie Matuskova - Gynlameda GmbH" userId="57810425-a22b-47f4-b97a-0e25c74c3b39" providerId="ADAL" clId="{B6AA129E-EEC1-4926-8C19-5B736E45A513}" dt="2025-09-12T12:52:46.137" v="2805" actId="20577"/>
              <pc2:cmMkLst xmlns:pc2="http://schemas.microsoft.com/office/powerpoint/2019/9/main/command">
                <pc:docMk/>
                <pc:sldMk cId="2393064806" sldId="369"/>
                <pc2:cmMk id="{7B26395F-6703-4A4C-8B5E-E03C85878C7E}"/>
              </pc2:cmMkLst>
            </pc226:cmChg>
          </p:ext>
        </pc:extLst>
      </pc:sldChg>
      <pc:sldChg chg="addSp delSp modSp mod">
        <pc:chgData name="Sofie Matuskova - Gynlameda GmbH" userId="57810425-a22b-47f4-b97a-0e25c74c3b39" providerId="ADAL" clId="{B6AA129E-EEC1-4926-8C19-5B736E45A513}" dt="2025-09-17T11:12:51.686" v="5113" actId="1076"/>
        <pc:sldMkLst>
          <pc:docMk/>
          <pc:sldMk cId="1201725509" sldId="376"/>
        </pc:sldMkLst>
        <pc:spChg chg="mod">
          <ac:chgData name="Sofie Matuskova - Gynlameda GmbH" userId="57810425-a22b-47f4-b97a-0e25c74c3b39" providerId="ADAL" clId="{B6AA129E-EEC1-4926-8C19-5B736E45A513}" dt="2025-09-17T11:03:55.228" v="4981" actId="14100"/>
          <ac:spMkLst>
            <pc:docMk/>
            <pc:sldMk cId="1201725509" sldId="376"/>
            <ac:spMk id="3" creationId="{D61F5913-8D80-4D0F-ADA6-821DE64E3BF3}"/>
          </ac:spMkLst>
        </pc:spChg>
        <pc:spChg chg="mod">
          <ac:chgData name="Sofie Matuskova - Gynlameda GmbH" userId="57810425-a22b-47f4-b97a-0e25c74c3b39" providerId="ADAL" clId="{B6AA129E-EEC1-4926-8C19-5B736E45A513}" dt="2025-09-17T11:12:51.686" v="5113" actId="1076"/>
          <ac:spMkLst>
            <pc:docMk/>
            <pc:sldMk cId="1201725509" sldId="376"/>
            <ac:spMk id="7" creationId="{817F1911-26BE-1FCC-7FC1-E51E503C6708}"/>
          </ac:spMkLst>
        </pc:spChg>
        <pc:spChg chg="add mod">
          <ac:chgData name="Sofie Matuskova - Gynlameda GmbH" userId="57810425-a22b-47f4-b97a-0e25c74c3b39" providerId="ADAL" clId="{B6AA129E-EEC1-4926-8C19-5B736E45A513}" dt="2025-09-17T11:06:52.539" v="5091" actId="1076"/>
          <ac:spMkLst>
            <pc:docMk/>
            <pc:sldMk cId="1201725509" sldId="376"/>
            <ac:spMk id="12" creationId="{98987B8D-AF85-2EBE-E2F6-7F0856A3B890}"/>
          </ac:spMkLst>
        </pc:spChg>
        <pc:spChg chg="add mod">
          <ac:chgData name="Sofie Matuskova - Gynlameda GmbH" userId="57810425-a22b-47f4-b97a-0e25c74c3b39" providerId="ADAL" clId="{B6AA129E-EEC1-4926-8C19-5B736E45A513}" dt="2025-09-17T11:07:17.055" v="5110" actId="1076"/>
          <ac:spMkLst>
            <pc:docMk/>
            <pc:sldMk cId="1201725509" sldId="376"/>
            <ac:spMk id="15" creationId="{E2DCC8E2-FBD8-5B97-4017-7B48027793D9}"/>
          </ac:spMkLst>
        </pc:spChg>
        <pc:graphicFrameChg chg="add del mod">
          <ac:chgData name="Sofie Matuskova - Gynlameda GmbH" userId="57810425-a22b-47f4-b97a-0e25c74c3b39" providerId="ADAL" clId="{B6AA129E-EEC1-4926-8C19-5B736E45A513}" dt="2025-09-17T11:06:10.032" v="5073" actId="5793"/>
          <ac:graphicFrameMkLst>
            <pc:docMk/>
            <pc:sldMk cId="1201725509" sldId="376"/>
            <ac:graphicFrameMk id="11" creationId="{6735B42C-1EF5-9816-286A-7C461446477A}"/>
          </ac:graphicFrameMkLst>
        </pc:graphicFrameChg>
      </pc:sldChg>
      <pc:sldChg chg="modAnim">
        <pc:chgData name="Sofie Matuskova - Gynlameda GmbH" userId="57810425-a22b-47f4-b97a-0e25c74c3b39" providerId="ADAL" clId="{B6AA129E-EEC1-4926-8C19-5B736E45A513}" dt="2025-09-17T08:56:27.319" v="3782"/>
        <pc:sldMkLst>
          <pc:docMk/>
          <pc:sldMk cId="4118788130" sldId="384"/>
        </pc:sldMkLst>
      </pc:sldChg>
      <pc:sldChg chg="modSp mod">
        <pc:chgData name="Sofie Matuskova - Gynlameda GmbH" userId="57810425-a22b-47f4-b97a-0e25c74c3b39" providerId="ADAL" clId="{B6AA129E-EEC1-4926-8C19-5B736E45A513}" dt="2025-09-19T11:44:12.869" v="6348" actId="20577"/>
        <pc:sldMkLst>
          <pc:docMk/>
          <pc:sldMk cId="645482176" sldId="388"/>
        </pc:sldMkLst>
        <pc:spChg chg="mod">
          <ac:chgData name="Sofie Matuskova - Gynlameda GmbH" userId="57810425-a22b-47f4-b97a-0e25c74c3b39" providerId="ADAL" clId="{B6AA129E-EEC1-4926-8C19-5B736E45A513}" dt="2025-09-19T11:44:12.869" v="6348" actId="20577"/>
          <ac:spMkLst>
            <pc:docMk/>
            <pc:sldMk cId="645482176" sldId="388"/>
            <ac:spMk id="7" creationId="{C5092DC3-6C13-B17F-F6AE-CDDF30E943AF}"/>
          </ac:spMkLst>
        </pc:spChg>
      </pc:sldChg>
      <pc:sldChg chg="modSp mod modAnim">
        <pc:chgData name="Sofie Matuskova - Gynlameda GmbH" userId="57810425-a22b-47f4-b97a-0e25c74c3b39" providerId="ADAL" clId="{B6AA129E-EEC1-4926-8C19-5B736E45A513}" dt="2025-09-12T13:19:39.607" v="3018"/>
        <pc:sldMkLst>
          <pc:docMk/>
          <pc:sldMk cId="606678435" sldId="389"/>
        </pc:sldMkLst>
        <pc:spChg chg="mod">
          <ac:chgData name="Sofie Matuskova - Gynlameda GmbH" userId="57810425-a22b-47f4-b97a-0e25c74c3b39" providerId="ADAL" clId="{B6AA129E-EEC1-4926-8C19-5B736E45A513}" dt="2025-09-12T13:19:34.929" v="3017" actId="1076"/>
          <ac:spMkLst>
            <pc:docMk/>
            <pc:sldMk cId="606678435" sldId="389"/>
            <ac:spMk id="3" creationId="{D47774CD-D513-9C97-815A-F1A33A204D4B}"/>
          </ac:spMkLst>
        </pc:spChg>
        <pc:spChg chg="mod">
          <ac:chgData name="Sofie Matuskova - Gynlameda GmbH" userId="57810425-a22b-47f4-b97a-0e25c74c3b39" providerId="ADAL" clId="{B6AA129E-EEC1-4926-8C19-5B736E45A513}" dt="2025-09-12T13:19:31.602" v="3016" actId="1076"/>
          <ac:spMkLst>
            <pc:docMk/>
            <pc:sldMk cId="606678435" sldId="389"/>
            <ac:spMk id="6" creationId="{CBEB2EFC-E04F-DF40-F25E-633CD550F57F}"/>
          </ac:spMkLst>
        </pc:spChg>
      </pc:sldChg>
      <pc:sldChg chg="modSp mod">
        <pc:chgData name="Sofie Matuskova - Gynlameda GmbH" userId="57810425-a22b-47f4-b97a-0e25c74c3b39" providerId="ADAL" clId="{B6AA129E-EEC1-4926-8C19-5B736E45A513}" dt="2025-09-17T10:17:22.876" v="4467" actId="20577"/>
        <pc:sldMkLst>
          <pc:docMk/>
          <pc:sldMk cId="2854166183" sldId="396"/>
        </pc:sldMkLst>
        <pc:spChg chg="mod">
          <ac:chgData name="Sofie Matuskova - Gynlameda GmbH" userId="57810425-a22b-47f4-b97a-0e25c74c3b39" providerId="ADAL" clId="{B6AA129E-EEC1-4926-8C19-5B736E45A513}" dt="2025-09-17T09:00:37.440" v="3896" actId="20577"/>
          <ac:spMkLst>
            <pc:docMk/>
            <pc:sldMk cId="2854166183" sldId="396"/>
            <ac:spMk id="2" creationId="{83FF8F8B-6024-C8A4-11A6-D2058961267C}"/>
          </ac:spMkLst>
        </pc:spChg>
        <pc:spChg chg="mod">
          <ac:chgData name="Sofie Matuskova - Gynlameda GmbH" userId="57810425-a22b-47f4-b97a-0e25c74c3b39" providerId="ADAL" clId="{B6AA129E-EEC1-4926-8C19-5B736E45A513}" dt="2025-09-17T10:17:22.876" v="4467" actId="20577"/>
          <ac:spMkLst>
            <pc:docMk/>
            <pc:sldMk cId="2854166183" sldId="396"/>
            <ac:spMk id="3" creationId="{AD8F539B-FE55-0E08-3AE7-037109634D80}"/>
          </ac:spMkLst>
        </pc:spChg>
      </pc:sldChg>
      <pc:sldChg chg="modSp mod">
        <pc:chgData name="Sofie Matuskova - Gynlameda GmbH" userId="57810425-a22b-47f4-b97a-0e25c74c3b39" providerId="ADAL" clId="{B6AA129E-EEC1-4926-8C19-5B736E45A513}" dt="2025-09-19T11:49:00.093" v="6360" actId="20577"/>
        <pc:sldMkLst>
          <pc:docMk/>
          <pc:sldMk cId="2123752757" sldId="403"/>
        </pc:sldMkLst>
        <pc:spChg chg="mod">
          <ac:chgData name="Sofie Matuskova - Gynlameda GmbH" userId="57810425-a22b-47f4-b97a-0e25c74c3b39" providerId="ADAL" clId="{B6AA129E-EEC1-4926-8C19-5B736E45A513}" dt="2025-09-19T11:49:00.093" v="6360" actId="20577"/>
          <ac:spMkLst>
            <pc:docMk/>
            <pc:sldMk cId="2123752757" sldId="403"/>
            <ac:spMk id="7" creationId="{933C72C8-2642-EEEB-547D-268920DF2653}"/>
          </ac:spMkLst>
        </pc:spChg>
      </pc:sldChg>
      <pc:sldChg chg="modSp">
        <pc:chgData name="Sofie Matuskova - Gynlameda GmbH" userId="57810425-a22b-47f4-b97a-0e25c74c3b39" providerId="ADAL" clId="{B6AA129E-EEC1-4926-8C19-5B736E45A513}" dt="2025-09-19T11:01:48.622" v="5205" actId="20577"/>
        <pc:sldMkLst>
          <pc:docMk/>
          <pc:sldMk cId="875131850" sldId="404"/>
        </pc:sldMkLst>
        <pc:spChg chg="mod">
          <ac:chgData name="Sofie Matuskova - Gynlameda GmbH" userId="57810425-a22b-47f4-b97a-0e25c74c3b39" providerId="ADAL" clId="{B6AA129E-EEC1-4926-8C19-5B736E45A513}" dt="2025-09-19T11:01:48.622" v="5205" actId="20577"/>
          <ac:spMkLst>
            <pc:docMk/>
            <pc:sldMk cId="875131850" sldId="404"/>
            <ac:spMk id="8" creationId="{4A336473-7788-2099-64BE-A45322B874A6}"/>
          </ac:spMkLst>
        </pc:spChg>
      </pc:sldChg>
      <pc:sldChg chg="modSp">
        <pc:chgData name="Sofie Matuskova - Gynlameda GmbH" userId="57810425-a22b-47f4-b97a-0e25c74c3b39" providerId="ADAL" clId="{B6AA129E-EEC1-4926-8C19-5B736E45A513}" dt="2025-09-19T11:02:15.207" v="5223" actId="20577"/>
        <pc:sldMkLst>
          <pc:docMk/>
          <pc:sldMk cId="3047046770" sldId="408"/>
        </pc:sldMkLst>
        <pc:spChg chg="mod">
          <ac:chgData name="Sofie Matuskova - Gynlameda GmbH" userId="57810425-a22b-47f4-b97a-0e25c74c3b39" providerId="ADAL" clId="{B6AA129E-EEC1-4926-8C19-5B736E45A513}" dt="2025-09-19T11:02:15.207" v="5223" actId="20577"/>
          <ac:spMkLst>
            <pc:docMk/>
            <pc:sldMk cId="3047046770" sldId="408"/>
            <ac:spMk id="8" creationId="{E9BBF9C2-2D12-B8D4-CCA6-A1EABD9D1495}"/>
          </ac:spMkLst>
        </pc:spChg>
      </pc:sldChg>
      <pc:sldChg chg="modSp mod">
        <pc:chgData name="Sofie Matuskova - Gynlameda GmbH" userId="57810425-a22b-47f4-b97a-0e25c74c3b39" providerId="ADAL" clId="{B6AA129E-EEC1-4926-8C19-5B736E45A513}" dt="2025-09-19T11:49:58.947" v="6372" actId="20577"/>
        <pc:sldMkLst>
          <pc:docMk/>
          <pc:sldMk cId="160619554" sldId="409"/>
        </pc:sldMkLst>
        <pc:spChg chg="mod">
          <ac:chgData name="Sofie Matuskova - Gynlameda GmbH" userId="57810425-a22b-47f4-b97a-0e25c74c3b39" providerId="ADAL" clId="{B6AA129E-EEC1-4926-8C19-5B736E45A513}" dt="2025-09-19T11:49:58.947" v="6372" actId="20577"/>
          <ac:spMkLst>
            <pc:docMk/>
            <pc:sldMk cId="160619554" sldId="409"/>
            <ac:spMk id="8" creationId="{5F5DBA57-A35A-EC2B-D3F0-0F61F0AC78A7}"/>
          </ac:spMkLst>
        </pc:spChg>
      </pc:sldChg>
      <pc:sldChg chg="modSp mod">
        <pc:chgData name="Sofie Matuskova - Gynlameda GmbH" userId="57810425-a22b-47f4-b97a-0e25c74c3b39" providerId="ADAL" clId="{B6AA129E-EEC1-4926-8C19-5B736E45A513}" dt="2025-09-12T12:59:41.196" v="2809" actId="207"/>
        <pc:sldMkLst>
          <pc:docMk/>
          <pc:sldMk cId="2333897425" sldId="411"/>
        </pc:sldMkLst>
        <pc:spChg chg="mod">
          <ac:chgData name="Sofie Matuskova - Gynlameda GmbH" userId="57810425-a22b-47f4-b97a-0e25c74c3b39" providerId="ADAL" clId="{B6AA129E-EEC1-4926-8C19-5B736E45A513}" dt="2025-09-12T12:59:41.196" v="2809" actId="207"/>
          <ac:spMkLst>
            <pc:docMk/>
            <pc:sldMk cId="2333897425" sldId="411"/>
            <ac:spMk id="5" creationId="{B40369F8-C4B3-6630-6B77-B100ACC98120}"/>
          </ac:spMkLst>
        </pc:spChg>
        <pc:spChg chg="mod">
          <ac:chgData name="Sofie Matuskova - Gynlameda GmbH" userId="57810425-a22b-47f4-b97a-0e25c74c3b39" providerId="ADAL" clId="{B6AA129E-EEC1-4926-8C19-5B736E45A513}" dt="2025-09-12T12:59:33.203" v="2808" actId="207"/>
          <ac:spMkLst>
            <pc:docMk/>
            <pc:sldMk cId="2333897425" sldId="411"/>
            <ac:spMk id="13" creationId="{CA81EF5A-7A6C-DDD2-06CD-B351053FD4ED}"/>
          </ac:spMkLst>
        </pc:spChg>
      </pc:sldChg>
      <pc:sldChg chg="modSp">
        <pc:chgData name="Sofie Matuskova - Gynlameda GmbH" userId="57810425-a22b-47f4-b97a-0e25c74c3b39" providerId="ADAL" clId="{B6AA129E-EEC1-4926-8C19-5B736E45A513}" dt="2025-09-19T11:57:30.886" v="6409" actId="20577"/>
        <pc:sldMkLst>
          <pc:docMk/>
          <pc:sldMk cId="859483436" sldId="422"/>
        </pc:sldMkLst>
        <pc:spChg chg="mod">
          <ac:chgData name="Sofie Matuskova - Gynlameda GmbH" userId="57810425-a22b-47f4-b97a-0e25c74c3b39" providerId="ADAL" clId="{B6AA129E-EEC1-4926-8C19-5B736E45A513}" dt="2025-09-19T11:57:30.886" v="6409" actId="20577"/>
          <ac:spMkLst>
            <pc:docMk/>
            <pc:sldMk cId="859483436" sldId="422"/>
            <ac:spMk id="11" creationId="{B0425017-2EB1-7DFB-2A1C-5D727DF7CBBA}"/>
          </ac:spMkLst>
        </pc:spChg>
      </pc:sldChg>
      <pc:sldChg chg="modSp mod">
        <pc:chgData name="Sofie Matuskova - Gynlameda GmbH" userId="57810425-a22b-47f4-b97a-0e25c74c3b39" providerId="ADAL" clId="{B6AA129E-EEC1-4926-8C19-5B736E45A513}" dt="2025-09-12T13:00:57.858" v="2819" actId="207"/>
        <pc:sldMkLst>
          <pc:docMk/>
          <pc:sldMk cId="4063198948" sldId="430"/>
        </pc:sldMkLst>
        <pc:spChg chg="mod">
          <ac:chgData name="Sofie Matuskova - Gynlameda GmbH" userId="57810425-a22b-47f4-b97a-0e25c74c3b39" providerId="ADAL" clId="{B6AA129E-EEC1-4926-8C19-5B736E45A513}" dt="2025-09-12T13:00:52.741" v="2818" actId="207"/>
          <ac:spMkLst>
            <pc:docMk/>
            <pc:sldMk cId="4063198948" sldId="430"/>
            <ac:spMk id="5" creationId="{B5CDF38B-D18A-4C7F-7423-A25BB646654E}"/>
          </ac:spMkLst>
        </pc:spChg>
        <pc:spChg chg="mod">
          <ac:chgData name="Sofie Matuskova - Gynlameda GmbH" userId="57810425-a22b-47f4-b97a-0e25c74c3b39" providerId="ADAL" clId="{B6AA129E-EEC1-4926-8C19-5B736E45A513}" dt="2025-09-12T13:00:57.858" v="2819" actId="207"/>
          <ac:spMkLst>
            <pc:docMk/>
            <pc:sldMk cId="4063198948" sldId="430"/>
            <ac:spMk id="7" creationId="{C959F710-1377-EDD4-8A9B-106A03CBCCE5}"/>
          </ac:spMkLst>
        </pc:spChg>
      </pc:sldChg>
      <pc:sldChg chg="modSp mod">
        <pc:chgData name="Sofie Matuskova - Gynlameda GmbH" userId="57810425-a22b-47f4-b97a-0e25c74c3b39" providerId="ADAL" clId="{B6AA129E-EEC1-4926-8C19-5B736E45A513}" dt="2025-09-12T13:01:23.050" v="2822" actId="207"/>
        <pc:sldMkLst>
          <pc:docMk/>
          <pc:sldMk cId="2721125638" sldId="435"/>
        </pc:sldMkLst>
        <pc:spChg chg="mod">
          <ac:chgData name="Sofie Matuskova - Gynlameda GmbH" userId="57810425-a22b-47f4-b97a-0e25c74c3b39" providerId="ADAL" clId="{B6AA129E-EEC1-4926-8C19-5B736E45A513}" dt="2025-09-12T13:01:23.050" v="2822" actId="207"/>
          <ac:spMkLst>
            <pc:docMk/>
            <pc:sldMk cId="2721125638" sldId="435"/>
            <ac:spMk id="5" creationId="{D58649C8-835C-9955-2B80-53E2694CC767}"/>
          </ac:spMkLst>
        </pc:spChg>
        <pc:spChg chg="mod">
          <ac:chgData name="Sofie Matuskova - Gynlameda GmbH" userId="57810425-a22b-47f4-b97a-0e25c74c3b39" providerId="ADAL" clId="{B6AA129E-EEC1-4926-8C19-5B736E45A513}" dt="2025-09-12T13:01:18.300" v="2821" actId="207"/>
          <ac:spMkLst>
            <pc:docMk/>
            <pc:sldMk cId="2721125638" sldId="435"/>
            <ac:spMk id="7" creationId="{CC313DB1-D745-D51D-07FD-436A8BE4924C}"/>
          </ac:spMkLst>
        </pc:spChg>
      </pc:sldChg>
      <pc:sldChg chg="modSp mod">
        <pc:chgData name="Sofie Matuskova - Gynlameda GmbH" userId="57810425-a22b-47f4-b97a-0e25c74c3b39" providerId="ADAL" clId="{B6AA129E-EEC1-4926-8C19-5B736E45A513}" dt="2025-09-12T13:01:12.154" v="2820" actId="207"/>
        <pc:sldMkLst>
          <pc:docMk/>
          <pc:sldMk cId="947828130" sldId="437"/>
        </pc:sldMkLst>
        <pc:spChg chg="mod">
          <ac:chgData name="Sofie Matuskova - Gynlameda GmbH" userId="57810425-a22b-47f4-b97a-0e25c74c3b39" providerId="ADAL" clId="{B6AA129E-EEC1-4926-8C19-5B736E45A513}" dt="2025-09-12T13:01:12.154" v="2820" actId="207"/>
          <ac:spMkLst>
            <pc:docMk/>
            <pc:sldMk cId="947828130" sldId="437"/>
            <ac:spMk id="5" creationId="{159B7A24-BF27-7ADB-26B8-FB4CCFE117AF}"/>
          </ac:spMkLst>
        </pc:spChg>
      </pc:sldChg>
      <pc:sldChg chg="modSp mod">
        <pc:chgData name="Sofie Matuskova - Gynlameda GmbH" userId="57810425-a22b-47f4-b97a-0e25c74c3b39" providerId="ADAL" clId="{B6AA129E-EEC1-4926-8C19-5B736E45A513}" dt="2025-09-12T13:01:35.434" v="2824" actId="207"/>
        <pc:sldMkLst>
          <pc:docMk/>
          <pc:sldMk cId="3712702782" sldId="440"/>
        </pc:sldMkLst>
        <pc:spChg chg="mod">
          <ac:chgData name="Sofie Matuskova - Gynlameda GmbH" userId="57810425-a22b-47f4-b97a-0e25c74c3b39" providerId="ADAL" clId="{B6AA129E-EEC1-4926-8C19-5B736E45A513}" dt="2025-09-12T13:01:31.268" v="2823" actId="207"/>
          <ac:spMkLst>
            <pc:docMk/>
            <pc:sldMk cId="3712702782" sldId="440"/>
            <ac:spMk id="5" creationId="{D67CE4C5-298C-E987-7F7B-CF4DE81DFBB7}"/>
          </ac:spMkLst>
        </pc:spChg>
        <pc:spChg chg="mod">
          <ac:chgData name="Sofie Matuskova - Gynlameda GmbH" userId="57810425-a22b-47f4-b97a-0e25c74c3b39" providerId="ADAL" clId="{B6AA129E-EEC1-4926-8C19-5B736E45A513}" dt="2025-09-12T13:01:35.434" v="2824" actId="207"/>
          <ac:spMkLst>
            <pc:docMk/>
            <pc:sldMk cId="3712702782" sldId="440"/>
            <ac:spMk id="7" creationId="{3DBE61BF-6FCD-66CE-2C58-D13D90B11FFB}"/>
          </ac:spMkLst>
        </pc:spChg>
      </pc:sldChg>
      <pc:sldChg chg="modSp mod">
        <pc:chgData name="Sofie Matuskova - Gynlameda GmbH" userId="57810425-a22b-47f4-b97a-0e25c74c3b39" providerId="ADAL" clId="{B6AA129E-EEC1-4926-8C19-5B736E45A513}" dt="2025-09-12T13:01:51.283" v="2826" actId="207"/>
        <pc:sldMkLst>
          <pc:docMk/>
          <pc:sldMk cId="2362155226" sldId="443"/>
        </pc:sldMkLst>
        <pc:spChg chg="mod">
          <ac:chgData name="Sofie Matuskova - Gynlameda GmbH" userId="57810425-a22b-47f4-b97a-0e25c74c3b39" providerId="ADAL" clId="{B6AA129E-EEC1-4926-8C19-5B736E45A513}" dt="2025-09-12T13:01:45.859" v="2825" actId="207"/>
          <ac:spMkLst>
            <pc:docMk/>
            <pc:sldMk cId="2362155226" sldId="443"/>
            <ac:spMk id="5" creationId="{2EA61413-DA88-4A89-EE8D-7B3ECDC21FF1}"/>
          </ac:spMkLst>
        </pc:spChg>
        <pc:spChg chg="mod">
          <ac:chgData name="Sofie Matuskova - Gynlameda GmbH" userId="57810425-a22b-47f4-b97a-0e25c74c3b39" providerId="ADAL" clId="{B6AA129E-EEC1-4926-8C19-5B736E45A513}" dt="2025-09-12T13:01:51.283" v="2826" actId="207"/>
          <ac:spMkLst>
            <pc:docMk/>
            <pc:sldMk cId="2362155226" sldId="443"/>
            <ac:spMk id="7" creationId="{7E178A33-8DA7-CFAA-0ADF-15158058413F}"/>
          </ac:spMkLst>
        </pc:spChg>
      </pc:sldChg>
      <pc:sldChg chg="addSp delSp modSp mod">
        <pc:chgData name="Sofie Matuskova - Gynlameda GmbH" userId="57810425-a22b-47f4-b97a-0e25c74c3b39" providerId="ADAL" clId="{B6AA129E-EEC1-4926-8C19-5B736E45A513}" dt="2025-09-19T12:50:06.845" v="6952" actId="1076"/>
        <pc:sldMkLst>
          <pc:docMk/>
          <pc:sldMk cId="3832607587" sldId="446"/>
        </pc:sldMkLst>
        <pc:spChg chg="mod">
          <ac:chgData name="Sofie Matuskova - Gynlameda GmbH" userId="57810425-a22b-47f4-b97a-0e25c74c3b39" providerId="ADAL" clId="{B6AA129E-EEC1-4926-8C19-5B736E45A513}" dt="2025-09-19T12:50:06.845" v="6952" actId="1076"/>
          <ac:spMkLst>
            <pc:docMk/>
            <pc:sldMk cId="3832607587" sldId="446"/>
            <ac:spMk id="3" creationId="{26FFB777-7CE5-FC01-22A3-5787EEC01279}"/>
          </ac:spMkLst>
        </pc:spChg>
        <pc:picChg chg="del mod">
          <ac:chgData name="Sofie Matuskova - Gynlameda GmbH" userId="57810425-a22b-47f4-b97a-0e25c74c3b39" providerId="ADAL" clId="{B6AA129E-EEC1-4926-8C19-5B736E45A513}" dt="2025-09-19T12:49:26.032" v="6936" actId="478"/>
          <ac:picMkLst>
            <pc:docMk/>
            <pc:sldMk cId="3832607587" sldId="446"/>
            <ac:picMk id="2" creationId="{C12276A3-E246-E10E-EC9F-34553116C723}"/>
          </ac:picMkLst>
        </pc:picChg>
        <pc:picChg chg="add mod ord">
          <ac:chgData name="Sofie Matuskova - Gynlameda GmbH" userId="57810425-a22b-47f4-b97a-0e25c74c3b39" providerId="ADAL" clId="{B6AA129E-EEC1-4926-8C19-5B736E45A513}" dt="2025-09-19T12:49:59.429" v="6950" actId="1076"/>
          <ac:picMkLst>
            <pc:docMk/>
            <pc:sldMk cId="3832607587" sldId="446"/>
            <ac:picMk id="6" creationId="{C5848C01-AB11-4D03-A6DE-9978EC4C67F0}"/>
          </ac:picMkLst>
        </pc:picChg>
      </pc:sldChg>
      <pc:sldChg chg="modSp mod">
        <pc:chgData name="Sofie Matuskova - Gynlameda GmbH" userId="57810425-a22b-47f4-b97a-0e25c74c3b39" providerId="ADAL" clId="{B6AA129E-EEC1-4926-8C19-5B736E45A513}" dt="2025-09-12T13:02:51.727" v="2830" actId="207"/>
        <pc:sldMkLst>
          <pc:docMk/>
          <pc:sldMk cId="824561990" sldId="449"/>
        </pc:sldMkLst>
        <pc:spChg chg="mod">
          <ac:chgData name="Sofie Matuskova - Gynlameda GmbH" userId="57810425-a22b-47f4-b97a-0e25c74c3b39" providerId="ADAL" clId="{B6AA129E-EEC1-4926-8C19-5B736E45A513}" dt="2025-09-12T13:02:47.864" v="2829" actId="207"/>
          <ac:spMkLst>
            <pc:docMk/>
            <pc:sldMk cId="824561990" sldId="449"/>
            <ac:spMk id="5" creationId="{0D75A66F-F53E-E3F4-BF82-F61D42EA61AE}"/>
          </ac:spMkLst>
        </pc:spChg>
        <pc:spChg chg="mod">
          <ac:chgData name="Sofie Matuskova - Gynlameda GmbH" userId="57810425-a22b-47f4-b97a-0e25c74c3b39" providerId="ADAL" clId="{B6AA129E-EEC1-4926-8C19-5B736E45A513}" dt="2025-09-12T13:02:51.727" v="2830" actId="207"/>
          <ac:spMkLst>
            <pc:docMk/>
            <pc:sldMk cId="824561990" sldId="449"/>
            <ac:spMk id="7" creationId="{9F40240B-0E4F-156D-93C7-833561DA61AD}"/>
          </ac:spMkLst>
        </pc:spChg>
      </pc:sldChg>
      <pc:sldChg chg="modSp mod">
        <pc:chgData name="Sofie Matuskova - Gynlameda GmbH" userId="57810425-a22b-47f4-b97a-0e25c74c3b39" providerId="ADAL" clId="{B6AA129E-EEC1-4926-8C19-5B736E45A513}" dt="2025-09-12T13:02:40.734" v="2828" actId="207"/>
        <pc:sldMkLst>
          <pc:docMk/>
          <pc:sldMk cId="4226160804" sldId="450"/>
        </pc:sldMkLst>
        <pc:spChg chg="mod">
          <ac:chgData name="Sofie Matuskova - Gynlameda GmbH" userId="57810425-a22b-47f4-b97a-0e25c74c3b39" providerId="ADAL" clId="{B6AA129E-EEC1-4926-8C19-5B736E45A513}" dt="2025-09-12T13:02:36.233" v="2827" actId="207"/>
          <ac:spMkLst>
            <pc:docMk/>
            <pc:sldMk cId="4226160804" sldId="450"/>
            <ac:spMk id="5" creationId="{8BBB973F-6DE1-65AA-C0FC-246B886D7D62}"/>
          </ac:spMkLst>
        </pc:spChg>
        <pc:spChg chg="mod">
          <ac:chgData name="Sofie Matuskova - Gynlameda GmbH" userId="57810425-a22b-47f4-b97a-0e25c74c3b39" providerId="ADAL" clId="{B6AA129E-EEC1-4926-8C19-5B736E45A513}" dt="2025-09-12T13:02:40.734" v="2828" actId="207"/>
          <ac:spMkLst>
            <pc:docMk/>
            <pc:sldMk cId="4226160804" sldId="450"/>
            <ac:spMk id="7" creationId="{D5E39FB2-BFAD-2820-1369-00BBF17F76F5}"/>
          </ac:spMkLst>
        </pc:spChg>
      </pc:sldChg>
      <pc:sldChg chg="modSp mod">
        <pc:chgData name="Sofie Matuskova - Gynlameda GmbH" userId="57810425-a22b-47f4-b97a-0e25c74c3b39" providerId="ADAL" clId="{B6AA129E-EEC1-4926-8C19-5B736E45A513}" dt="2025-09-19T11:55:32.671" v="6399" actId="20577"/>
        <pc:sldMkLst>
          <pc:docMk/>
          <pc:sldMk cId="3421098724" sldId="455"/>
        </pc:sldMkLst>
        <pc:spChg chg="mod">
          <ac:chgData name="Sofie Matuskova - Gynlameda GmbH" userId="57810425-a22b-47f4-b97a-0e25c74c3b39" providerId="ADAL" clId="{B6AA129E-EEC1-4926-8C19-5B736E45A513}" dt="2025-09-19T11:55:32.671" v="6399" actId="20577"/>
          <ac:spMkLst>
            <pc:docMk/>
            <pc:sldMk cId="3421098724" sldId="455"/>
            <ac:spMk id="7" creationId="{FBD1C0CB-20BA-817F-E69D-1957CF1A4BF6}"/>
          </ac:spMkLst>
        </pc:spChg>
      </pc:sldChg>
      <pc:sldChg chg="modSp mod">
        <pc:chgData name="Sofie Matuskova - Gynlameda GmbH" userId="57810425-a22b-47f4-b97a-0e25c74c3b39" providerId="ADAL" clId="{B6AA129E-EEC1-4926-8C19-5B736E45A513}" dt="2025-09-12T13:00:39.701" v="2814" actId="207"/>
        <pc:sldMkLst>
          <pc:docMk/>
          <pc:sldMk cId="2517548353" sldId="456"/>
        </pc:sldMkLst>
        <pc:spChg chg="mod">
          <ac:chgData name="Sofie Matuskova - Gynlameda GmbH" userId="57810425-a22b-47f4-b97a-0e25c74c3b39" providerId="ADAL" clId="{B6AA129E-EEC1-4926-8C19-5B736E45A513}" dt="2025-09-12T13:00:34.180" v="2813" actId="207"/>
          <ac:spMkLst>
            <pc:docMk/>
            <pc:sldMk cId="2517548353" sldId="456"/>
            <ac:spMk id="6" creationId="{B8B346A9-7ECF-D13C-4B26-470B66B4075F}"/>
          </ac:spMkLst>
        </pc:spChg>
        <pc:spChg chg="mod">
          <ac:chgData name="Sofie Matuskova - Gynlameda GmbH" userId="57810425-a22b-47f4-b97a-0e25c74c3b39" providerId="ADAL" clId="{B6AA129E-EEC1-4926-8C19-5B736E45A513}" dt="2025-09-12T13:00:39.701" v="2814" actId="207"/>
          <ac:spMkLst>
            <pc:docMk/>
            <pc:sldMk cId="2517548353" sldId="456"/>
            <ac:spMk id="7" creationId="{19A50110-D6B7-74BF-72A3-FF575F98F7E7}"/>
          </ac:spMkLst>
        </pc:spChg>
      </pc:sldChg>
      <pc:sldChg chg="modSp mod">
        <pc:chgData name="Sofie Matuskova - Gynlameda GmbH" userId="57810425-a22b-47f4-b97a-0e25c74c3b39" providerId="ADAL" clId="{B6AA129E-EEC1-4926-8C19-5B736E45A513}" dt="2025-09-19T12:18:46.311" v="6439" actId="20577"/>
        <pc:sldMkLst>
          <pc:docMk/>
          <pc:sldMk cId="2501375410" sldId="460"/>
        </pc:sldMkLst>
        <pc:spChg chg="mod">
          <ac:chgData name="Sofie Matuskova - Gynlameda GmbH" userId="57810425-a22b-47f4-b97a-0e25c74c3b39" providerId="ADAL" clId="{B6AA129E-EEC1-4926-8C19-5B736E45A513}" dt="2025-09-19T12:18:46.311" v="6439" actId="20577"/>
          <ac:spMkLst>
            <pc:docMk/>
            <pc:sldMk cId="2501375410" sldId="460"/>
            <ac:spMk id="24" creationId="{0CC7F722-AA28-0EA0-3623-6BA019F0D100}"/>
          </ac:spMkLst>
        </pc:spChg>
      </pc:sldChg>
      <pc:sldChg chg="modSp">
        <pc:chgData name="Sofie Matuskova - Gynlameda GmbH" userId="57810425-a22b-47f4-b97a-0e25c74c3b39" providerId="ADAL" clId="{B6AA129E-EEC1-4926-8C19-5B736E45A513}" dt="2025-09-19T12:22:39.518" v="6441" actId="20577"/>
        <pc:sldMkLst>
          <pc:docMk/>
          <pc:sldMk cId="1799823991" sldId="461"/>
        </pc:sldMkLst>
        <pc:spChg chg="mod">
          <ac:chgData name="Sofie Matuskova - Gynlameda GmbH" userId="57810425-a22b-47f4-b97a-0e25c74c3b39" providerId="ADAL" clId="{B6AA129E-EEC1-4926-8C19-5B736E45A513}" dt="2025-09-19T12:22:39.518" v="6441" actId="20577"/>
          <ac:spMkLst>
            <pc:docMk/>
            <pc:sldMk cId="1799823991" sldId="461"/>
            <ac:spMk id="20" creationId="{78DB3B1D-8362-7DA4-3B27-A96DCB4B58AC}"/>
          </ac:spMkLst>
        </pc:spChg>
      </pc:sldChg>
      <pc:sldChg chg="modSp mod">
        <pc:chgData name="Sofie Matuskova - Gynlameda GmbH" userId="57810425-a22b-47f4-b97a-0e25c74c3b39" providerId="ADAL" clId="{B6AA129E-EEC1-4926-8C19-5B736E45A513}" dt="2025-09-12T13:03:32.748" v="2837" actId="14100"/>
        <pc:sldMkLst>
          <pc:docMk/>
          <pc:sldMk cId="1454663569" sldId="462"/>
        </pc:sldMkLst>
        <pc:spChg chg="mod">
          <ac:chgData name="Sofie Matuskova - Gynlameda GmbH" userId="57810425-a22b-47f4-b97a-0e25c74c3b39" providerId="ADAL" clId="{B6AA129E-EEC1-4926-8C19-5B736E45A513}" dt="2025-09-12T13:03:32.748" v="2837" actId="14100"/>
          <ac:spMkLst>
            <pc:docMk/>
            <pc:sldMk cId="1454663569" sldId="462"/>
            <ac:spMk id="5" creationId="{ED9673EF-C468-A18C-07BE-400E3D31B6B6}"/>
          </ac:spMkLst>
        </pc:spChg>
        <pc:spChg chg="mod">
          <ac:chgData name="Sofie Matuskova - Gynlameda GmbH" userId="57810425-a22b-47f4-b97a-0e25c74c3b39" providerId="ADAL" clId="{B6AA129E-EEC1-4926-8C19-5B736E45A513}" dt="2025-09-12T13:03:26.674" v="2836" actId="207"/>
          <ac:spMkLst>
            <pc:docMk/>
            <pc:sldMk cId="1454663569" sldId="462"/>
            <ac:spMk id="7" creationId="{A76EDDD2-05C8-380C-899A-03D3714316D8}"/>
          </ac:spMkLst>
        </pc:spChg>
      </pc:sldChg>
      <pc:sldChg chg="modSp mod">
        <pc:chgData name="Sofie Matuskova - Gynlameda GmbH" userId="57810425-a22b-47f4-b97a-0e25c74c3b39" providerId="ADAL" clId="{B6AA129E-EEC1-4926-8C19-5B736E45A513}" dt="2025-09-12T13:03:47.058" v="2839" actId="207"/>
        <pc:sldMkLst>
          <pc:docMk/>
          <pc:sldMk cId="3082593190" sldId="468"/>
        </pc:sldMkLst>
        <pc:spChg chg="mod">
          <ac:chgData name="Sofie Matuskova - Gynlameda GmbH" userId="57810425-a22b-47f4-b97a-0e25c74c3b39" providerId="ADAL" clId="{B6AA129E-EEC1-4926-8C19-5B736E45A513}" dt="2025-09-12T13:03:42.531" v="2838" actId="207"/>
          <ac:spMkLst>
            <pc:docMk/>
            <pc:sldMk cId="3082593190" sldId="468"/>
            <ac:spMk id="5" creationId="{3530A794-716F-C1B5-41B0-887CE1B522F4}"/>
          </ac:spMkLst>
        </pc:spChg>
        <pc:spChg chg="mod">
          <ac:chgData name="Sofie Matuskova - Gynlameda GmbH" userId="57810425-a22b-47f4-b97a-0e25c74c3b39" providerId="ADAL" clId="{B6AA129E-EEC1-4926-8C19-5B736E45A513}" dt="2025-09-12T13:03:47.058" v="2839" actId="207"/>
          <ac:spMkLst>
            <pc:docMk/>
            <pc:sldMk cId="3082593190" sldId="468"/>
            <ac:spMk id="7" creationId="{4BFDE545-B530-E947-2BA5-0D0DC9346C2F}"/>
          </ac:spMkLst>
        </pc:spChg>
      </pc:sldChg>
      <pc:sldChg chg="modSp mod">
        <pc:chgData name="Sofie Matuskova - Gynlameda GmbH" userId="57810425-a22b-47f4-b97a-0e25c74c3b39" providerId="ADAL" clId="{B6AA129E-EEC1-4926-8C19-5B736E45A513}" dt="2025-09-12T13:00:07.162" v="2811" actId="207"/>
        <pc:sldMkLst>
          <pc:docMk/>
          <pc:sldMk cId="3279182544" sldId="470"/>
        </pc:sldMkLst>
        <pc:spChg chg="mod">
          <ac:chgData name="Sofie Matuskova - Gynlameda GmbH" userId="57810425-a22b-47f4-b97a-0e25c74c3b39" providerId="ADAL" clId="{B6AA129E-EEC1-4926-8C19-5B736E45A513}" dt="2025-09-12T13:00:00.610" v="2810" actId="207"/>
          <ac:spMkLst>
            <pc:docMk/>
            <pc:sldMk cId="3279182544" sldId="470"/>
            <ac:spMk id="6" creationId="{D1F27952-BD2E-9672-B776-8AF4D95E10F9}"/>
          </ac:spMkLst>
        </pc:spChg>
        <pc:spChg chg="mod">
          <ac:chgData name="Sofie Matuskova - Gynlameda GmbH" userId="57810425-a22b-47f4-b97a-0e25c74c3b39" providerId="ADAL" clId="{B6AA129E-EEC1-4926-8C19-5B736E45A513}" dt="2025-09-12T13:00:07.162" v="2811" actId="207"/>
          <ac:spMkLst>
            <pc:docMk/>
            <pc:sldMk cId="3279182544" sldId="470"/>
            <ac:spMk id="7" creationId="{A5DDF247-FA41-C202-B7C3-A35CA8505554}"/>
          </ac:spMkLst>
        </pc:spChg>
      </pc:sldChg>
      <pc:sldChg chg="modSp mod">
        <pc:chgData name="Sofie Matuskova - Gynlameda GmbH" userId="57810425-a22b-47f4-b97a-0e25c74c3b39" providerId="ADAL" clId="{B6AA129E-EEC1-4926-8C19-5B736E45A513}" dt="2025-09-17T09:15:42.673" v="3975" actId="14100"/>
        <pc:sldMkLst>
          <pc:docMk/>
          <pc:sldMk cId="2424523874" sldId="473"/>
        </pc:sldMkLst>
        <pc:spChg chg="mod">
          <ac:chgData name="Sofie Matuskova - Gynlameda GmbH" userId="57810425-a22b-47f4-b97a-0e25c74c3b39" providerId="ADAL" clId="{B6AA129E-EEC1-4926-8C19-5B736E45A513}" dt="2025-09-17T09:15:37.761" v="3974" actId="1076"/>
          <ac:spMkLst>
            <pc:docMk/>
            <pc:sldMk cId="2424523874" sldId="473"/>
            <ac:spMk id="3" creationId="{1957FCA6-1E13-7F18-88DD-A7175E0F96D1}"/>
          </ac:spMkLst>
        </pc:spChg>
        <pc:picChg chg="mod">
          <ac:chgData name="Sofie Matuskova - Gynlameda GmbH" userId="57810425-a22b-47f4-b97a-0e25c74c3b39" providerId="ADAL" clId="{B6AA129E-EEC1-4926-8C19-5B736E45A513}" dt="2025-09-17T09:15:42.673" v="3975" actId="14100"/>
          <ac:picMkLst>
            <pc:docMk/>
            <pc:sldMk cId="2424523874" sldId="473"/>
            <ac:picMk id="10" creationId="{8900F2BF-6DCD-68C8-43CA-C7AE5D1FC246}"/>
          </ac:picMkLst>
        </pc:picChg>
      </pc:sldChg>
      <pc:sldChg chg="modSp mod">
        <pc:chgData name="Sofie Matuskova - Gynlameda GmbH" userId="57810425-a22b-47f4-b97a-0e25c74c3b39" providerId="ADAL" clId="{B6AA129E-EEC1-4926-8C19-5B736E45A513}" dt="2025-09-19T12:30:19.351" v="6509" actId="20577"/>
        <pc:sldMkLst>
          <pc:docMk/>
          <pc:sldMk cId="2940762341" sldId="477"/>
        </pc:sldMkLst>
        <pc:spChg chg="mod">
          <ac:chgData name="Sofie Matuskova - Gynlameda GmbH" userId="57810425-a22b-47f4-b97a-0e25c74c3b39" providerId="ADAL" clId="{B6AA129E-EEC1-4926-8C19-5B736E45A513}" dt="2025-09-19T12:30:19.351" v="6509" actId="20577"/>
          <ac:spMkLst>
            <pc:docMk/>
            <pc:sldMk cId="2940762341" sldId="477"/>
            <ac:spMk id="10" creationId="{898140D7-A8D4-B1EA-952F-A15324252F4D}"/>
          </ac:spMkLst>
        </pc:spChg>
      </pc:sldChg>
      <pc:sldChg chg="modSp mod">
        <pc:chgData name="Sofie Matuskova - Gynlameda GmbH" userId="57810425-a22b-47f4-b97a-0e25c74c3b39" providerId="ADAL" clId="{B6AA129E-EEC1-4926-8C19-5B736E45A513}" dt="2025-09-19T12:29:01.154" v="6501" actId="20577"/>
        <pc:sldMkLst>
          <pc:docMk/>
          <pc:sldMk cId="2983646532" sldId="478"/>
        </pc:sldMkLst>
        <pc:spChg chg="mod">
          <ac:chgData name="Sofie Matuskova - Gynlameda GmbH" userId="57810425-a22b-47f4-b97a-0e25c74c3b39" providerId="ADAL" clId="{B6AA129E-EEC1-4926-8C19-5B736E45A513}" dt="2025-09-19T12:29:01.154" v="6501" actId="20577"/>
          <ac:spMkLst>
            <pc:docMk/>
            <pc:sldMk cId="2983646532" sldId="478"/>
            <ac:spMk id="3" creationId="{2BA41D09-47C3-DA3D-978D-A09633DCA7DD}"/>
          </ac:spMkLst>
        </pc:spChg>
      </pc:sldChg>
      <pc:sldChg chg="addSp modSp mod ord">
        <pc:chgData name="Sofie Matuskova - Gynlameda GmbH" userId="57810425-a22b-47f4-b97a-0e25c74c3b39" providerId="ADAL" clId="{B6AA129E-EEC1-4926-8C19-5B736E45A513}" dt="2025-09-10T10:17:16.966" v="933" actId="404"/>
        <pc:sldMkLst>
          <pc:docMk/>
          <pc:sldMk cId="3232990220" sldId="481"/>
        </pc:sldMkLst>
        <pc:spChg chg="mod">
          <ac:chgData name="Sofie Matuskova - Gynlameda GmbH" userId="57810425-a22b-47f4-b97a-0e25c74c3b39" providerId="ADAL" clId="{B6AA129E-EEC1-4926-8C19-5B736E45A513}" dt="2025-09-10T10:03:18.566" v="825" actId="27636"/>
          <ac:spMkLst>
            <pc:docMk/>
            <pc:sldMk cId="3232990220" sldId="481"/>
            <ac:spMk id="9" creationId="{0FF75052-3262-766A-BA1F-77699B8783F3}"/>
          </ac:spMkLst>
        </pc:spChg>
        <pc:spChg chg="add mod">
          <ac:chgData name="Sofie Matuskova - Gynlameda GmbH" userId="57810425-a22b-47f4-b97a-0e25c74c3b39" providerId="ADAL" clId="{B6AA129E-EEC1-4926-8C19-5B736E45A513}" dt="2025-09-10T10:17:16.966" v="933" actId="404"/>
          <ac:spMkLst>
            <pc:docMk/>
            <pc:sldMk cId="3232990220" sldId="481"/>
            <ac:spMk id="10" creationId="{8C552E86-860C-29EA-3EE0-46D8CDF10684}"/>
          </ac:spMkLst>
        </pc:spChg>
        <pc:graphicFrameChg chg="add mod modGraphic">
          <ac:chgData name="Sofie Matuskova - Gynlameda GmbH" userId="57810425-a22b-47f4-b97a-0e25c74c3b39" providerId="ADAL" clId="{B6AA129E-EEC1-4926-8C19-5B736E45A513}" dt="2025-09-10T10:04:18.728" v="834" actId="255"/>
          <ac:graphicFrameMkLst>
            <pc:docMk/>
            <pc:sldMk cId="3232990220" sldId="481"/>
            <ac:graphicFrameMk id="3" creationId="{2D160CE5-FD6D-54D7-B70F-FA3E4EE3A44C}"/>
          </ac:graphicFrameMkLst>
        </pc:graphicFrameChg>
      </pc:sldChg>
      <pc:sldChg chg="modSp mod">
        <pc:chgData name="Sofie Matuskova - Gynlameda GmbH" userId="57810425-a22b-47f4-b97a-0e25c74c3b39" providerId="ADAL" clId="{B6AA129E-EEC1-4926-8C19-5B736E45A513}" dt="2025-09-12T13:03:03.327" v="2832" actId="207"/>
        <pc:sldMkLst>
          <pc:docMk/>
          <pc:sldMk cId="891119582" sldId="485"/>
        </pc:sldMkLst>
        <pc:spChg chg="mod">
          <ac:chgData name="Sofie Matuskova - Gynlameda GmbH" userId="57810425-a22b-47f4-b97a-0e25c74c3b39" providerId="ADAL" clId="{B6AA129E-EEC1-4926-8C19-5B736E45A513}" dt="2025-09-12T13:02:59.741" v="2831" actId="207"/>
          <ac:spMkLst>
            <pc:docMk/>
            <pc:sldMk cId="891119582" sldId="485"/>
            <ac:spMk id="6" creationId="{306CF7A1-865B-C3AD-7FB2-CFAB42841D12}"/>
          </ac:spMkLst>
        </pc:spChg>
        <pc:spChg chg="mod">
          <ac:chgData name="Sofie Matuskova - Gynlameda GmbH" userId="57810425-a22b-47f4-b97a-0e25c74c3b39" providerId="ADAL" clId="{B6AA129E-EEC1-4926-8C19-5B736E45A513}" dt="2025-09-12T13:03:03.327" v="2832" actId="207"/>
          <ac:spMkLst>
            <pc:docMk/>
            <pc:sldMk cId="891119582" sldId="485"/>
            <ac:spMk id="7" creationId="{95FBAAD4-A81F-2A24-6C21-FB7DE0A545E6}"/>
          </ac:spMkLst>
        </pc:spChg>
      </pc:sldChg>
      <pc:sldChg chg="modSp mod">
        <pc:chgData name="Sofie Matuskova - Gynlameda GmbH" userId="57810425-a22b-47f4-b97a-0e25c74c3b39" providerId="ADAL" clId="{B6AA129E-EEC1-4926-8C19-5B736E45A513}" dt="2025-09-19T12:24:11.914" v="6454" actId="20577"/>
        <pc:sldMkLst>
          <pc:docMk/>
          <pc:sldMk cId="2215133137" sldId="487"/>
        </pc:sldMkLst>
        <pc:spChg chg="mod">
          <ac:chgData name="Sofie Matuskova - Gynlameda GmbH" userId="57810425-a22b-47f4-b97a-0e25c74c3b39" providerId="ADAL" clId="{B6AA129E-EEC1-4926-8C19-5B736E45A513}" dt="2025-09-12T13:03:56.424" v="2840" actId="207"/>
          <ac:spMkLst>
            <pc:docMk/>
            <pc:sldMk cId="2215133137" sldId="487"/>
            <ac:spMk id="5" creationId="{1C6E0D83-0079-E665-AAF3-AC8377A694DB}"/>
          </ac:spMkLst>
        </pc:spChg>
        <pc:spChg chg="mod">
          <ac:chgData name="Sofie Matuskova - Gynlameda GmbH" userId="57810425-a22b-47f4-b97a-0e25c74c3b39" providerId="ADAL" clId="{B6AA129E-EEC1-4926-8C19-5B736E45A513}" dt="2025-09-19T12:24:11.914" v="6454" actId="20577"/>
          <ac:spMkLst>
            <pc:docMk/>
            <pc:sldMk cId="2215133137" sldId="487"/>
            <ac:spMk id="7" creationId="{39DF6430-084E-C389-D987-3306BC58D8B5}"/>
          </ac:spMkLst>
        </pc:spChg>
      </pc:sldChg>
      <pc:sldChg chg="modSp mod">
        <pc:chgData name="Sofie Matuskova - Gynlameda GmbH" userId="57810425-a22b-47f4-b97a-0e25c74c3b39" providerId="ADAL" clId="{B6AA129E-EEC1-4926-8C19-5B736E45A513}" dt="2025-09-19T12:25:37.526" v="6469" actId="20577"/>
        <pc:sldMkLst>
          <pc:docMk/>
          <pc:sldMk cId="1904662206" sldId="489"/>
        </pc:sldMkLst>
        <pc:spChg chg="mod">
          <ac:chgData name="Sofie Matuskova - Gynlameda GmbH" userId="57810425-a22b-47f4-b97a-0e25c74c3b39" providerId="ADAL" clId="{B6AA129E-EEC1-4926-8C19-5B736E45A513}" dt="2025-09-12T13:09:45.717" v="2842" actId="207"/>
          <ac:spMkLst>
            <pc:docMk/>
            <pc:sldMk cId="1904662206" sldId="489"/>
            <ac:spMk id="5" creationId="{6399D6C3-1582-A56E-7578-BB4627230819}"/>
          </ac:spMkLst>
        </pc:spChg>
        <pc:spChg chg="mod">
          <ac:chgData name="Sofie Matuskova - Gynlameda GmbH" userId="57810425-a22b-47f4-b97a-0e25c74c3b39" providerId="ADAL" clId="{B6AA129E-EEC1-4926-8C19-5B736E45A513}" dt="2025-09-19T12:25:37.526" v="6469" actId="20577"/>
          <ac:spMkLst>
            <pc:docMk/>
            <pc:sldMk cId="1904662206" sldId="489"/>
            <ac:spMk id="7" creationId="{9EE1FB2C-89B5-E84B-30EC-90FAC0155E69}"/>
          </ac:spMkLst>
        </pc:spChg>
      </pc:sldChg>
      <pc:sldChg chg="modSp mod">
        <pc:chgData name="Sofie Matuskova - Gynlameda GmbH" userId="57810425-a22b-47f4-b97a-0e25c74c3b39" providerId="ADAL" clId="{B6AA129E-EEC1-4926-8C19-5B736E45A513}" dt="2025-09-12T13:03:13.986" v="2834" actId="207"/>
        <pc:sldMkLst>
          <pc:docMk/>
          <pc:sldMk cId="1610159909" sldId="492"/>
        </pc:sldMkLst>
        <pc:spChg chg="mod">
          <ac:chgData name="Sofie Matuskova - Gynlameda GmbH" userId="57810425-a22b-47f4-b97a-0e25c74c3b39" providerId="ADAL" clId="{B6AA129E-EEC1-4926-8C19-5B736E45A513}" dt="2025-09-12T13:03:13.986" v="2834" actId="207"/>
          <ac:spMkLst>
            <pc:docMk/>
            <pc:sldMk cId="1610159909" sldId="492"/>
            <ac:spMk id="5" creationId="{7F1B0EBD-C371-F6EB-EEF7-2728DD40AD6C}"/>
          </ac:spMkLst>
        </pc:spChg>
        <pc:spChg chg="mod">
          <ac:chgData name="Sofie Matuskova - Gynlameda GmbH" userId="57810425-a22b-47f4-b97a-0e25c74c3b39" providerId="ADAL" clId="{B6AA129E-EEC1-4926-8C19-5B736E45A513}" dt="2025-09-12T13:03:10.451" v="2833" actId="207"/>
          <ac:spMkLst>
            <pc:docMk/>
            <pc:sldMk cId="1610159909" sldId="492"/>
            <ac:spMk id="7" creationId="{CA784978-615B-5406-F74C-57E83BB78B56}"/>
          </ac:spMkLst>
        </pc:spChg>
      </pc:sldChg>
      <pc:sldChg chg="modSp mod">
        <pc:chgData name="Sofie Matuskova - Gynlameda GmbH" userId="57810425-a22b-47f4-b97a-0e25c74c3b39" providerId="ADAL" clId="{B6AA129E-EEC1-4926-8C19-5B736E45A513}" dt="2025-09-12T13:10:01.421" v="2845" actId="207"/>
        <pc:sldMkLst>
          <pc:docMk/>
          <pc:sldMk cId="2003101772" sldId="498"/>
        </pc:sldMkLst>
        <pc:spChg chg="mod">
          <ac:chgData name="Sofie Matuskova - Gynlameda GmbH" userId="57810425-a22b-47f4-b97a-0e25c74c3b39" providerId="ADAL" clId="{B6AA129E-EEC1-4926-8C19-5B736E45A513}" dt="2025-09-12T13:10:01.421" v="2845" actId="207"/>
          <ac:spMkLst>
            <pc:docMk/>
            <pc:sldMk cId="2003101772" sldId="498"/>
            <ac:spMk id="5" creationId="{8C3EBC18-DE63-1A85-E180-CA5D107216AA}"/>
          </ac:spMkLst>
        </pc:spChg>
        <pc:spChg chg="mod">
          <ac:chgData name="Sofie Matuskova - Gynlameda GmbH" userId="57810425-a22b-47f4-b97a-0e25c74c3b39" providerId="ADAL" clId="{B6AA129E-EEC1-4926-8C19-5B736E45A513}" dt="2025-09-12T13:09:58.094" v="2844" actId="207"/>
          <ac:spMkLst>
            <pc:docMk/>
            <pc:sldMk cId="2003101772" sldId="498"/>
            <ac:spMk id="7" creationId="{365B3A3B-6495-690E-CF34-5F4B7371EFF1}"/>
          </ac:spMkLst>
        </pc:spChg>
      </pc:sldChg>
      <pc:sldChg chg="modSp mod">
        <pc:chgData name="Sofie Matuskova - Gynlameda GmbH" userId="57810425-a22b-47f4-b97a-0e25c74c3b39" providerId="ADAL" clId="{B6AA129E-EEC1-4926-8C19-5B736E45A513}" dt="2025-09-12T13:10:18.585" v="2848" actId="207"/>
        <pc:sldMkLst>
          <pc:docMk/>
          <pc:sldMk cId="898285687" sldId="502"/>
        </pc:sldMkLst>
        <pc:spChg chg="mod">
          <ac:chgData name="Sofie Matuskova - Gynlameda GmbH" userId="57810425-a22b-47f4-b97a-0e25c74c3b39" providerId="ADAL" clId="{B6AA129E-EEC1-4926-8C19-5B736E45A513}" dt="2025-09-12T13:10:13.546" v="2847" actId="207"/>
          <ac:spMkLst>
            <pc:docMk/>
            <pc:sldMk cId="898285687" sldId="502"/>
            <ac:spMk id="5" creationId="{982E2F28-8BD1-4C68-2956-CA65751CB40C}"/>
          </ac:spMkLst>
        </pc:spChg>
        <pc:spChg chg="mod">
          <ac:chgData name="Sofie Matuskova - Gynlameda GmbH" userId="57810425-a22b-47f4-b97a-0e25c74c3b39" providerId="ADAL" clId="{B6AA129E-EEC1-4926-8C19-5B736E45A513}" dt="2025-09-12T13:10:18.585" v="2848" actId="207"/>
          <ac:spMkLst>
            <pc:docMk/>
            <pc:sldMk cId="898285687" sldId="502"/>
            <ac:spMk id="7" creationId="{FE383C57-BEB0-57F3-AD0C-D3D688D150D8}"/>
          </ac:spMkLst>
        </pc:spChg>
      </pc:sldChg>
      <pc:sldChg chg="modSp mod">
        <pc:chgData name="Sofie Matuskova - Gynlameda GmbH" userId="57810425-a22b-47f4-b97a-0e25c74c3b39" providerId="ADAL" clId="{B6AA129E-EEC1-4926-8C19-5B736E45A513}" dt="2025-09-12T13:10:42.295" v="2852" actId="207"/>
        <pc:sldMkLst>
          <pc:docMk/>
          <pc:sldMk cId="157564622" sldId="505"/>
        </pc:sldMkLst>
        <pc:spChg chg="mod">
          <ac:chgData name="Sofie Matuskova - Gynlameda GmbH" userId="57810425-a22b-47f4-b97a-0e25c74c3b39" providerId="ADAL" clId="{B6AA129E-EEC1-4926-8C19-5B736E45A513}" dt="2025-09-12T13:10:37.853" v="2851" actId="207"/>
          <ac:spMkLst>
            <pc:docMk/>
            <pc:sldMk cId="157564622" sldId="505"/>
            <ac:spMk id="5" creationId="{7654A33B-7097-498D-3B07-CDEAED465E69}"/>
          </ac:spMkLst>
        </pc:spChg>
        <pc:spChg chg="mod">
          <ac:chgData name="Sofie Matuskova - Gynlameda GmbH" userId="57810425-a22b-47f4-b97a-0e25c74c3b39" providerId="ADAL" clId="{B6AA129E-EEC1-4926-8C19-5B736E45A513}" dt="2025-09-12T13:10:42.295" v="2852" actId="207"/>
          <ac:spMkLst>
            <pc:docMk/>
            <pc:sldMk cId="157564622" sldId="505"/>
            <ac:spMk id="7" creationId="{844B7F5B-0019-493C-C7B9-A2C2581ABE45}"/>
          </ac:spMkLst>
        </pc:spChg>
      </pc:sldChg>
      <pc:sldChg chg="del">
        <pc:chgData name="Sofie Matuskova - Gynlameda GmbH" userId="57810425-a22b-47f4-b97a-0e25c74c3b39" providerId="ADAL" clId="{B6AA129E-EEC1-4926-8C19-5B736E45A513}" dt="2025-09-19T12:57:59.923" v="7134" actId="47"/>
        <pc:sldMkLst>
          <pc:docMk/>
          <pc:sldMk cId="48346458" sldId="512"/>
        </pc:sldMkLst>
      </pc:sldChg>
      <pc:sldChg chg="del">
        <pc:chgData name="Sofie Matuskova - Gynlameda GmbH" userId="57810425-a22b-47f4-b97a-0e25c74c3b39" providerId="ADAL" clId="{B6AA129E-EEC1-4926-8C19-5B736E45A513}" dt="2025-09-17T09:05:17.562" v="3936" actId="47"/>
        <pc:sldMkLst>
          <pc:docMk/>
          <pc:sldMk cId="1840874092" sldId="517"/>
        </pc:sldMkLst>
      </pc:sldChg>
      <pc:sldChg chg="addSp delSp modSp del mod">
        <pc:chgData name="Sofie Matuskova - Gynlameda GmbH" userId="57810425-a22b-47f4-b97a-0e25c74c3b39" providerId="ADAL" clId="{B6AA129E-EEC1-4926-8C19-5B736E45A513}" dt="2025-09-19T12:44:29.746" v="6804" actId="47"/>
        <pc:sldMkLst>
          <pc:docMk/>
          <pc:sldMk cId="2004487728" sldId="518"/>
        </pc:sldMkLst>
        <pc:picChg chg="add del mod">
          <ac:chgData name="Sofie Matuskova - Gynlameda GmbH" userId="57810425-a22b-47f4-b97a-0e25c74c3b39" providerId="ADAL" clId="{B6AA129E-EEC1-4926-8C19-5B736E45A513}" dt="2025-09-19T12:40:33.659" v="6720" actId="478"/>
          <ac:picMkLst>
            <pc:docMk/>
            <pc:sldMk cId="2004487728" sldId="518"/>
            <ac:picMk id="6" creationId="{684F0CDC-BFF5-65A8-D63F-38EBC4F7E951}"/>
          </ac:picMkLst>
        </pc:picChg>
      </pc:sldChg>
      <pc:sldChg chg="addSp delSp modSp mod">
        <pc:chgData name="Sofie Matuskova - Gynlameda GmbH" userId="57810425-a22b-47f4-b97a-0e25c74c3b39" providerId="ADAL" clId="{B6AA129E-EEC1-4926-8C19-5B736E45A513}" dt="2025-09-19T11:37:47.571" v="6293" actId="1076"/>
        <pc:sldMkLst>
          <pc:docMk/>
          <pc:sldMk cId="1848527589" sldId="520"/>
        </pc:sldMkLst>
        <pc:picChg chg="add mod">
          <ac:chgData name="Sofie Matuskova - Gynlameda GmbH" userId="57810425-a22b-47f4-b97a-0e25c74c3b39" providerId="ADAL" clId="{B6AA129E-EEC1-4926-8C19-5B736E45A513}" dt="2025-09-19T11:37:47.571" v="6293" actId="1076"/>
          <ac:picMkLst>
            <pc:docMk/>
            <pc:sldMk cId="1848527589" sldId="520"/>
            <ac:picMk id="5" creationId="{5764DD4B-75CE-C8B6-2858-AF2BCA27AB37}"/>
          </ac:picMkLst>
        </pc:picChg>
        <pc:picChg chg="del">
          <ac:chgData name="Sofie Matuskova - Gynlameda GmbH" userId="57810425-a22b-47f4-b97a-0e25c74c3b39" providerId="ADAL" clId="{B6AA129E-EEC1-4926-8C19-5B736E45A513}" dt="2025-09-19T11:37:44.664" v="6292" actId="478"/>
          <ac:picMkLst>
            <pc:docMk/>
            <pc:sldMk cId="1848527589" sldId="520"/>
            <ac:picMk id="6" creationId="{A985BB9B-14E8-B7CF-49FC-B4314DDC3196}"/>
          </ac:picMkLst>
        </pc:picChg>
      </pc:sldChg>
      <pc:sldChg chg="modSp mod">
        <pc:chgData name="Sofie Matuskova - Gynlameda GmbH" userId="57810425-a22b-47f4-b97a-0e25c74c3b39" providerId="ADAL" clId="{B6AA129E-EEC1-4926-8C19-5B736E45A513}" dt="2025-09-19T12:34:07.266" v="6698" actId="113"/>
        <pc:sldMkLst>
          <pc:docMk/>
          <pc:sldMk cId="301534407" sldId="533"/>
        </pc:sldMkLst>
        <pc:spChg chg="mod">
          <ac:chgData name="Sofie Matuskova - Gynlameda GmbH" userId="57810425-a22b-47f4-b97a-0e25c74c3b39" providerId="ADAL" clId="{B6AA129E-EEC1-4926-8C19-5B736E45A513}" dt="2025-09-19T12:34:07.266" v="6698" actId="113"/>
          <ac:spMkLst>
            <pc:docMk/>
            <pc:sldMk cId="301534407" sldId="533"/>
            <ac:spMk id="10" creationId="{74D13948-70E3-EDC2-DB99-57205054C0AA}"/>
          </ac:spMkLst>
        </pc:spChg>
      </pc:sldChg>
      <pc:sldChg chg="addSp delSp modSp del mod">
        <pc:chgData name="Sofie Matuskova - Gynlameda GmbH" userId="57810425-a22b-47f4-b97a-0e25c74c3b39" providerId="ADAL" clId="{B6AA129E-EEC1-4926-8C19-5B736E45A513}" dt="2025-09-17T10:29:59.361" v="4894" actId="47"/>
        <pc:sldMkLst>
          <pc:docMk/>
          <pc:sldMk cId="1212536632" sldId="539"/>
        </pc:sldMkLst>
      </pc:sldChg>
      <pc:sldChg chg="modSp mod">
        <pc:chgData name="Sofie Matuskova - Gynlameda GmbH" userId="57810425-a22b-47f4-b97a-0e25c74c3b39" providerId="ADAL" clId="{B6AA129E-EEC1-4926-8C19-5B736E45A513}" dt="2025-09-19T11:55:09.693" v="6392" actId="20577"/>
        <pc:sldMkLst>
          <pc:docMk/>
          <pc:sldMk cId="1272405789" sldId="543"/>
        </pc:sldMkLst>
        <pc:spChg chg="mod">
          <ac:chgData name="Sofie Matuskova - Gynlameda GmbH" userId="57810425-a22b-47f4-b97a-0e25c74c3b39" providerId="ADAL" clId="{B6AA129E-EEC1-4926-8C19-5B736E45A513}" dt="2025-09-19T11:55:09.693" v="6392" actId="20577"/>
          <ac:spMkLst>
            <pc:docMk/>
            <pc:sldMk cId="1272405789" sldId="543"/>
            <ac:spMk id="12" creationId="{FA013F8D-F59A-0D7C-4F3E-818316C53930}"/>
          </ac:spMkLst>
        </pc:spChg>
      </pc:sldChg>
      <pc:sldChg chg="modSp mod ord">
        <pc:chgData name="Sofie Matuskova - Gynlameda GmbH" userId="57810425-a22b-47f4-b97a-0e25c74c3b39" providerId="ADAL" clId="{B6AA129E-EEC1-4926-8C19-5B736E45A513}" dt="2025-09-19T11:59:38.850" v="6412" actId="113"/>
        <pc:sldMkLst>
          <pc:docMk/>
          <pc:sldMk cId="4007720295" sldId="546"/>
        </pc:sldMkLst>
        <pc:spChg chg="mod">
          <ac:chgData name="Sofie Matuskova - Gynlameda GmbH" userId="57810425-a22b-47f4-b97a-0e25c74c3b39" providerId="ADAL" clId="{B6AA129E-EEC1-4926-8C19-5B736E45A513}" dt="2025-09-19T11:59:38.850" v="6412" actId="113"/>
          <ac:spMkLst>
            <pc:docMk/>
            <pc:sldMk cId="4007720295" sldId="546"/>
            <ac:spMk id="8" creationId="{8CB4115A-AEAD-E90F-186E-F3BBCCCD3557}"/>
          </ac:spMkLst>
        </pc:spChg>
      </pc:sldChg>
      <pc:sldChg chg="modSp mod">
        <pc:chgData name="Sofie Matuskova - Gynlameda GmbH" userId="57810425-a22b-47f4-b97a-0e25c74c3b39" providerId="ADAL" clId="{B6AA129E-EEC1-4926-8C19-5B736E45A513}" dt="2025-09-17T08:43:00.830" v="3502" actId="404"/>
        <pc:sldMkLst>
          <pc:docMk/>
          <pc:sldMk cId="1592071981" sldId="549"/>
        </pc:sldMkLst>
        <pc:spChg chg="mod">
          <ac:chgData name="Sofie Matuskova - Gynlameda GmbH" userId="57810425-a22b-47f4-b97a-0e25c74c3b39" providerId="ADAL" clId="{B6AA129E-EEC1-4926-8C19-5B736E45A513}" dt="2025-09-17T08:43:00.830" v="3502" actId="404"/>
          <ac:spMkLst>
            <pc:docMk/>
            <pc:sldMk cId="1592071981" sldId="549"/>
            <ac:spMk id="3" creationId="{009AB367-67BF-F468-4473-B8554B7C28A6}"/>
          </ac:spMkLst>
        </pc:spChg>
      </pc:sldChg>
      <pc:sldChg chg="modSp mod">
        <pc:chgData name="Sofie Matuskova - Gynlameda GmbH" userId="57810425-a22b-47f4-b97a-0e25c74c3b39" providerId="ADAL" clId="{B6AA129E-EEC1-4926-8C19-5B736E45A513}" dt="2025-09-17T08:43:29.705" v="3504" actId="113"/>
        <pc:sldMkLst>
          <pc:docMk/>
          <pc:sldMk cId="111359657" sldId="550"/>
        </pc:sldMkLst>
        <pc:spChg chg="mod">
          <ac:chgData name="Sofie Matuskova - Gynlameda GmbH" userId="57810425-a22b-47f4-b97a-0e25c74c3b39" providerId="ADAL" clId="{B6AA129E-EEC1-4926-8C19-5B736E45A513}" dt="2025-09-17T08:43:29.705" v="3504" actId="113"/>
          <ac:spMkLst>
            <pc:docMk/>
            <pc:sldMk cId="111359657" sldId="550"/>
            <ac:spMk id="3" creationId="{6A6C06AD-A19A-8BB6-D5AA-5A08FC7A7582}"/>
          </ac:spMkLst>
        </pc:spChg>
      </pc:sldChg>
      <pc:sldChg chg="modSp new del mod">
        <pc:chgData name="Sofie Matuskova - Gynlameda GmbH" userId="57810425-a22b-47f4-b97a-0e25c74c3b39" providerId="ADAL" clId="{B6AA129E-EEC1-4926-8C19-5B736E45A513}" dt="2025-09-17T09:05:22.708" v="3937" actId="47"/>
        <pc:sldMkLst>
          <pc:docMk/>
          <pc:sldMk cId="398820899" sldId="552"/>
        </pc:sldMkLst>
      </pc:sldChg>
      <pc:sldChg chg="add del">
        <pc:chgData name="Sofie Matuskova - Gynlameda GmbH" userId="57810425-a22b-47f4-b97a-0e25c74c3b39" providerId="ADAL" clId="{B6AA129E-EEC1-4926-8C19-5B736E45A513}" dt="2025-09-12T13:00:22.596" v="2812" actId="47"/>
        <pc:sldMkLst>
          <pc:docMk/>
          <pc:sldMk cId="1104393821" sldId="553"/>
        </pc:sldMkLst>
      </pc:sldChg>
      <pc:sldChg chg="addSp delSp modSp add mod">
        <pc:chgData name="Sofie Matuskova - Gynlameda GmbH" userId="57810425-a22b-47f4-b97a-0e25c74c3b39" providerId="ADAL" clId="{B6AA129E-EEC1-4926-8C19-5B736E45A513}" dt="2025-09-17T09:01:55.413" v="3918" actId="114"/>
        <pc:sldMkLst>
          <pc:docMk/>
          <pc:sldMk cId="3736401227" sldId="554"/>
        </pc:sldMkLst>
        <pc:spChg chg="mod">
          <ac:chgData name="Sofie Matuskova - Gynlameda GmbH" userId="57810425-a22b-47f4-b97a-0e25c74c3b39" providerId="ADAL" clId="{B6AA129E-EEC1-4926-8C19-5B736E45A513}" dt="2025-09-12T12:21:13.548" v="2064" actId="20577"/>
          <ac:spMkLst>
            <pc:docMk/>
            <pc:sldMk cId="3736401227" sldId="554"/>
            <ac:spMk id="5" creationId="{CE00D2CA-7FD6-F14C-7843-27AFCC5DC725}"/>
          </ac:spMkLst>
        </pc:spChg>
        <pc:spChg chg="mod">
          <ac:chgData name="Sofie Matuskova - Gynlameda GmbH" userId="57810425-a22b-47f4-b97a-0e25c74c3b39" providerId="ADAL" clId="{B6AA129E-EEC1-4926-8C19-5B736E45A513}" dt="2025-09-17T09:01:55.413" v="3918" actId="114"/>
          <ac:spMkLst>
            <pc:docMk/>
            <pc:sldMk cId="3736401227" sldId="554"/>
            <ac:spMk id="8" creationId="{C0529E7E-E334-22DF-E40E-F3C86F074590}"/>
          </ac:spMkLst>
        </pc:spChg>
        <pc:picChg chg="add mod modCrop">
          <ac:chgData name="Sofie Matuskova - Gynlameda GmbH" userId="57810425-a22b-47f4-b97a-0e25c74c3b39" providerId="ADAL" clId="{B6AA129E-EEC1-4926-8C19-5B736E45A513}" dt="2025-09-17T09:01:30.210" v="3907" actId="1076"/>
          <ac:picMkLst>
            <pc:docMk/>
            <pc:sldMk cId="3736401227" sldId="554"/>
            <ac:picMk id="7" creationId="{A399A48B-D3D9-6BE8-CA4C-0126278BD4A9}"/>
          </ac:picMkLst>
        </pc:picChg>
      </pc:sldChg>
      <pc:sldChg chg="addSp delSp modSp add mod modAnim">
        <pc:chgData name="Sofie Matuskova - Gynlameda GmbH" userId="57810425-a22b-47f4-b97a-0e25c74c3b39" providerId="ADAL" clId="{B6AA129E-EEC1-4926-8C19-5B736E45A513}" dt="2025-09-19T12:01:19.287" v="6421" actId="113"/>
        <pc:sldMkLst>
          <pc:docMk/>
          <pc:sldMk cId="1998192091" sldId="555"/>
        </pc:sldMkLst>
        <pc:spChg chg="mod">
          <ac:chgData name="Sofie Matuskova - Gynlameda GmbH" userId="57810425-a22b-47f4-b97a-0e25c74c3b39" providerId="ADAL" clId="{B6AA129E-EEC1-4926-8C19-5B736E45A513}" dt="2025-09-14T21:45:36.769" v="3436" actId="20577"/>
          <ac:spMkLst>
            <pc:docMk/>
            <pc:sldMk cId="1998192091" sldId="555"/>
            <ac:spMk id="5" creationId="{0D6484F6-8346-9A72-7648-262B4B134DCA}"/>
          </ac:spMkLst>
        </pc:spChg>
        <pc:spChg chg="mod">
          <ac:chgData name="Sofie Matuskova - Gynlameda GmbH" userId="57810425-a22b-47f4-b97a-0e25c74c3b39" providerId="ADAL" clId="{B6AA129E-EEC1-4926-8C19-5B736E45A513}" dt="2025-09-19T12:01:19.287" v="6421" actId="113"/>
          <ac:spMkLst>
            <pc:docMk/>
            <pc:sldMk cId="1998192091" sldId="555"/>
            <ac:spMk id="8" creationId="{8292793C-645C-5E62-2AC2-6DF7EE41D662}"/>
          </ac:spMkLst>
        </pc:spChg>
        <pc:picChg chg="add mod modCrop">
          <ac:chgData name="Sofie Matuskova - Gynlameda GmbH" userId="57810425-a22b-47f4-b97a-0e25c74c3b39" providerId="ADAL" clId="{B6AA129E-EEC1-4926-8C19-5B736E45A513}" dt="2025-09-17T09:02:25.083" v="3924" actId="1076"/>
          <ac:picMkLst>
            <pc:docMk/>
            <pc:sldMk cId="1998192091" sldId="555"/>
            <ac:picMk id="9" creationId="{5BBC535B-4EEA-DCFA-C043-892C7DD0EF2E}"/>
          </ac:picMkLst>
        </pc:picChg>
      </pc:sldChg>
      <pc:sldChg chg="modSp new mod">
        <pc:chgData name="Sofie Matuskova - Gynlameda GmbH" userId="57810425-a22b-47f4-b97a-0e25c74c3b39" providerId="ADAL" clId="{B6AA129E-EEC1-4926-8C19-5B736E45A513}" dt="2025-09-19T11:27:52.129" v="6240" actId="20577"/>
        <pc:sldMkLst>
          <pc:docMk/>
          <pc:sldMk cId="2707683299" sldId="556"/>
        </pc:sldMkLst>
        <pc:spChg chg="mod">
          <ac:chgData name="Sofie Matuskova - Gynlameda GmbH" userId="57810425-a22b-47f4-b97a-0e25c74c3b39" providerId="ADAL" clId="{B6AA129E-EEC1-4926-8C19-5B736E45A513}" dt="2025-09-19T11:27:52.129" v="6240" actId="20577"/>
          <ac:spMkLst>
            <pc:docMk/>
            <pc:sldMk cId="2707683299" sldId="556"/>
            <ac:spMk id="2" creationId="{D5E1A24E-9C66-32C5-2564-A06CE2F5675F}"/>
          </ac:spMkLst>
        </pc:spChg>
        <pc:spChg chg="mod">
          <ac:chgData name="Sofie Matuskova - Gynlameda GmbH" userId="57810425-a22b-47f4-b97a-0e25c74c3b39" providerId="ADAL" clId="{B6AA129E-EEC1-4926-8C19-5B736E45A513}" dt="2025-09-19T11:25:44.339" v="6197" actId="27636"/>
          <ac:spMkLst>
            <pc:docMk/>
            <pc:sldMk cId="2707683299" sldId="556"/>
            <ac:spMk id="3" creationId="{36E1A4B2-5110-CE80-47F0-7DD1246F3E3C}"/>
          </ac:spMkLst>
        </pc:spChg>
      </pc:sldChg>
      <pc:sldChg chg="addSp delSp modSp add mod">
        <pc:chgData name="Sofie Matuskova - Gynlameda GmbH" userId="57810425-a22b-47f4-b97a-0e25c74c3b39" providerId="ADAL" clId="{B6AA129E-EEC1-4926-8C19-5B736E45A513}" dt="2025-09-17T11:04:12.954" v="4991" actId="1076"/>
        <pc:sldMkLst>
          <pc:docMk/>
          <pc:sldMk cId="1981321941" sldId="557"/>
        </pc:sldMkLst>
        <pc:spChg chg="mod">
          <ac:chgData name="Sofie Matuskova - Gynlameda GmbH" userId="57810425-a22b-47f4-b97a-0e25c74c3b39" providerId="ADAL" clId="{B6AA129E-EEC1-4926-8C19-5B736E45A513}" dt="2025-09-17T09:38:45.023" v="4081" actId="20577"/>
          <ac:spMkLst>
            <pc:docMk/>
            <pc:sldMk cId="1981321941" sldId="557"/>
            <ac:spMk id="10" creationId="{5112A561-A0B5-024F-1EB2-3975E16C3D5F}"/>
          </ac:spMkLst>
        </pc:spChg>
        <pc:spChg chg="add mod ord">
          <ac:chgData name="Sofie Matuskova - Gynlameda GmbH" userId="57810425-a22b-47f4-b97a-0e25c74c3b39" providerId="ADAL" clId="{B6AA129E-EEC1-4926-8C19-5B736E45A513}" dt="2025-09-17T09:41:22.330" v="4113" actId="171"/>
          <ac:spMkLst>
            <pc:docMk/>
            <pc:sldMk cId="1981321941" sldId="557"/>
            <ac:spMk id="18" creationId="{E1714D18-312A-7410-CBBE-A3CD260146EE}"/>
          </ac:spMkLst>
        </pc:spChg>
        <pc:spChg chg="add mod">
          <ac:chgData name="Sofie Matuskova - Gynlameda GmbH" userId="57810425-a22b-47f4-b97a-0e25c74c3b39" providerId="ADAL" clId="{B6AA129E-EEC1-4926-8C19-5B736E45A513}" dt="2025-09-17T11:04:12.954" v="4991" actId="1076"/>
          <ac:spMkLst>
            <pc:docMk/>
            <pc:sldMk cId="1981321941" sldId="557"/>
            <ac:spMk id="21" creationId="{54856A8C-1432-9096-F8F5-01B15874D86A}"/>
          </ac:spMkLst>
        </pc:spChg>
        <pc:picChg chg="add mod">
          <ac:chgData name="Sofie Matuskova - Gynlameda GmbH" userId="57810425-a22b-47f4-b97a-0e25c74c3b39" providerId="ADAL" clId="{B6AA129E-EEC1-4926-8C19-5B736E45A513}" dt="2025-09-17T09:50:28.681" v="4240" actId="14100"/>
          <ac:picMkLst>
            <pc:docMk/>
            <pc:sldMk cId="1981321941" sldId="557"/>
            <ac:picMk id="14" creationId="{9E9145E1-3D2D-216E-D617-993801F013EC}"/>
          </ac:picMkLst>
        </pc:picChg>
        <pc:picChg chg="add mod modCrop">
          <ac:chgData name="Sofie Matuskova - Gynlameda GmbH" userId="57810425-a22b-47f4-b97a-0e25c74c3b39" providerId="ADAL" clId="{B6AA129E-EEC1-4926-8C19-5B736E45A513}" dt="2025-09-17T10:38:00.063" v="4939" actId="1440"/>
          <ac:picMkLst>
            <pc:docMk/>
            <pc:sldMk cId="1981321941" sldId="557"/>
            <ac:picMk id="15" creationId="{43172AE7-677E-805C-A292-C0213B014DF3}"/>
          </ac:picMkLst>
        </pc:picChg>
        <pc:picChg chg="add mod modCrop">
          <ac:chgData name="Sofie Matuskova - Gynlameda GmbH" userId="57810425-a22b-47f4-b97a-0e25c74c3b39" providerId="ADAL" clId="{B6AA129E-EEC1-4926-8C19-5B736E45A513}" dt="2025-09-17T09:50:20.636" v="4239" actId="1076"/>
          <ac:picMkLst>
            <pc:docMk/>
            <pc:sldMk cId="1981321941" sldId="557"/>
            <ac:picMk id="20" creationId="{AEE866FE-3268-86C5-2146-B45F620FBBC1}"/>
          </ac:picMkLst>
        </pc:picChg>
        <pc:picChg chg="add mod">
          <ac:chgData name="Sofie Matuskova - Gynlameda GmbH" userId="57810425-a22b-47f4-b97a-0e25c74c3b39" providerId="ADAL" clId="{B6AA129E-EEC1-4926-8C19-5B736E45A513}" dt="2025-09-17T10:38:38.492" v="4948" actId="1076"/>
          <ac:picMkLst>
            <pc:docMk/>
            <pc:sldMk cId="1981321941" sldId="557"/>
            <ac:picMk id="24" creationId="{59F443F4-FBCD-EBD4-68A0-EBDD557E5CA8}"/>
          </ac:picMkLst>
        </pc:picChg>
        <pc:picChg chg="add mod">
          <ac:chgData name="Sofie Matuskova - Gynlameda GmbH" userId="57810425-a22b-47f4-b97a-0e25c74c3b39" providerId="ADAL" clId="{B6AA129E-EEC1-4926-8C19-5B736E45A513}" dt="2025-09-17T10:38:50.102" v="4950" actId="1076"/>
          <ac:picMkLst>
            <pc:docMk/>
            <pc:sldMk cId="1981321941" sldId="557"/>
            <ac:picMk id="25" creationId="{5AC613F1-082D-8CB9-46AC-0FBD10AEB571}"/>
          </ac:picMkLst>
        </pc:picChg>
      </pc:sldChg>
      <pc:sldChg chg="addSp delSp modSp add mod">
        <pc:chgData name="Sofie Matuskova - Gynlameda GmbH" userId="57810425-a22b-47f4-b97a-0e25c74c3b39" providerId="ADAL" clId="{B6AA129E-EEC1-4926-8C19-5B736E45A513}" dt="2025-09-19T12:36:25.448" v="6716" actId="20577"/>
        <pc:sldMkLst>
          <pc:docMk/>
          <pc:sldMk cId="4223962138" sldId="558"/>
        </pc:sldMkLst>
        <pc:spChg chg="mod">
          <ac:chgData name="Sofie Matuskova - Gynlameda GmbH" userId="57810425-a22b-47f4-b97a-0e25c74c3b39" providerId="ADAL" clId="{B6AA129E-EEC1-4926-8C19-5B736E45A513}" dt="2025-09-17T09:52:27.435" v="4257" actId="1076"/>
          <ac:spMkLst>
            <pc:docMk/>
            <pc:sldMk cId="4223962138" sldId="558"/>
            <ac:spMk id="2" creationId="{6ABBA697-0859-1C9E-14E6-B30CE3A3B985}"/>
          </ac:spMkLst>
        </pc:spChg>
        <pc:spChg chg="mod">
          <ac:chgData name="Sofie Matuskova - Gynlameda GmbH" userId="57810425-a22b-47f4-b97a-0e25c74c3b39" providerId="ADAL" clId="{B6AA129E-EEC1-4926-8C19-5B736E45A513}" dt="2025-09-19T12:36:25.448" v="6716" actId="20577"/>
          <ac:spMkLst>
            <pc:docMk/>
            <pc:sldMk cId="4223962138" sldId="558"/>
            <ac:spMk id="3" creationId="{EF4EB1F5-FA83-227B-27C7-7D0D11E4A6D0}"/>
          </ac:spMkLst>
        </pc:spChg>
        <pc:spChg chg="add mod">
          <ac:chgData name="Sofie Matuskova - Gynlameda GmbH" userId="57810425-a22b-47f4-b97a-0e25c74c3b39" providerId="ADAL" clId="{B6AA129E-EEC1-4926-8C19-5B736E45A513}" dt="2025-09-17T10:04:06.002" v="4458" actId="1076"/>
          <ac:spMkLst>
            <pc:docMk/>
            <pc:sldMk cId="4223962138" sldId="558"/>
            <ac:spMk id="5" creationId="{DF4D3709-0B4A-52FA-32F0-AA8C44FA1E10}"/>
          </ac:spMkLst>
        </pc:spChg>
        <pc:spChg chg="add mod">
          <ac:chgData name="Sofie Matuskova - Gynlameda GmbH" userId="57810425-a22b-47f4-b97a-0e25c74c3b39" providerId="ADAL" clId="{B6AA129E-EEC1-4926-8C19-5B736E45A513}" dt="2025-09-17T10:04:06.850" v="4459" actId="1076"/>
          <ac:spMkLst>
            <pc:docMk/>
            <pc:sldMk cId="4223962138" sldId="558"/>
            <ac:spMk id="6" creationId="{EAA66720-037D-27A5-8B8F-8CB7A29FBD3D}"/>
          </ac:spMkLst>
        </pc:spChg>
      </pc:sldChg>
      <pc:sldChg chg="addSp delSp modSp add mod ord modAnim">
        <pc:chgData name="Sofie Matuskova - Gynlameda GmbH" userId="57810425-a22b-47f4-b97a-0e25c74c3b39" providerId="ADAL" clId="{B6AA129E-EEC1-4926-8C19-5B736E45A513}" dt="2025-09-17T10:32:35.668" v="4934" actId="1076"/>
        <pc:sldMkLst>
          <pc:docMk/>
          <pc:sldMk cId="1471431376" sldId="559"/>
        </pc:sldMkLst>
        <pc:spChg chg="mod">
          <ac:chgData name="Sofie Matuskova - Gynlameda GmbH" userId="57810425-a22b-47f4-b97a-0e25c74c3b39" providerId="ADAL" clId="{B6AA129E-EEC1-4926-8C19-5B736E45A513}" dt="2025-09-17T10:20:26.151" v="4524" actId="14100"/>
          <ac:spMkLst>
            <pc:docMk/>
            <pc:sldMk cId="1471431376" sldId="559"/>
            <ac:spMk id="3" creationId="{2EB08743-A01B-2AD2-852B-878273A8DBF4}"/>
          </ac:spMkLst>
        </pc:spChg>
        <pc:spChg chg="add mod">
          <ac:chgData name="Sofie Matuskova - Gynlameda GmbH" userId="57810425-a22b-47f4-b97a-0e25c74c3b39" providerId="ADAL" clId="{B6AA129E-EEC1-4926-8C19-5B736E45A513}" dt="2025-09-17T10:29:55.988" v="4893" actId="1076"/>
          <ac:spMkLst>
            <pc:docMk/>
            <pc:sldMk cId="1471431376" sldId="559"/>
            <ac:spMk id="5" creationId="{3CD13E9B-A601-ABC3-9FAE-633967446BB1}"/>
          </ac:spMkLst>
        </pc:spChg>
        <pc:spChg chg="add mod">
          <ac:chgData name="Sofie Matuskova - Gynlameda GmbH" userId="57810425-a22b-47f4-b97a-0e25c74c3b39" providerId="ADAL" clId="{B6AA129E-EEC1-4926-8C19-5B736E45A513}" dt="2025-09-17T10:32:35.668" v="4934" actId="1076"/>
          <ac:spMkLst>
            <pc:docMk/>
            <pc:sldMk cId="1471431376" sldId="559"/>
            <ac:spMk id="12" creationId="{0E590A4A-9C20-89EE-A807-6EB52F05ABA8}"/>
          </ac:spMkLst>
        </pc:spChg>
        <pc:spChg chg="add mod">
          <ac:chgData name="Sofie Matuskova - Gynlameda GmbH" userId="57810425-a22b-47f4-b97a-0e25c74c3b39" providerId="ADAL" clId="{B6AA129E-EEC1-4926-8C19-5B736E45A513}" dt="2025-09-17T10:32:22.174" v="4930"/>
          <ac:spMkLst>
            <pc:docMk/>
            <pc:sldMk cId="1471431376" sldId="559"/>
            <ac:spMk id="14" creationId="{03A72CDC-9A3A-6F2D-365D-6F95CFF7490E}"/>
          </ac:spMkLst>
        </pc:spChg>
        <pc:spChg chg="add mod">
          <ac:chgData name="Sofie Matuskova - Gynlameda GmbH" userId="57810425-a22b-47f4-b97a-0e25c74c3b39" providerId="ADAL" clId="{B6AA129E-EEC1-4926-8C19-5B736E45A513}" dt="2025-09-17T10:32:22.174" v="4930"/>
          <ac:spMkLst>
            <pc:docMk/>
            <pc:sldMk cId="1471431376" sldId="559"/>
            <ac:spMk id="15" creationId="{0802B6D0-8AEC-2EF9-46F1-19B5993E6158}"/>
          </ac:spMkLst>
        </pc:spChg>
        <pc:graphicFrameChg chg="add mod">
          <ac:chgData name="Sofie Matuskova - Gynlameda GmbH" userId="57810425-a22b-47f4-b97a-0e25c74c3b39" providerId="ADAL" clId="{B6AA129E-EEC1-4926-8C19-5B736E45A513}" dt="2025-09-17T10:29:05.012" v="4829" actId="14100"/>
          <ac:graphicFrameMkLst>
            <pc:docMk/>
            <pc:sldMk cId="1471431376" sldId="559"/>
            <ac:graphicFrameMk id="11" creationId="{0173DB84-FA86-1234-3BF7-7EBFD47EB389}"/>
          </ac:graphicFrameMkLst>
        </pc:graphicFrameChg>
        <pc:picChg chg="add mod">
          <ac:chgData name="Sofie Matuskova - Gynlameda GmbH" userId="57810425-a22b-47f4-b97a-0e25c74c3b39" providerId="ADAL" clId="{B6AA129E-EEC1-4926-8C19-5B736E45A513}" dt="2025-09-17T10:32:32.628" v="4933" actId="1076"/>
          <ac:picMkLst>
            <pc:docMk/>
            <pc:sldMk cId="1471431376" sldId="559"/>
            <ac:picMk id="13" creationId="{28649A2B-CAD0-7911-BF0E-797CBDFC937B}"/>
          </ac:picMkLst>
        </pc:picChg>
      </pc:sldChg>
      <pc:sldChg chg="addSp delSp modSp new mod">
        <pc:chgData name="Sofie Matuskova - Gynlameda GmbH" userId="57810425-a22b-47f4-b97a-0e25c74c3b39" providerId="ADAL" clId="{B6AA129E-EEC1-4926-8C19-5B736E45A513}" dt="2025-09-19T12:42:55.464" v="6731" actId="1076"/>
        <pc:sldMkLst>
          <pc:docMk/>
          <pc:sldMk cId="4176344423" sldId="560"/>
        </pc:sldMkLst>
        <pc:spChg chg="del">
          <ac:chgData name="Sofie Matuskova - Gynlameda GmbH" userId="57810425-a22b-47f4-b97a-0e25c74c3b39" providerId="ADAL" clId="{B6AA129E-EEC1-4926-8C19-5B736E45A513}" dt="2025-09-19T12:42:06.457" v="6722" actId="931"/>
          <ac:spMkLst>
            <pc:docMk/>
            <pc:sldMk cId="4176344423" sldId="560"/>
            <ac:spMk id="3" creationId="{BDCAF26A-468F-FA10-007A-C1A214DE0E64}"/>
          </ac:spMkLst>
        </pc:spChg>
        <pc:spChg chg="add mod">
          <ac:chgData name="Sofie Matuskova - Gynlameda GmbH" userId="57810425-a22b-47f4-b97a-0e25c74c3b39" providerId="ADAL" clId="{B6AA129E-EEC1-4926-8C19-5B736E45A513}" dt="2025-09-19T12:42:55.464" v="6731" actId="1076"/>
          <ac:spMkLst>
            <pc:docMk/>
            <pc:sldMk cId="4176344423" sldId="560"/>
            <ac:spMk id="7" creationId="{D9304569-8E79-66CC-B2AD-AAC319DD3301}"/>
          </ac:spMkLst>
        </pc:spChg>
        <pc:picChg chg="add mod">
          <ac:chgData name="Sofie Matuskova - Gynlameda GmbH" userId="57810425-a22b-47f4-b97a-0e25c74c3b39" providerId="ADAL" clId="{B6AA129E-EEC1-4926-8C19-5B736E45A513}" dt="2025-09-19T12:42:13.336" v="6724" actId="14100"/>
          <ac:picMkLst>
            <pc:docMk/>
            <pc:sldMk cId="4176344423" sldId="560"/>
            <ac:picMk id="6" creationId="{1AD1750C-F5C8-FB3E-577D-CC1060570FE7}"/>
          </ac:picMkLst>
        </pc:picChg>
      </pc:sldChg>
      <pc:sldChg chg="addSp delSp modSp new mod">
        <pc:chgData name="Sofie Matuskova - Gynlameda GmbH" userId="57810425-a22b-47f4-b97a-0e25c74c3b39" providerId="ADAL" clId="{B6AA129E-EEC1-4926-8C19-5B736E45A513}" dt="2025-09-19T12:44:17.126" v="6803" actId="1076"/>
        <pc:sldMkLst>
          <pc:docMk/>
          <pc:sldMk cId="1272785225" sldId="561"/>
        </pc:sldMkLst>
        <pc:spChg chg="mod ord">
          <ac:chgData name="Sofie Matuskova - Gynlameda GmbH" userId="57810425-a22b-47f4-b97a-0e25c74c3b39" providerId="ADAL" clId="{B6AA129E-EEC1-4926-8C19-5B736E45A513}" dt="2025-09-19T12:44:13.509" v="6802" actId="1076"/>
          <ac:spMkLst>
            <pc:docMk/>
            <pc:sldMk cId="1272785225" sldId="561"/>
            <ac:spMk id="2" creationId="{E8C46A11-3AA4-988A-B524-171D548AE12D}"/>
          </ac:spMkLst>
        </pc:spChg>
        <pc:spChg chg="del">
          <ac:chgData name="Sofie Matuskova - Gynlameda GmbH" userId="57810425-a22b-47f4-b97a-0e25c74c3b39" providerId="ADAL" clId="{B6AA129E-EEC1-4926-8C19-5B736E45A513}" dt="2025-09-19T12:43:16.768" v="6733" actId="931"/>
          <ac:spMkLst>
            <pc:docMk/>
            <pc:sldMk cId="1272785225" sldId="561"/>
            <ac:spMk id="3" creationId="{662860F4-9906-72C7-C8C9-F3226E36ABDE}"/>
          </ac:spMkLst>
        </pc:spChg>
        <pc:picChg chg="add mod">
          <ac:chgData name="Sofie Matuskova - Gynlameda GmbH" userId="57810425-a22b-47f4-b97a-0e25c74c3b39" providerId="ADAL" clId="{B6AA129E-EEC1-4926-8C19-5B736E45A513}" dt="2025-09-19T12:44:17.126" v="6803" actId="1076"/>
          <ac:picMkLst>
            <pc:docMk/>
            <pc:sldMk cId="1272785225" sldId="561"/>
            <ac:picMk id="6" creationId="{6E0669EA-5DB1-221B-7688-BA0640E1BB1F}"/>
          </ac:picMkLst>
        </pc:picChg>
      </pc:sldChg>
      <pc:sldChg chg="new del">
        <pc:chgData name="Sofie Matuskova - Gynlameda GmbH" userId="57810425-a22b-47f4-b97a-0e25c74c3b39" providerId="ADAL" clId="{B6AA129E-EEC1-4926-8C19-5B736E45A513}" dt="2025-09-19T12:44:53.328" v="6806" actId="47"/>
        <pc:sldMkLst>
          <pc:docMk/>
          <pc:sldMk cId="48078292" sldId="562"/>
        </pc:sldMkLst>
      </pc:sldChg>
      <pc:sldChg chg="addSp delSp modSp new mod">
        <pc:chgData name="Sofie Matuskova - Gynlameda GmbH" userId="57810425-a22b-47f4-b97a-0e25c74c3b39" providerId="ADAL" clId="{B6AA129E-EEC1-4926-8C19-5B736E45A513}" dt="2025-09-19T12:57:55.597" v="7133" actId="1076"/>
        <pc:sldMkLst>
          <pc:docMk/>
          <pc:sldMk cId="2163244704" sldId="562"/>
        </pc:sldMkLst>
        <pc:spChg chg="del">
          <ac:chgData name="Sofie Matuskova - Gynlameda GmbH" userId="57810425-a22b-47f4-b97a-0e25c74c3b39" providerId="ADAL" clId="{B6AA129E-EEC1-4926-8C19-5B736E45A513}" dt="2025-09-19T12:54:20.172" v="7070" actId="478"/>
          <ac:spMkLst>
            <pc:docMk/>
            <pc:sldMk cId="2163244704" sldId="562"/>
            <ac:spMk id="2" creationId="{F6AE4626-3D42-FBC7-B64E-939EA98EEB1F}"/>
          </ac:spMkLst>
        </pc:spChg>
        <pc:spChg chg="mod">
          <ac:chgData name="Sofie Matuskova - Gynlameda GmbH" userId="57810425-a22b-47f4-b97a-0e25c74c3b39" providerId="ADAL" clId="{B6AA129E-EEC1-4926-8C19-5B736E45A513}" dt="2025-09-19T12:57:55.597" v="7133" actId="1076"/>
          <ac:spMkLst>
            <pc:docMk/>
            <pc:sldMk cId="2163244704" sldId="562"/>
            <ac:spMk id="3" creationId="{C211E8F8-AF4A-B9CD-D6BB-060F34517371}"/>
          </ac:spMkLst>
        </pc:spChg>
        <pc:spChg chg="add del mod">
          <ac:chgData name="Sofie Matuskova - Gynlameda GmbH" userId="57810425-a22b-47f4-b97a-0e25c74c3b39" providerId="ADAL" clId="{B6AA129E-EEC1-4926-8C19-5B736E45A513}" dt="2025-09-19T12:56:35.090" v="7102" actId="478"/>
          <ac:spMkLst>
            <pc:docMk/>
            <pc:sldMk cId="2163244704" sldId="562"/>
            <ac:spMk id="5" creationId="{9C14E0A2-4041-559B-1FC2-7A07B62B2015}"/>
          </ac:spMkLst>
        </pc:spChg>
        <pc:picChg chg="add mod ord">
          <ac:chgData name="Sofie Matuskova - Gynlameda GmbH" userId="57810425-a22b-47f4-b97a-0e25c74c3b39" providerId="ADAL" clId="{B6AA129E-EEC1-4926-8C19-5B736E45A513}" dt="2025-09-19T12:56:26.081" v="7100" actId="171"/>
          <ac:picMkLst>
            <pc:docMk/>
            <pc:sldMk cId="2163244704" sldId="562"/>
            <ac:picMk id="7" creationId="{BE9CCD8C-8350-F2B0-17DB-EAAB4B4029B8}"/>
          </ac:picMkLst>
        </pc:picChg>
      </pc:sldChg>
      <pc:sldChg chg="addSp delSp modSp add mod">
        <pc:chgData name="Sofie Matuskova - Gynlameda GmbH" userId="57810425-a22b-47f4-b97a-0e25c74c3b39" providerId="ADAL" clId="{B6AA129E-EEC1-4926-8C19-5B736E45A513}" dt="2025-09-19T12:57:11.372" v="7119" actId="20577"/>
        <pc:sldMkLst>
          <pc:docMk/>
          <pc:sldMk cId="4224333268" sldId="563"/>
        </pc:sldMkLst>
        <pc:spChg chg="del">
          <ac:chgData name="Sofie Matuskova - Gynlameda GmbH" userId="57810425-a22b-47f4-b97a-0e25c74c3b39" providerId="ADAL" clId="{B6AA129E-EEC1-4926-8C19-5B736E45A513}" dt="2025-09-19T12:56:44.209" v="7105" actId="478"/>
          <ac:spMkLst>
            <pc:docMk/>
            <pc:sldMk cId="4224333268" sldId="563"/>
            <ac:spMk id="3" creationId="{F83E886B-E5AC-D94B-45FA-ACAD8AF64B96}"/>
          </ac:spMkLst>
        </pc:spChg>
        <pc:spChg chg="mod">
          <ac:chgData name="Sofie Matuskova - Gynlameda GmbH" userId="57810425-a22b-47f4-b97a-0e25c74c3b39" providerId="ADAL" clId="{B6AA129E-EEC1-4926-8C19-5B736E45A513}" dt="2025-09-19T12:57:11.372" v="7119" actId="20577"/>
          <ac:spMkLst>
            <pc:docMk/>
            <pc:sldMk cId="4224333268" sldId="563"/>
            <ac:spMk id="5" creationId="{B83D0713-0BB2-B72D-C51F-89949D7B03EF}"/>
          </ac:spMkLst>
        </pc:spChg>
        <pc:spChg chg="add del mod">
          <ac:chgData name="Sofie Matuskova - Gynlameda GmbH" userId="57810425-a22b-47f4-b97a-0e25c74c3b39" providerId="ADAL" clId="{B6AA129E-EEC1-4926-8C19-5B736E45A513}" dt="2025-09-19T12:56:49.208" v="7106" actId="478"/>
          <ac:spMkLst>
            <pc:docMk/>
            <pc:sldMk cId="4224333268" sldId="563"/>
            <ac:spMk id="6" creationId="{A84F01A6-85ED-D149-5C76-EF283E363318}"/>
          </ac:spMkLst>
        </pc:spChg>
        <pc:picChg chg="mod">
          <ac:chgData name="Sofie Matuskova - Gynlameda GmbH" userId="57810425-a22b-47f4-b97a-0e25c74c3b39" providerId="ADAL" clId="{B6AA129E-EEC1-4926-8C19-5B736E45A513}" dt="2025-09-19T12:57:01.038" v="7111" actId="1076"/>
          <ac:picMkLst>
            <pc:docMk/>
            <pc:sldMk cId="4224333268" sldId="563"/>
            <ac:picMk id="7" creationId="{ACAAA0AD-87A1-A3EF-1A80-CE849517F9D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728562380133644"/>
          <c:y val="8.7999988913387232E-3"/>
          <c:w val="0.53531795735366206"/>
          <c:h val="0.72134907447570717"/>
        </c:manualLayout>
      </c:layout>
      <c:barChart>
        <c:barDir val="bar"/>
        <c:grouping val="clustered"/>
        <c:varyColors val="0"/>
        <c:ser>
          <c:idx val="0"/>
          <c:order val="0"/>
          <c:tx>
            <c:strRef>
              <c:f>Tabelle1!$B$1</c:f>
              <c:strCache>
                <c:ptCount val="1"/>
                <c:pt idx="0">
                  <c:v>Mädchen</c:v>
                </c:pt>
              </c:strCache>
            </c:strRef>
          </c:tx>
          <c:spPr>
            <a:solidFill>
              <a:schemeClr val="accent1"/>
            </a:solidFill>
            <a:ln>
              <a:noFill/>
            </a:ln>
            <a:effectLst/>
          </c:spPr>
          <c:invertIfNegative val="0"/>
          <c:cat>
            <c:strRef>
              <c:f>Tabelle1!$A$2:$A$7</c:f>
              <c:strCache>
                <c:ptCount val="6"/>
                <c:pt idx="0">
                  <c:v>Schulunterricht</c:v>
                </c:pt>
                <c:pt idx="1">
                  <c:v>Gespräche</c:v>
                </c:pt>
                <c:pt idx="2">
                  <c:v>Internet</c:v>
                </c:pt>
                <c:pt idx="3">
                  <c:v>Jugendzeitschriften</c:v>
                </c:pt>
                <c:pt idx="4">
                  <c:v>kostenlose Aufklärungsbroschüren</c:v>
                </c:pt>
                <c:pt idx="5">
                  <c:v>Vorträge</c:v>
                </c:pt>
              </c:strCache>
            </c:strRef>
          </c:cat>
          <c:val>
            <c:numRef>
              <c:f>Tabelle1!$B$2:$B$7</c:f>
              <c:numCache>
                <c:formatCode>0%</c:formatCode>
                <c:ptCount val="6"/>
                <c:pt idx="0">
                  <c:v>0.69</c:v>
                </c:pt>
                <c:pt idx="1">
                  <c:v>0.72</c:v>
                </c:pt>
                <c:pt idx="2">
                  <c:v>0.56000000000000005</c:v>
                </c:pt>
                <c:pt idx="3">
                  <c:v>0.38</c:v>
                </c:pt>
                <c:pt idx="4">
                  <c:v>0.12</c:v>
                </c:pt>
                <c:pt idx="5">
                  <c:v>0.09</c:v>
                </c:pt>
              </c:numCache>
            </c:numRef>
          </c:val>
          <c:extLst>
            <c:ext xmlns:c16="http://schemas.microsoft.com/office/drawing/2014/chart" uri="{C3380CC4-5D6E-409C-BE32-E72D297353CC}">
              <c16:uniqueId val="{00000000-F41D-4AB3-AD05-AB5EBC06CD76}"/>
            </c:ext>
          </c:extLst>
        </c:ser>
        <c:ser>
          <c:idx val="1"/>
          <c:order val="1"/>
          <c:tx>
            <c:strRef>
              <c:f>Tabelle1!$C$1</c:f>
              <c:strCache>
                <c:ptCount val="1"/>
                <c:pt idx="0">
                  <c:v>Jungen</c:v>
                </c:pt>
              </c:strCache>
            </c:strRef>
          </c:tx>
          <c:spPr>
            <a:solidFill>
              <a:schemeClr val="accent2"/>
            </a:solidFill>
            <a:ln>
              <a:noFill/>
            </a:ln>
            <a:effectLst/>
          </c:spPr>
          <c:invertIfNegative val="0"/>
          <c:cat>
            <c:strRef>
              <c:f>Tabelle1!$A$2:$A$7</c:f>
              <c:strCache>
                <c:ptCount val="6"/>
                <c:pt idx="0">
                  <c:v>Schulunterricht</c:v>
                </c:pt>
                <c:pt idx="1">
                  <c:v>Gespräche</c:v>
                </c:pt>
                <c:pt idx="2">
                  <c:v>Internet</c:v>
                </c:pt>
                <c:pt idx="3">
                  <c:v>Jugendzeitschriften</c:v>
                </c:pt>
                <c:pt idx="4">
                  <c:v>kostenlose Aufklärungsbroschüren</c:v>
                </c:pt>
                <c:pt idx="5">
                  <c:v>Vorträge</c:v>
                </c:pt>
              </c:strCache>
            </c:strRef>
          </c:cat>
          <c:val>
            <c:numRef>
              <c:f>Tabelle1!$C$2:$C$7</c:f>
              <c:numCache>
                <c:formatCode>0%</c:formatCode>
                <c:ptCount val="6"/>
                <c:pt idx="0">
                  <c:v>0.69</c:v>
                </c:pt>
                <c:pt idx="1">
                  <c:v>0.64</c:v>
                </c:pt>
                <c:pt idx="2">
                  <c:v>0.62</c:v>
                </c:pt>
                <c:pt idx="3">
                  <c:v>0.28999999999999998</c:v>
                </c:pt>
                <c:pt idx="4">
                  <c:v>0.09</c:v>
                </c:pt>
                <c:pt idx="5">
                  <c:v>0.08</c:v>
                </c:pt>
              </c:numCache>
            </c:numRef>
          </c:val>
          <c:extLst>
            <c:ext xmlns:c16="http://schemas.microsoft.com/office/drawing/2014/chart" uri="{C3380CC4-5D6E-409C-BE32-E72D297353CC}">
              <c16:uniqueId val="{00000001-F41D-4AB3-AD05-AB5EBC06CD76}"/>
            </c:ext>
          </c:extLst>
        </c:ser>
        <c:dLbls>
          <c:showLegendKey val="0"/>
          <c:showVal val="0"/>
          <c:showCatName val="0"/>
          <c:showSerName val="0"/>
          <c:showPercent val="0"/>
          <c:showBubbleSize val="0"/>
        </c:dLbls>
        <c:gapWidth val="182"/>
        <c:axId val="216633055"/>
        <c:axId val="216619615"/>
        <c:extLst>
          <c:ext xmlns:c15="http://schemas.microsoft.com/office/drawing/2012/chart" uri="{02D57815-91ED-43cb-92C2-25804820EDAC}">
            <c15:filteredBarSeries>
              <c15:ser>
                <c:idx val="2"/>
                <c:order val="2"/>
                <c:tx>
                  <c:strRef>
                    <c:extLst>
                      <c:ext uri="{02D57815-91ED-43cb-92C2-25804820EDAC}">
                        <c15:formulaRef>
                          <c15:sqref>Tabelle1!$D$1</c15:sqref>
                        </c15:formulaRef>
                      </c:ext>
                    </c:extLst>
                    <c:strCache>
                      <c:ptCount val="1"/>
                      <c:pt idx="0">
                        <c:v>Spalte1</c:v>
                      </c:pt>
                    </c:strCache>
                  </c:strRef>
                </c:tx>
                <c:spPr>
                  <a:solidFill>
                    <a:schemeClr val="accent3"/>
                  </a:solidFill>
                  <a:ln>
                    <a:noFill/>
                  </a:ln>
                  <a:effectLst/>
                </c:spPr>
                <c:invertIfNegative val="0"/>
                <c:cat>
                  <c:strRef>
                    <c:extLst>
                      <c:ext uri="{02D57815-91ED-43cb-92C2-25804820EDAC}">
                        <c15:formulaRef>
                          <c15:sqref>Tabelle1!$A$2:$A$7</c15:sqref>
                        </c15:formulaRef>
                      </c:ext>
                    </c:extLst>
                    <c:strCache>
                      <c:ptCount val="6"/>
                      <c:pt idx="0">
                        <c:v>Schulunterricht</c:v>
                      </c:pt>
                      <c:pt idx="1">
                        <c:v>Gespräche</c:v>
                      </c:pt>
                      <c:pt idx="2">
                        <c:v>Internet</c:v>
                      </c:pt>
                      <c:pt idx="3">
                        <c:v>Jugendzeitschriften</c:v>
                      </c:pt>
                      <c:pt idx="4">
                        <c:v>kostenlose Aufklärungsbroschüren</c:v>
                      </c:pt>
                      <c:pt idx="5">
                        <c:v>Vorträge</c:v>
                      </c:pt>
                    </c:strCache>
                  </c:strRef>
                </c:cat>
                <c:val>
                  <c:numRef>
                    <c:extLst>
                      <c:ext uri="{02D57815-91ED-43cb-92C2-25804820EDAC}">
                        <c15:formulaRef>
                          <c15:sqref>Tabelle1!$D$2:$D$7</c15:sqref>
                        </c15:formulaRef>
                      </c:ext>
                    </c:extLst>
                    <c:numCache>
                      <c:formatCode>General</c:formatCode>
                      <c:ptCount val="6"/>
                    </c:numCache>
                  </c:numRef>
                </c:val>
                <c:extLst>
                  <c:ext xmlns:c16="http://schemas.microsoft.com/office/drawing/2014/chart" uri="{C3380CC4-5D6E-409C-BE32-E72D297353CC}">
                    <c16:uniqueId val="{00000002-F41D-4AB3-AD05-AB5EBC06CD76}"/>
                  </c:ext>
                </c:extLst>
              </c15:ser>
            </c15:filteredBarSeries>
          </c:ext>
        </c:extLst>
      </c:barChart>
      <c:catAx>
        <c:axId val="21663305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619615"/>
        <c:crosses val="autoZero"/>
        <c:auto val="1"/>
        <c:lblAlgn val="ctr"/>
        <c:lblOffset val="100"/>
        <c:noMultiLvlLbl val="0"/>
      </c:catAx>
      <c:valAx>
        <c:axId val="216619615"/>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633055"/>
        <c:crosses val="autoZero"/>
        <c:crossBetween val="between"/>
      </c:valAx>
      <c:spPr>
        <a:noFill/>
        <a:ln>
          <a:noFill/>
        </a:ln>
        <a:effectLst/>
      </c:spPr>
    </c:plotArea>
    <c:legend>
      <c:legendPos val="b"/>
      <c:layout>
        <c:manualLayout>
          <c:xMode val="edge"/>
          <c:yMode val="edge"/>
          <c:x val="0.64034156249790142"/>
          <c:y val="5.2960056319992906E-2"/>
          <c:w val="0.28096566930980732"/>
          <c:h val="8.464005232881230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017631188121016"/>
          <c:y val="1.7189993037159984E-2"/>
          <c:w val="0.69462487696850395"/>
          <c:h val="0.91071863246071405"/>
        </c:manualLayout>
      </c:layout>
      <c:barChart>
        <c:barDir val="bar"/>
        <c:grouping val="clustered"/>
        <c:varyColors val="0"/>
        <c:ser>
          <c:idx val="0"/>
          <c:order val="0"/>
          <c:tx>
            <c:strRef>
              <c:f>Tabelle1!$B$1</c:f>
              <c:strCache>
                <c:ptCount val="1"/>
                <c:pt idx="0">
                  <c:v>Spalte3</c:v>
                </c:pt>
              </c:strCache>
            </c:strRef>
          </c:tx>
          <c:spPr>
            <a:solidFill>
              <a:schemeClr val="accent1"/>
            </a:solidFill>
            <a:ln>
              <a:noFill/>
            </a:ln>
            <a:effectLst/>
          </c:spPr>
          <c:invertIfNegative val="0"/>
          <c:cat>
            <c:strRef>
              <c:f>Tabelle1!$A$2:$A$11</c:f>
              <c:strCache>
                <c:ptCount val="10"/>
                <c:pt idx="0">
                  <c:v>Partnerwunsch</c:v>
                </c:pt>
                <c:pt idx="1">
                  <c:v>spontan anwendbar</c:v>
                </c:pt>
                <c:pt idx="2">
                  <c:v>ärtzliche Empfehlung</c:v>
                </c:pt>
                <c:pt idx="3">
                  <c:v>gleichzeitiger Schutz vor STI</c:v>
                </c:pt>
                <c:pt idx="4">
                  <c:v>Gewohnheit, Erfahrung damit</c:v>
                </c:pt>
                <c:pt idx="5">
                  <c:v>preiswert</c:v>
                </c:pt>
                <c:pt idx="6">
                  <c:v>leicht zu besorgen</c:v>
                </c:pt>
                <c:pt idx="7">
                  <c:v>gute Verträglichkeit</c:v>
                </c:pt>
                <c:pt idx="8">
                  <c:v>einfach, praktisch, bequem</c:v>
                </c:pt>
                <c:pt idx="9">
                  <c:v>sicher, zuverlässig</c:v>
                </c:pt>
              </c:strCache>
            </c:strRef>
          </c:cat>
          <c:val>
            <c:numRef>
              <c:f>Tabelle1!$B$2:$B$11</c:f>
              <c:numCache>
                <c:formatCode>0%</c:formatCode>
                <c:ptCount val="10"/>
                <c:pt idx="0">
                  <c:v>0.09</c:v>
                </c:pt>
                <c:pt idx="1">
                  <c:v>0.12</c:v>
                </c:pt>
                <c:pt idx="2">
                  <c:v>0.13</c:v>
                </c:pt>
                <c:pt idx="3">
                  <c:v>0.16</c:v>
                </c:pt>
                <c:pt idx="4">
                  <c:v>0.19</c:v>
                </c:pt>
                <c:pt idx="5">
                  <c:v>0.24</c:v>
                </c:pt>
                <c:pt idx="6">
                  <c:v>0.28000000000000003</c:v>
                </c:pt>
                <c:pt idx="7">
                  <c:v>0.28999999999999998</c:v>
                </c:pt>
                <c:pt idx="8">
                  <c:v>0.32</c:v>
                </c:pt>
                <c:pt idx="9">
                  <c:v>0.63</c:v>
                </c:pt>
              </c:numCache>
            </c:numRef>
          </c:val>
          <c:extLst>
            <c:ext xmlns:c16="http://schemas.microsoft.com/office/drawing/2014/chart" uri="{C3380CC4-5D6E-409C-BE32-E72D297353CC}">
              <c16:uniqueId val="{00000000-4D7D-4172-AEC8-5D56F10D3F4A}"/>
            </c:ext>
          </c:extLst>
        </c:ser>
        <c:ser>
          <c:idx val="1"/>
          <c:order val="1"/>
          <c:tx>
            <c:strRef>
              <c:f>Tabelle1!$C$1</c:f>
              <c:strCache>
                <c:ptCount val="1"/>
                <c:pt idx="0">
                  <c:v>Spalte1</c:v>
                </c:pt>
              </c:strCache>
            </c:strRef>
          </c:tx>
          <c:spPr>
            <a:solidFill>
              <a:schemeClr val="accent2"/>
            </a:solidFill>
            <a:ln>
              <a:noFill/>
            </a:ln>
            <a:effectLst/>
          </c:spPr>
          <c:invertIfNegative val="0"/>
          <c:cat>
            <c:strRef>
              <c:f>Tabelle1!$A$2:$A$11</c:f>
              <c:strCache>
                <c:ptCount val="10"/>
                <c:pt idx="0">
                  <c:v>Partnerwunsch</c:v>
                </c:pt>
                <c:pt idx="1">
                  <c:v>spontan anwendbar</c:v>
                </c:pt>
                <c:pt idx="2">
                  <c:v>ärtzliche Empfehlung</c:v>
                </c:pt>
                <c:pt idx="3">
                  <c:v>gleichzeitiger Schutz vor STI</c:v>
                </c:pt>
                <c:pt idx="4">
                  <c:v>Gewohnheit, Erfahrung damit</c:v>
                </c:pt>
                <c:pt idx="5">
                  <c:v>preiswert</c:v>
                </c:pt>
                <c:pt idx="6">
                  <c:v>leicht zu besorgen</c:v>
                </c:pt>
                <c:pt idx="7">
                  <c:v>gute Verträglichkeit</c:v>
                </c:pt>
                <c:pt idx="8">
                  <c:v>einfach, praktisch, bequem</c:v>
                </c:pt>
                <c:pt idx="9">
                  <c:v>sicher, zuverlässig</c:v>
                </c:pt>
              </c:strCache>
            </c:strRef>
          </c:cat>
          <c:val>
            <c:numRef>
              <c:f>Tabelle1!$C$2:$C$11</c:f>
              <c:numCache>
                <c:formatCode>General</c:formatCode>
                <c:ptCount val="10"/>
              </c:numCache>
            </c:numRef>
          </c:val>
          <c:extLst>
            <c:ext xmlns:c16="http://schemas.microsoft.com/office/drawing/2014/chart" uri="{C3380CC4-5D6E-409C-BE32-E72D297353CC}">
              <c16:uniqueId val="{00000001-4D7D-4172-AEC8-5D56F10D3F4A}"/>
            </c:ext>
          </c:extLst>
        </c:ser>
        <c:ser>
          <c:idx val="2"/>
          <c:order val="2"/>
          <c:tx>
            <c:strRef>
              <c:f>Tabelle1!$D$1</c:f>
              <c:strCache>
                <c:ptCount val="1"/>
                <c:pt idx="0">
                  <c:v>Spalte2</c:v>
                </c:pt>
              </c:strCache>
            </c:strRef>
          </c:tx>
          <c:spPr>
            <a:solidFill>
              <a:schemeClr val="accent3"/>
            </a:solidFill>
            <a:ln>
              <a:noFill/>
            </a:ln>
            <a:effectLst/>
          </c:spPr>
          <c:invertIfNegative val="0"/>
          <c:cat>
            <c:strRef>
              <c:f>Tabelle1!$A$2:$A$11</c:f>
              <c:strCache>
                <c:ptCount val="10"/>
                <c:pt idx="0">
                  <c:v>Partnerwunsch</c:v>
                </c:pt>
                <c:pt idx="1">
                  <c:v>spontan anwendbar</c:v>
                </c:pt>
                <c:pt idx="2">
                  <c:v>ärtzliche Empfehlung</c:v>
                </c:pt>
                <c:pt idx="3">
                  <c:v>gleichzeitiger Schutz vor STI</c:v>
                </c:pt>
                <c:pt idx="4">
                  <c:v>Gewohnheit, Erfahrung damit</c:v>
                </c:pt>
                <c:pt idx="5">
                  <c:v>preiswert</c:v>
                </c:pt>
                <c:pt idx="6">
                  <c:v>leicht zu besorgen</c:v>
                </c:pt>
                <c:pt idx="7">
                  <c:v>gute Verträglichkeit</c:v>
                </c:pt>
                <c:pt idx="8">
                  <c:v>einfach, praktisch, bequem</c:v>
                </c:pt>
                <c:pt idx="9">
                  <c:v>sicher, zuverlässig</c:v>
                </c:pt>
              </c:strCache>
            </c:strRef>
          </c:cat>
          <c:val>
            <c:numRef>
              <c:f>Tabelle1!$D$2:$D$11</c:f>
              <c:numCache>
                <c:formatCode>General</c:formatCode>
                <c:ptCount val="10"/>
              </c:numCache>
            </c:numRef>
          </c:val>
          <c:extLst>
            <c:ext xmlns:c16="http://schemas.microsoft.com/office/drawing/2014/chart" uri="{C3380CC4-5D6E-409C-BE32-E72D297353CC}">
              <c16:uniqueId val="{00000002-4D7D-4172-AEC8-5D56F10D3F4A}"/>
            </c:ext>
          </c:extLst>
        </c:ser>
        <c:dLbls>
          <c:showLegendKey val="0"/>
          <c:showVal val="0"/>
          <c:showCatName val="0"/>
          <c:showSerName val="0"/>
          <c:showPercent val="0"/>
          <c:showBubbleSize val="0"/>
        </c:dLbls>
        <c:gapWidth val="182"/>
        <c:axId val="1223396656"/>
        <c:axId val="1223400016"/>
      </c:barChart>
      <c:catAx>
        <c:axId val="1223396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23400016"/>
        <c:crosses val="autoZero"/>
        <c:auto val="1"/>
        <c:lblAlgn val="ctr"/>
        <c:lblOffset val="100"/>
        <c:noMultiLvlLbl val="0"/>
      </c:catAx>
      <c:valAx>
        <c:axId val="122340001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233966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Tabelle1!$B$1</c:f>
              <c:strCache>
                <c:ptCount val="1"/>
                <c:pt idx="0">
                  <c:v>Datenreihe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Tabelle1!$B$2:$B$10</c:f>
              <c:numCache>
                <c:formatCode>#,##0</c:formatCode>
                <c:ptCount val="9"/>
                <c:pt idx="0">
                  <c:v>2961</c:v>
                </c:pt>
                <c:pt idx="1">
                  <c:v>2900</c:v>
                </c:pt>
                <c:pt idx="2">
                  <c:v>3215</c:v>
                </c:pt>
                <c:pt idx="3">
                  <c:v>2669</c:v>
                </c:pt>
                <c:pt idx="4">
                  <c:v>2445</c:v>
                </c:pt>
                <c:pt idx="5">
                  <c:v>1795</c:v>
                </c:pt>
                <c:pt idx="6">
                  <c:v>1842</c:v>
                </c:pt>
                <c:pt idx="7">
                  <c:v>1986</c:v>
                </c:pt>
                <c:pt idx="8">
                  <c:v>1973</c:v>
                </c:pt>
              </c:numCache>
            </c:numRef>
          </c:val>
          <c:smooth val="0"/>
          <c:extLst>
            <c:ext xmlns:c16="http://schemas.microsoft.com/office/drawing/2014/chart" uri="{C3380CC4-5D6E-409C-BE32-E72D297353CC}">
              <c16:uniqueId val="{00000000-0EAF-4117-A955-23EA96CCD860}"/>
            </c:ext>
          </c:extLst>
        </c:ser>
        <c:dLbls>
          <c:showLegendKey val="0"/>
          <c:showVal val="0"/>
          <c:showCatName val="0"/>
          <c:showSerName val="0"/>
          <c:showPercent val="0"/>
          <c:showBubbleSize val="0"/>
        </c:dLbls>
        <c:marker val="1"/>
        <c:smooth val="0"/>
        <c:axId val="2070689712"/>
        <c:axId val="2070691632"/>
        <c:extLst>
          <c:ext xmlns:c15="http://schemas.microsoft.com/office/drawing/2012/chart" uri="{02D57815-91ED-43cb-92C2-25804820EDAC}">
            <c15:filteredLineSeries>
              <c15:ser>
                <c:idx val="1"/>
                <c:order val="1"/>
                <c:tx>
                  <c:strRef>
                    <c:extLst>
                      <c:ext uri="{02D57815-91ED-43cb-92C2-25804820EDAC}">
                        <c15:formulaRef>
                          <c15:sqref>Tabelle1!$C$1</c15:sqref>
                        </c15:formulaRef>
                      </c:ext>
                    </c:extLst>
                    <c:strCache>
                      <c:ptCount val="1"/>
                      <c:pt idx="0">
                        <c:v>Spalte1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c:ext uri="{02D57815-91ED-43cb-92C2-25804820EDAC}">
                        <c15:formulaRef>
                          <c15:sqref>Tabelle1!$A$2:$A$10</c15:sqref>
                        </c15:formulaRef>
                      </c:ext>
                    </c:extLst>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extLst>
                      <c:ext uri="{02D57815-91ED-43cb-92C2-25804820EDAC}">
                        <c15:formulaRef>
                          <c15:sqref>Tabelle1!$C$2:$C$10</c15:sqref>
                        </c15:formulaRef>
                      </c:ext>
                    </c:extLst>
                    <c:numCache>
                      <c:formatCode>General</c:formatCode>
                      <c:ptCount val="9"/>
                      <c:pt idx="0">
                        <c:v>3</c:v>
                      </c:pt>
                      <c:pt idx="1">
                        <c:v>4</c:v>
                      </c:pt>
                    </c:numCache>
                  </c:numRef>
                </c:val>
                <c:smooth val="0"/>
                <c:extLst>
                  <c:ext xmlns:c16="http://schemas.microsoft.com/office/drawing/2014/chart" uri="{C3380CC4-5D6E-409C-BE32-E72D297353CC}">
                    <c16:uniqueId val="{00000001-0EAF-4117-A955-23EA96CCD860}"/>
                  </c:ext>
                </c:extLst>
              </c15:ser>
            </c15:filteredLineSeries>
            <c15:filteredLineSeries>
              <c15:ser>
                <c:idx val="2"/>
                <c:order val="2"/>
                <c:tx>
                  <c:strRef>
                    <c:extLst xmlns:c15="http://schemas.microsoft.com/office/drawing/2012/chart">
                      <c:ext xmlns:c15="http://schemas.microsoft.com/office/drawing/2012/chart" uri="{02D57815-91ED-43cb-92C2-25804820EDAC}">
                        <c15:formulaRef>
                          <c15:sqref>Tabelle1!$D$1</c15:sqref>
                        </c15:formulaRef>
                      </c:ext>
                    </c:extLst>
                    <c:strCache>
                      <c:ptCount val="1"/>
                      <c:pt idx="0">
                        <c:v>Spalte2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Tabelle1!$A$2:$A$10</c15:sqref>
                        </c15:formulaRef>
                      </c:ext>
                    </c:extLst>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extLst xmlns:c15="http://schemas.microsoft.com/office/drawing/2012/chart">
                      <c:ext xmlns:c15="http://schemas.microsoft.com/office/drawing/2012/chart" uri="{02D57815-91ED-43cb-92C2-25804820EDAC}">
                        <c15:formulaRef>
                          <c15:sqref>Tabelle1!$D$2:$D$10</c15:sqref>
                        </c15:formulaRef>
                      </c:ext>
                    </c:extLst>
                    <c:numCache>
                      <c:formatCode>General</c:formatCode>
                      <c:ptCount val="9"/>
                    </c:numCache>
                  </c:numRef>
                </c:val>
                <c:smooth val="0"/>
                <c:extLst xmlns:c15="http://schemas.microsoft.com/office/drawing/2012/chart">
                  <c:ext xmlns:c16="http://schemas.microsoft.com/office/drawing/2014/chart" uri="{C3380CC4-5D6E-409C-BE32-E72D297353CC}">
                    <c16:uniqueId val="{00000002-0EAF-4117-A955-23EA96CCD860}"/>
                  </c:ext>
                </c:extLst>
              </c15:ser>
            </c15:filteredLineSeries>
          </c:ext>
        </c:extLst>
      </c:lineChart>
      <c:catAx>
        <c:axId val="207068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070691632"/>
        <c:crosses val="autoZero"/>
        <c:auto val="1"/>
        <c:lblAlgn val="ctr"/>
        <c:lblOffset val="100"/>
        <c:noMultiLvlLbl val="0"/>
      </c:catAx>
      <c:valAx>
        <c:axId val="20706916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070689712"/>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Tabelle1!$B$1</c:f>
              <c:strCache>
                <c:ptCount val="1"/>
                <c:pt idx="0">
                  <c:v>jünger als 15</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Tabelle1!$A$2:$A$10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Tabelle1!$B$2:$B$10</c:f>
              <c:numCache>
                <c:formatCode>General</c:formatCode>
                <c:ptCount val="9"/>
                <c:pt idx="0">
                  <c:v>369</c:v>
                </c:pt>
                <c:pt idx="1">
                  <c:v>337</c:v>
                </c:pt>
                <c:pt idx="2">
                  <c:v>330</c:v>
                </c:pt>
                <c:pt idx="3">
                  <c:v>280</c:v>
                </c:pt>
                <c:pt idx="4">
                  <c:v>240</c:v>
                </c:pt>
                <c:pt idx="5">
                  <c:v>294</c:v>
                </c:pt>
                <c:pt idx="6">
                  <c:v>264</c:v>
                </c:pt>
                <c:pt idx="7">
                  <c:v>259</c:v>
                </c:pt>
                <c:pt idx="8">
                  <c:v>284</c:v>
                </c:pt>
              </c:numCache>
            </c:numRef>
          </c:val>
          <c:smooth val="0"/>
          <c:extLst>
            <c:ext xmlns:c16="http://schemas.microsoft.com/office/drawing/2014/chart" uri="{C3380CC4-5D6E-409C-BE32-E72D297353CC}">
              <c16:uniqueId val="{00000000-A518-4A92-8AF1-2F510C8A7746}"/>
            </c:ext>
          </c:extLst>
        </c:ser>
        <c:ser>
          <c:idx val="1"/>
          <c:order val="1"/>
          <c:tx>
            <c:strRef>
              <c:f>Tabelle1!$C$1</c:f>
              <c:strCache>
                <c:ptCount val="1"/>
                <c:pt idx="0">
                  <c:v>15-18 jahre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Tabelle1!$A$2:$A$10</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Tabelle1!$C$2:$C$10</c:f>
              <c:numCache>
                <c:formatCode>General</c:formatCode>
                <c:ptCount val="9"/>
                <c:pt idx="0">
                  <c:v>3191</c:v>
                </c:pt>
                <c:pt idx="1">
                  <c:v>2970</c:v>
                </c:pt>
                <c:pt idx="2">
                  <c:v>2750</c:v>
                </c:pt>
                <c:pt idx="3">
                  <c:v>2729</c:v>
                </c:pt>
                <c:pt idx="4">
                  <c:v>2506</c:v>
                </c:pt>
                <c:pt idx="5">
                  <c:v>2392</c:v>
                </c:pt>
                <c:pt idx="6">
                  <c:v>2430</c:v>
                </c:pt>
                <c:pt idx="7">
                  <c:v>2183</c:v>
                </c:pt>
                <c:pt idx="8">
                  <c:v>2444</c:v>
                </c:pt>
              </c:numCache>
            </c:numRef>
          </c:val>
          <c:smooth val="0"/>
          <c:extLst>
            <c:ext xmlns:c16="http://schemas.microsoft.com/office/drawing/2014/chart" uri="{C3380CC4-5D6E-409C-BE32-E72D297353CC}">
              <c16:uniqueId val="{00000001-A518-4A92-8AF1-2F510C8A7746}"/>
            </c:ext>
          </c:extLst>
        </c:ser>
        <c:dLbls>
          <c:showLegendKey val="0"/>
          <c:showVal val="0"/>
          <c:showCatName val="0"/>
          <c:showSerName val="0"/>
          <c:showPercent val="0"/>
          <c:showBubbleSize val="0"/>
        </c:dLbls>
        <c:marker val="1"/>
        <c:smooth val="0"/>
        <c:axId val="216589375"/>
        <c:axId val="216593695"/>
        <c:extLst>
          <c:ext xmlns:c15="http://schemas.microsoft.com/office/drawing/2012/chart" uri="{02D57815-91ED-43cb-92C2-25804820EDAC}">
            <c15:filteredLineSeries>
              <c15:ser>
                <c:idx val="2"/>
                <c:order val="2"/>
                <c:tx>
                  <c:strRef>
                    <c:extLst>
                      <c:ext uri="{02D57815-91ED-43cb-92C2-25804820EDAC}">
                        <c15:formulaRef>
                          <c15:sqref>Tabelle1!$D$1</c15:sqref>
                        </c15:formulaRef>
                      </c:ext>
                    </c:extLst>
                    <c:strCache>
                      <c:ptCount val="1"/>
                      <c:pt idx="0">
                        <c:v>gesamt (minderjährig)</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c:ext uri="{02D57815-91ED-43cb-92C2-25804820EDAC}">
                        <c15:formulaRef>
                          <c15:sqref>Tabelle1!$A$2:$A$10</c15:sqref>
                        </c15:formulaRef>
                      </c:ext>
                    </c:extLst>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extLst>
                      <c:ext uri="{02D57815-91ED-43cb-92C2-25804820EDAC}">
                        <c15:formulaRef>
                          <c15:sqref>Tabelle1!$D$2:$D$10</c15:sqref>
                        </c15:formulaRef>
                      </c:ext>
                    </c:extLst>
                    <c:numCache>
                      <c:formatCode>General</c:formatCode>
                      <c:ptCount val="9"/>
                      <c:pt idx="0">
                        <c:v>3560</c:v>
                      </c:pt>
                      <c:pt idx="1">
                        <c:v>3307</c:v>
                      </c:pt>
                      <c:pt idx="2">
                        <c:v>3080</c:v>
                      </c:pt>
                      <c:pt idx="3">
                        <c:v>3009</c:v>
                      </c:pt>
                      <c:pt idx="4">
                        <c:v>2746</c:v>
                      </c:pt>
                      <c:pt idx="5">
                        <c:v>2686</c:v>
                      </c:pt>
                      <c:pt idx="6">
                        <c:v>2694</c:v>
                      </c:pt>
                      <c:pt idx="7">
                        <c:v>2442</c:v>
                      </c:pt>
                      <c:pt idx="8">
                        <c:v>2778</c:v>
                      </c:pt>
                    </c:numCache>
                  </c:numRef>
                </c:val>
                <c:smooth val="0"/>
                <c:extLst>
                  <c:ext xmlns:c16="http://schemas.microsoft.com/office/drawing/2014/chart" uri="{C3380CC4-5D6E-409C-BE32-E72D297353CC}">
                    <c16:uniqueId val="{00000002-A518-4A92-8AF1-2F510C8A7746}"/>
                  </c:ext>
                </c:extLst>
              </c15:ser>
            </c15:filteredLineSeries>
          </c:ext>
        </c:extLst>
      </c:lineChart>
      <c:catAx>
        <c:axId val="216589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593695"/>
        <c:crosses val="autoZero"/>
        <c:auto val="1"/>
        <c:lblAlgn val="ctr"/>
        <c:lblOffset val="100"/>
        <c:noMultiLvlLbl val="0"/>
      </c:catAx>
      <c:valAx>
        <c:axId val="21659369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589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de-DE" dirty="0"/>
              <a:t>Art der Verhütung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1"/>
          <c:tx>
            <c:strRef>
              <c:f>Tabelle1!$C$1</c:f>
              <c:strCache>
                <c:ptCount val="1"/>
                <c:pt idx="0">
                  <c:v>Spalte1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Tabelle1!$A$2:$A$6</c:f>
              <c:strCache>
                <c:ptCount val="5"/>
                <c:pt idx="0">
                  <c:v>Kondom</c:v>
                </c:pt>
                <c:pt idx="1">
                  <c:v>Pille</c:v>
                </c:pt>
                <c:pt idx="2">
                  <c:v>Hormonspirale</c:v>
                </c:pt>
                <c:pt idx="3">
                  <c:v>Zyklus-App, Kalendermethode</c:v>
                </c:pt>
                <c:pt idx="4">
                  <c:v>Kupferkette, -spirale, -ball </c:v>
                </c:pt>
              </c:strCache>
            </c:strRef>
          </c:cat>
          <c:val>
            <c:numRef>
              <c:f>Tabelle1!$C$2:$C$6</c:f>
              <c:numCache>
                <c:formatCode>0%</c:formatCode>
                <c:ptCount val="5"/>
                <c:pt idx="0">
                  <c:v>0.67</c:v>
                </c:pt>
                <c:pt idx="1">
                  <c:v>0.46</c:v>
                </c:pt>
                <c:pt idx="2">
                  <c:v>0.05</c:v>
                </c:pt>
                <c:pt idx="3">
                  <c:v>0.03</c:v>
                </c:pt>
                <c:pt idx="4">
                  <c:v>0.03</c:v>
                </c:pt>
              </c:numCache>
            </c:numRef>
          </c:val>
          <c:extLst>
            <c:ext xmlns:c16="http://schemas.microsoft.com/office/drawing/2014/chart" uri="{C3380CC4-5D6E-409C-BE32-E72D297353CC}">
              <c16:uniqueId val="{00000001-EA3F-4AB0-8BDE-4EC97A3259E6}"/>
            </c:ext>
          </c:extLst>
        </c:ser>
        <c:dLbls>
          <c:dLblPos val="outEnd"/>
          <c:showLegendKey val="0"/>
          <c:showVal val="1"/>
          <c:showCatName val="0"/>
          <c:showSerName val="0"/>
          <c:showPercent val="0"/>
          <c:showBubbleSize val="0"/>
        </c:dLbls>
        <c:gapWidth val="100"/>
        <c:overlap val="-24"/>
        <c:axId val="1855573440"/>
        <c:axId val="1855572960"/>
        <c:extLst>
          <c:ext xmlns:c15="http://schemas.microsoft.com/office/drawing/2012/chart" uri="{02D57815-91ED-43cb-92C2-25804820EDAC}">
            <c15:filteredBarSeries>
              <c15:ser>
                <c:idx val="0"/>
                <c:order val="0"/>
                <c:tx>
                  <c:strRef>
                    <c:extLst>
                      <c:ext uri="{02D57815-91ED-43cb-92C2-25804820EDAC}">
                        <c15:formulaRef>
                          <c15:sqref>Tabelle1!$B$1</c15:sqref>
                        </c15:formulaRef>
                      </c:ext>
                    </c:extLst>
                    <c:strCache>
                      <c:ptCount val="1"/>
                      <c:pt idx="0">
                        <c:v>Datenreihe 1</c:v>
                      </c:pt>
                    </c:strCache>
                  </c:strRef>
                </c:tx>
                <c:spPr>
                  <a:gradFill rotWithShape="1">
                    <a:gsLst>
                      <a:gs pos="0">
                        <a:schemeClr val="accent1">
                          <a:shade val="65000"/>
                          <a:satMod val="103000"/>
                          <a:lumMod val="102000"/>
                          <a:tint val="94000"/>
                        </a:schemeClr>
                      </a:gs>
                      <a:gs pos="50000">
                        <a:schemeClr val="accent1">
                          <a:shade val="65000"/>
                          <a:satMod val="110000"/>
                          <a:lumMod val="100000"/>
                          <a:shade val="100000"/>
                        </a:schemeClr>
                      </a:gs>
                      <a:gs pos="100000">
                        <a:schemeClr val="accent1">
                          <a:shade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Tabelle1!$A$2:$A$6</c15:sqref>
                        </c15:formulaRef>
                      </c:ext>
                    </c:extLst>
                    <c:strCache>
                      <c:ptCount val="5"/>
                      <c:pt idx="0">
                        <c:v>Kondom</c:v>
                      </c:pt>
                      <c:pt idx="1">
                        <c:v>Pille</c:v>
                      </c:pt>
                      <c:pt idx="2">
                        <c:v>Hormonspirale</c:v>
                      </c:pt>
                      <c:pt idx="3">
                        <c:v>Zyklus-App, Kalendermethode</c:v>
                      </c:pt>
                      <c:pt idx="4">
                        <c:v>Kupferkette, -spirale, -ball </c:v>
                      </c:pt>
                    </c:strCache>
                  </c:strRef>
                </c:cat>
                <c:val>
                  <c:numRef>
                    <c:extLst>
                      <c:ext uri="{02D57815-91ED-43cb-92C2-25804820EDAC}">
                        <c15:formulaRef>
                          <c15:sqref>Tabelle1!$B$2:$B$6</c15:sqref>
                        </c15:formulaRef>
                      </c:ext>
                    </c:extLst>
                    <c:numCache>
                      <c:formatCode>General</c:formatCode>
                      <c:ptCount val="5"/>
                    </c:numCache>
                  </c:numRef>
                </c:val>
                <c:extLst>
                  <c:ext xmlns:c16="http://schemas.microsoft.com/office/drawing/2014/chart" uri="{C3380CC4-5D6E-409C-BE32-E72D297353CC}">
                    <c16:uniqueId val="{00000000-EA3F-4AB0-8BDE-4EC97A3259E6}"/>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Tabelle1!$D$1</c15:sqref>
                        </c15:formulaRef>
                      </c:ext>
                    </c:extLst>
                    <c:strCache>
                      <c:ptCount val="1"/>
                      <c:pt idx="0">
                        <c:v>Spalte2</c:v>
                      </c:pt>
                    </c:strCache>
                  </c:strRef>
                </c:tx>
                <c:spPr>
                  <a:gradFill rotWithShape="1">
                    <a:gsLst>
                      <a:gs pos="0">
                        <a:schemeClr val="accent1">
                          <a:tint val="65000"/>
                          <a:satMod val="103000"/>
                          <a:lumMod val="102000"/>
                          <a:tint val="94000"/>
                        </a:schemeClr>
                      </a:gs>
                      <a:gs pos="50000">
                        <a:schemeClr val="accent1">
                          <a:tint val="65000"/>
                          <a:satMod val="110000"/>
                          <a:lumMod val="100000"/>
                          <a:shade val="100000"/>
                        </a:schemeClr>
                      </a:gs>
                      <a:gs pos="100000">
                        <a:schemeClr val="accent1">
                          <a:tint val="65000"/>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Tabelle1!$A$2:$A$6</c15:sqref>
                        </c15:formulaRef>
                      </c:ext>
                    </c:extLst>
                    <c:strCache>
                      <c:ptCount val="5"/>
                      <c:pt idx="0">
                        <c:v>Kondom</c:v>
                      </c:pt>
                      <c:pt idx="1">
                        <c:v>Pille</c:v>
                      </c:pt>
                      <c:pt idx="2">
                        <c:v>Hormonspirale</c:v>
                      </c:pt>
                      <c:pt idx="3">
                        <c:v>Zyklus-App, Kalendermethode</c:v>
                      </c:pt>
                      <c:pt idx="4">
                        <c:v>Kupferkette, -spirale, -ball </c:v>
                      </c:pt>
                    </c:strCache>
                  </c:strRef>
                </c:cat>
                <c:val>
                  <c:numRef>
                    <c:extLst xmlns:c15="http://schemas.microsoft.com/office/drawing/2012/chart">
                      <c:ext xmlns:c15="http://schemas.microsoft.com/office/drawing/2012/chart" uri="{02D57815-91ED-43cb-92C2-25804820EDAC}">
                        <c15:formulaRef>
                          <c15:sqref>Tabelle1!$D$2:$D$6</c15:sqref>
                        </c15:formulaRef>
                      </c:ext>
                    </c:extLst>
                    <c:numCache>
                      <c:formatCode>General</c:formatCode>
                      <c:ptCount val="5"/>
                    </c:numCache>
                  </c:numRef>
                </c:val>
                <c:extLst xmlns:c15="http://schemas.microsoft.com/office/drawing/2012/chart">
                  <c:ext xmlns:c16="http://schemas.microsoft.com/office/drawing/2014/chart" uri="{C3380CC4-5D6E-409C-BE32-E72D297353CC}">
                    <c16:uniqueId val="{00000002-EA3F-4AB0-8BDE-4EC97A3259E6}"/>
                  </c:ext>
                </c:extLst>
              </c15:ser>
            </c15:filteredBarSeries>
          </c:ext>
        </c:extLst>
      </c:barChart>
      <c:catAx>
        <c:axId val="185557344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55572960"/>
        <c:crosses val="autoZero"/>
        <c:auto val="1"/>
        <c:lblAlgn val="ctr"/>
        <c:lblOffset val="100"/>
        <c:noMultiLvlLbl val="0"/>
      </c:catAx>
      <c:valAx>
        <c:axId val="1855572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85557344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de-DE" dirty="0"/>
              <a:t>Wer</a:t>
            </a:r>
            <a:r>
              <a:rPr lang="de-DE" baseline="0" dirty="0"/>
              <a:t> verhütet</a:t>
            </a:r>
            <a:endParaRPr lang="de-DE" dirty="0"/>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tx>
            <c:strRef>
              <c:f>Tabelle1!$B$1</c:f>
              <c:strCache>
                <c:ptCount val="1"/>
                <c:pt idx="0">
                  <c:v>Verhütung</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3"/>
                <c:pt idx="0">
                  <c:v>Gesamt</c:v>
                </c:pt>
                <c:pt idx="1">
                  <c:v>Männer</c:v>
                </c:pt>
                <c:pt idx="2">
                  <c:v>Frauen</c:v>
                </c:pt>
              </c:strCache>
              <c:extLst/>
            </c:strRef>
          </c:cat>
          <c:val>
            <c:numRef>
              <c:f>Tabelle1!$B$2:$B$5</c:f>
              <c:numCache>
                <c:formatCode>0%</c:formatCode>
                <c:ptCount val="3"/>
                <c:pt idx="0">
                  <c:v>0.87</c:v>
                </c:pt>
                <c:pt idx="1">
                  <c:v>0.85</c:v>
                </c:pt>
                <c:pt idx="2">
                  <c:v>0.89</c:v>
                </c:pt>
              </c:numCache>
              <c:extLst/>
            </c:numRef>
          </c:val>
          <c:extLst>
            <c:ext xmlns:c16="http://schemas.microsoft.com/office/drawing/2014/chart" uri="{C3380CC4-5D6E-409C-BE32-E72D297353CC}">
              <c16:uniqueId val="{00000000-AF76-456B-B904-E91697F162BC}"/>
            </c:ext>
          </c:extLst>
        </c:ser>
        <c:ser>
          <c:idx val="1"/>
          <c:order val="1"/>
          <c:tx>
            <c:strRef>
              <c:f>Tabelle1!$C$1</c:f>
              <c:strCache>
                <c:ptCount val="1"/>
                <c:pt idx="0">
                  <c:v>keine Verhütung</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3"/>
                <c:pt idx="0">
                  <c:v>Gesamt</c:v>
                </c:pt>
                <c:pt idx="1">
                  <c:v>Männer</c:v>
                </c:pt>
                <c:pt idx="2">
                  <c:v>Frauen</c:v>
                </c:pt>
              </c:strCache>
              <c:extLst/>
            </c:strRef>
          </c:cat>
          <c:val>
            <c:numRef>
              <c:f>Tabelle1!$C$2:$C$5</c:f>
              <c:numCache>
                <c:formatCode>0%</c:formatCode>
                <c:ptCount val="3"/>
                <c:pt idx="0">
                  <c:v>0.09</c:v>
                </c:pt>
                <c:pt idx="1">
                  <c:v>0.14000000000000001</c:v>
                </c:pt>
                <c:pt idx="2">
                  <c:v>0.06</c:v>
                </c:pt>
              </c:numCache>
              <c:extLst/>
            </c:numRef>
          </c:val>
          <c:extLst>
            <c:ext xmlns:c16="http://schemas.microsoft.com/office/drawing/2014/chart" uri="{C3380CC4-5D6E-409C-BE32-E72D297353CC}">
              <c16:uniqueId val="{00000001-AF76-456B-B904-E91697F162BC}"/>
            </c:ext>
          </c:extLst>
        </c:ser>
        <c:ser>
          <c:idx val="2"/>
          <c:order val="2"/>
          <c:tx>
            <c:strRef>
              <c:f>Tabelle1!$D$1</c:f>
              <c:strCache>
                <c:ptCount val="1"/>
                <c:pt idx="0">
                  <c:v>keine Angabe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3"/>
                <c:pt idx="0">
                  <c:v>Gesamt</c:v>
                </c:pt>
                <c:pt idx="1">
                  <c:v>Männer</c:v>
                </c:pt>
                <c:pt idx="2">
                  <c:v>Frauen</c:v>
                </c:pt>
              </c:strCache>
              <c:extLst/>
            </c:strRef>
          </c:cat>
          <c:val>
            <c:numRef>
              <c:f>Tabelle1!$D$2:$D$5</c:f>
              <c:numCache>
                <c:formatCode>0%</c:formatCode>
                <c:ptCount val="3"/>
                <c:pt idx="0">
                  <c:v>0.04</c:v>
                </c:pt>
                <c:pt idx="1">
                  <c:v>0.02</c:v>
                </c:pt>
                <c:pt idx="2">
                  <c:v>0.05</c:v>
                </c:pt>
              </c:numCache>
              <c:extLst/>
            </c:numRef>
          </c:val>
          <c:extLst>
            <c:ext xmlns:c16="http://schemas.microsoft.com/office/drawing/2014/chart" uri="{C3380CC4-5D6E-409C-BE32-E72D297353CC}">
              <c16:uniqueId val="{00000002-AF76-456B-B904-E91697F162BC}"/>
            </c:ext>
          </c:extLst>
        </c:ser>
        <c:dLbls>
          <c:showLegendKey val="0"/>
          <c:showVal val="1"/>
          <c:showCatName val="0"/>
          <c:showSerName val="0"/>
          <c:showPercent val="0"/>
          <c:showBubbleSize val="0"/>
        </c:dLbls>
        <c:gapWidth val="150"/>
        <c:shape val="box"/>
        <c:axId val="1682604432"/>
        <c:axId val="1682605872"/>
        <c:axId val="0"/>
      </c:bar3DChart>
      <c:catAx>
        <c:axId val="16826044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82605872"/>
        <c:crosses val="autoZero"/>
        <c:auto val="1"/>
        <c:lblAlgn val="ctr"/>
        <c:lblOffset val="100"/>
        <c:noMultiLvlLbl val="0"/>
      </c:catAx>
      <c:valAx>
        <c:axId val="16826058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682604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Tabelle1!$B$1</c:f>
              <c:strCache>
                <c:ptCount val="1"/>
                <c:pt idx="0">
                  <c:v>Nutzung der Pille danach</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077C-46EE-823A-3B5D7B63614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077C-46EE-823A-3B5D7B63614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077C-46EE-823A-3B5D7B636147}"/>
              </c:ext>
            </c:extLst>
          </c:dPt>
          <c:cat>
            <c:strRef>
              <c:f>Tabelle1!$A$2:$A$5</c:f>
              <c:strCache>
                <c:ptCount val="3"/>
                <c:pt idx="0">
                  <c:v>ja</c:v>
                </c:pt>
                <c:pt idx="1">
                  <c:v>nein</c:v>
                </c:pt>
                <c:pt idx="2">
                  <c:v>keine Angabe</c:v>
                </c:pt>
              </c:strCache>
              <c:extLst/>
            </c:strRef>
          </c:cat>
          <c:val>
            <c:numRef>
              <c:f>Tabelle1!$B$2:$B$5</c:f>
              <c:numCache>
                <c:formatCode>0%</c:formatCode>
                <c:ptCount val="3"/>
                <c:pt idx="0">
                  <c:v>0.28000000000000003</c:v>
                </c:pt>
                <c:pt idx="1">
                  <c:v>0.68</c:v>
                </c:pt>
                <c:pt idx="2">
                  <c:v>0.04</c:v>
                </c:pt>
              </c:numCache>
              <c:extLst/>
            </c:numRef>
          </c:val>
          <c:extLst>
            <c:ext xmlns:c16="http://schemas.microsoft.com/office/drawing/2014/chart" uri="{C3380CC4-5D6E-409C-BE32-E72D297353CC}">
              <c16:uniqueId val="{00000000-978E-4E07-AF21-BBF585BCEC40}"/>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Häufigkeit der Nutzung der Pille danach</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Datenreihe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Tabelle1!$A$2:$A$5</c:f>
              <c:strCache>
                <c:ptCount val="4"/>
                <c:pt idx="0">
                  <c:v>1 Mal</c:v>
                </c:pt>
                <c:pt idx="1">
                  <c:v>2 Mal </c:v>
                </c:pt>
                <c:pt idx="2">
                  <c:v>3 Mal</c:v>
                </c:pt>
                <c:pt idx="3">
                  <c:v>mehr als 3 Mal </c:v>
                </c:pt>
              </c:strCache>
            </c:strRef>
          </c:cat>
          <c:val>
            <c:numRef>
              <c:f>Tabelle1!$B$2:$B$5</c:f>
              <c:numCache>
                <c:formatCode>0%</c:formatCode>
                <c:ptCount val="4"/>
                <c:pt idx="0">
                  <c:v>0.5</c:v>
                </c:pt>
                <c:pt idx="1">
                  <c:v>0.26</c:v>
                </c:pt>
                <c:pt idx="2">
                  <c:v>0.14000000000000001</c:v>
                </c:pt>
                <c:pt idx="3">
                  <c:v>0.1</c:v>
                </c:pt>
              </c:numCache>
            </c:numRef>
          </c:val>
          <c:extLst>
            <c:ext xmlns:c16="http://schemas.microsoft.com/office/drawing/2014/chart" uri="{C3380CC4-5D6E-409C-BE32-E72D297353CC}">
              <c16:uniqueId val="{00000000-0BFE-435E-912B-9E9C707D3C2F}"/>
            </c:ext>
          </c:extLst>
        </c:ser>
        <c:dLbls>
          <c:dLblPos val="inEnd"/>
          <c:showLegendKey val="0"/>
          <c:showVal val="1"/>
          <c:showCatName val="0"/>
          <c:showSerName val="0"/>
          <c:showPercent val="0"/>
          <c:showBubbleSize val="0"/>
        </c:dLbls>
        <c:gapWidth val="41"/>
        <c:axId val="1174918223"/>
        <c:axId val="1174920143"/>
        <c:extLst>
          <c:ext xmlns:c15="http://schemas.microsoft.com/office/drawing/2012/chart" uri="{02D57815-91ED-43cb-92C2-25804820EDAC}">
            <c15:filteredBarSeries>
              <c15:ser>
                <c:idx val="1"/>
                <c:order val="1"/>
                <c:tx>
                  <c:strRef>
                    <c:extLst>
                      <c:ext uri="{02D57815-91ED-43cb-92C2-25804820EDAC}">
                        <c15:formulaRef>
                          <c15:sqref>Tabelle1!$C$1</c15:sqref>
                        </c15:formulaRef>
                      </c:ext>
                    </c:extLst>
                    <c:strCache>
                      <c:ptCount val="1"/>
                      <c:pt idx="0">
                        <c:v>Datenreihe 2</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uri="{CE6537A1-D6FC-4f65-9D91-7224C49458BB}">
                      <c15:showLeaderLines val="1"/>
                      <c15:leaderLines>
                        <c:spPr>
                          <a:ln w="9525">
                            <a:solidFill>
                              <a:schemeClr val="dk1">
                                <a:lumMod val="50000"/>
                                <a:lumOff val="50000"/>
                              </a:schemeClr>
                            </a:solidFill>
                          </a:ln>
                          <a:effectLst/>
                        </c:spPr>
                      </c15:leaderLines>
                    </c:ext>
                  </c:extLst>
                </c:dLbls>
                <c:cat>
                  <c:strRef>
                    <c:extLst>
                      <c:ext uri="{02D57815-91ED-43cb-92C2-25804820EDAC}">
                        <c15:formulaRef>
                          <c15:sqref>Tabelle1!$A$2:$A$5</c15:sqref>
                        </c15:formulaRef>
                      </c:ext>
                    </c:extLst>
                    <c:strCache>
                      <c:ptCount val="4"/>
                      <c:pt idx="0">
                        <c:v>1 Mal</c:v>
                      </c:pt>
                      <c:pt idx="1">
                        <c:v>2 Mal </c:v>
                      </c:pt>
                      <c:pt idx="2">
                        <c:v>3 Mal</c:v>
                      </c:pt>
                      <c:pt idx="3">
                        <c:v>mehr als 3 Mal </c:v>
                      </c:pt>
                    </c:strCache>
                  </c:strRef>
                </c:cat>
                <c:val>
                  <c:numRef>
                    <c:extLst>
                      <c:ext uri="{02D57815-91ED-43cb-92C2-25804820EDAC}">
                        <c15:formulaRef>
                          <c15:sqref>Tabelle1!$C$2:$C$5</c15:sqref>
                        </c15:formulaRef>
                      </c:ext>
                    </c:extLst>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BFE-435E-912B-9E9C707D3C2F}"/>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Tabelle1!$D$1</c15:sqref>
                        </c15:formulaRef>
                      </c:ext>
                    </c:extLst>
                    <c:strCache>
                      <c:ptCount val="1"/>
                      <c:pt idx="0">
                        <c:v>Datenreihe 3</c:v>
                      </c:pt>
                    </c:strCache>
                  </c:strRef>
                </c:tx>
                <c:spPr>
                  <a:gradFill>
                    <a:gsLst>
                      <a:gs pos="0">
                        <a:schemeClr val="accent3"/>
                      </a:gs>
                      <a:gs pos="100000">
                        <a:schemeClr val="accent3">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extLst xmlns:c15="http://schemas.microsoft.com/office/drawing/2012/chart">
                      <c:ext xmlns:c15="http://schemas.microsoft.com/office/drawing/2012/chart" uri="{02D57815-91ED-43cb-92C2-25804820EDAC}">
                        <c15:formulaRef>
                          <c15:sqref>Tabelle1!$A$2:$A$5</c15:sqref>
                        </c15:formulaRef>
                      </c:ext>
                    </c:extLst>
                    <c:strCache>
                      <c:ptCount val="4"/>
                      <c:pt idx="0">
                        <c:v>1 Mal</c:v>
                      </c:pt>
                      <c:pt idx="1">
                        <c:v>2 Mal </c:v>
                      </c:pt>
                      <c:pt idx="2">
                        <c:v>3 Mal</c:v>
                      </c:pt>
                      <c:pt idx="3">
                        <c:v>mehr als 3 Mal </c:v>
                      </c:pt>
                    </c:strCache>
                  </c:strRef>
                </c:cat>
                <c:val>
                  <c:numRef>
                    <c:extLst xmlns:c15="http://schemas.microsoft.com/office/drawing/2012/chart">
                      <c:ext xmlns:c15="http://schemas.microsoft.com/office/drawing/2012/chart" uri="{02D57815-91ED-43cb-92C2-25804820EDAC}">
                        <c15:formulaRef>
                          <c15:sqref>Tabelle1!$D$2:$D$5</c15:sqref>
                        </c15:formulaRef>
                      </c:ext>
                    </c:extLst>
                    <c:numCache>
                      <c:formatCode>General</c:formatCode>
                      <c:ptCount val="4"/>
                      <c:pt idx="0">
                        <c:v>2</c:v>
                      </c:pt>
                      <c:pt idx="1">
                        <c:v>2</c:v>
                      </c:pt>
                      <c:pt idx="2">
                        <c:v>3</c:v>
                      </c:pt>
                      <c:pt idx="3">
                        <c:v>5</c:v>
                      </c:pt>
                    </c:numCache>
                  </c:numRef>
                </c:val>
                <c:extLst xmlns:c15="http://schemas.microsoft.com/office/drawing/2012/chart">
                  <c:ext xmlns:c16="http://schemas.microsoft.com/office/drawing/2014/chart" uri="{C3380CC4-5D6E-409C-BE32-E72D297353CC}">
                    <c16:uniqueId val="{00000002-0BFE-435E-912B-9E9C707D3C2F}"/>
                  </c:ext>
                </c:extLst>
              </c15:ser>
            </c15:filteredBarSeries>
          </c:ext>
        </c:extLst>
      </c:barChart>
      <c:catAx>
        <c:axId val="1174918223"/>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de-DE"/>
          </a:p>
        </c:txPr>
        <c:crossAx val="1174920143"/>
        <c:crosses val="autoZero"/>
        <c:auto val="1"/>
        <c:lblAlgn val="ctr"/>
        <c:lblOffset val="100"/>
        <c:noMultiLvlLbl val="0"/>
      </c:catAx>
      <c:valAx>
        <c:axId val="1174920143"/>
        <c:scaling>
          <c:orientation val="minMax"/>
        </c:scaling>
        <c:delete val="1"/>
        <c:axPos val="l"/>
        <c:numFmt formatCode="0%" sourceLinked="1"/>
        <c:majorTickMark val="none"/>
        <c:minorTickMark val="none"/>
        <c:tickLblPos val="nextTo"/>
        <c:crossAx val="117491822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dirty="0"/>
              <a:t>Ungefähre Wahrscheinlichkeit einer Schwangerschaft pro</a:t>
            </a:r>
            <a:r>
              <a:rPr lang="de-DE" baseline="0" dirty="0"/>
              <a:t> Zyklus</a:t>
            </a:r>
            <a:endParaRPr lang="de-DE"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lineChart>
        <c:grouping val="standard"/>
        <c:varyColors val="0"/>
        <c:ser>
          <c:idx val="0"/>
          <c:order val="0"/>
          <c:tx>
            <c:strRef>
              <c:f>Tabelle1!$B$1</c:f>
              <c:strCache>
                <c:ptCount val="1"/>
                <c:pt idx="0">
                  <c:v>Datenreihe 1</c:v>
                </c:pt>
              </c:strCache>
            </c:strRef>
          </c:tx>
          <c:spPr>
            <a:ln w="28575" cap="rnd">
              <a:solidFill>
                <a:schemeClr val="accent1"/>
              </a:solidFill>
              <a:round/>
            </a:ln>
            <a:effectLst/>
          </c:spPr>
          <c:marker>
            <c:symbol val="none"/>
          </c:marker>
          <c:cat>
            <c:strRef>
              <c:f>Tabelle1!$A$2:$A$8</c:f>
              <c:strCache>
                <c:ptCount val="7"/>
                <c:pt idx="0">
                  <c:v>&lt;20</c:v>
                </c:pt>
                <c:pt idx="1">
                  <c:v>20-30</c:v>
                </c:pt>
                <c:pt idx="2">
                  <c:v>30-35</c:v>
                </c:pt>
                <c:pt idx="3">
                  <c:v>35-37</c:v>
                </c:pt>
                <c:pt idx="4">
                  <c:v>37-40</c:v>
                </c:pt>
                <c:pt idx="5">
                  <c:v>40-45</c:v>
                </c:pt>
                <c:pt idx="6">
                  <c:v>&gt;45</c:v>
                </c:pt>
              </c:strCache>
            </c:strRef>
          </c:cat>
          <c:val>
            <c:numRef>
              <c:f>Tabelle1!$B$2:$B$8</c:f>
              <c:numCache>
                <c:formatCode>0%</c:formatCode>
                <c:ptCount val="7"/>
                <c:pt idx="0">
                  <c:v>0.26</c:v>
                </c:pt>
                <c:pt idx="1">
                  <c:v>0.25</c:v>
                </c:pt>
                <c:pt idx="2">
                  <c:v>0.2</c:v>
                </c:pt>
                <c:pt idx="3">
                  <c:v>0.1</c:v>
                </c:pt>
                <c:pt idx="4">
                  <c:v>0.05</c:v>
                </c:pt>
                <c:pt idx="5">
                  <c:v>0.02</c:v>
                </c:pt>
                <c:pt idx="6">
                  <c:v>0.01</c:v>
                </c:pt>
              </c:numCache>
            </c:numRef>
          </c:val>
          <c:smooth val="0"/>
          <c:extLst>
            <c:ext xmlns:c16="http://schemas.microsoft.com/office/drawing/2014/chart" uri="{C3380CC4-5D6E-409C-BE32-E72D297353CC}">
              <c16:uniqueId val="{00000000-50E8-4F65-B79F-59687C86E18F}"/>
            </c:ext>
          </c:extLst>
        </c:ser>
        <c:ser>
          <c:idx val="1"/>
          <c:order val="1"/>
          <c:tx>
            <c:strRef>
              <c:f>Tabelle1!$C$1</c:f>
              <c:strCache>
                <c:ptCount val="1"/>
                <c:pt idx="0">
                  <c:v>Spalte1</c:v>
                </c:pt>
              </c:strCache>
            </c:strRef>
          </c:tx>
          <c:spPr>
            <a:ln w="28575" cap="rnd">
              <a:solidFill>
                <a:schemeClr val="accent2"/>
              </a:solidFill>
              <a:round/>
            </a:ln>
            <a:effectLst/>
          </c:spPr>
          <c:marker>
            <c:symbol val="none"/>
          </c:marker>
          <c:cat>
            <c:strRef>
              <c:f>Tabelle1!$A$2:$A$8</c:f>
              <c:strCache>
                <c:ptCount val="7"/>
                <c:pt idx="0">
                  <c:v>&lt;20</c:v>
                </c:pt>
                <c:pt idx="1">
                  <c:v>20-30</c:v>
                </c:pt>
                <c:pt idx="2">
                  <c:v>30-35</c:v>
                </c:pt>
                <c:pt idx="3">
                  <c:v>35-37</c:v>
                </c:pt>
                <c:pt idx="4">
                  <c:v>37-40</c:v>
                </c:pt>
                <c:pt idx="5">
                  <c:v>40-45</c:v>
                </c:pt>
                <c:pt idx="6">
                  <c:v>&gt;45</c:v>
                </c:pt>
              </c:strCache>
            </c:strRef>
          </c:cat>
          <c:val>
            <c:numRef>
              <c:f>Tabelle1!$C$2:$C$8</c:f>
              <c:numCache>
                <c:formatCode>General</c:formatCode>
                <c:ptCount val="7"/>
              </c:numCache>
            </c:numRef>
          </c:val>
          <c:smooth val="0"/>
          <c:extLst>
            <c:ext xmlns:c16="http://schemas.microsoft.com/office/drawing/2014/chart" uri="{C3380CC4-5D6E-409C-BE32-E72D297353CC}">
              <c16:uniqueId val="{00000001-50E8-4F65-B79F-59687C86E18F}"/>
            </c:ext>
          </c:extLst>
        </c:ser>
        <c:ser>
          <c:idx val="2"/>
          <c:order val="2"/>
          <c:tx>
            <c:strRef>
              <c:f>Tabelle1!$D$1</c:f>
              <c:strCache>
                <c:ptCount val="1"/>
                <c:pt idx="0">
                  <c:v>Spalte2</c:v>
                </c:pt>
              </c:strCache>
            </c:strRef>
          </c:tx>
          <c:spPr>
            <a:ln w="28575" cap="rnd">
              <a:solidFill>
                <a:schemeClr val="accent3"/>
              </a:solidFill>
              <a:round/>
            </a:ln>
            <a:effectLst/>
          </c:spPr>
          <c:marker>
            <c:symbol val="none"/>
          </c:marker>
          <c:cat>
            <c:strRef>
              <c:f>Tabelle1!$A$2:$A$8</c:f>
              <c:strCache>
                <c:ptCount val="7"/>
                <c:pt idx="0">
                  <c:v>&lt;20</c:v>
                </c:pt>
                <c:pt idx="1">
                  <c:v>20-30</c:v>
                </c:pt>
                <c:pt idx="2">
                  <c:v>30-35</c:v>
                </c:pt>
                <c:pt idx="3">
                  <c:v>35-37</c:v>
                </c:pt>
                <c:pt idx="4">
                  <c:v>37-40</c:v>
                </c:pt>
                <c:pt idx="5">
                  <c:v>40-45</c:v>
                </c:pt>
                <c:pt idx="6">
                  <c:v>&gt;45</c:v>
                </c:pt>
              </c:strCache>
            </c:strRef>
          </c:cat>
          <c:val>
            <c:numRef>
              <c:f>Tabelle1!$D$2:$D$8</c:f>
              <c:numCache>
                <c:formatCode>General</c:formatCode>
                <c:ptCount val="7"/>
              </c:numCache>
            </c:numRef>
          </c:val>
          <c:smooth val="0"/>
          <c:extLst>
            <c:ext xmlns:c16="http://schemas.microsoft.com/office/drawing/2014/chart" uri="{C3380CC4-5D6E-409C-BE32-E72D297353CC}">
              <c16:uniqueId val="{00000002-50E8-4F65-B79F-59687C86E18F}"/>
            </c:ext>
          </c:extLst>
        </c:ser>
        <c:dLbls>
          <c:showLegendKey val="0"/>
          <c:showVal val="0"/>
          <c:showCatName val="0"/>
          <c:showSerName val="0"/>
          <c:showPercent val="0"/>
          <c:showBubbleSize val="0"/>
        </c:dLbls>
        <c:smooth val="0"/>
        <c:axId val="1144820527"/>
        <c:axId val="1144828687"/>
      </c:lineChart>
      <c:catAx>
        <c:axId val="11448205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44828687"/>
        <c:crosses val="autoZero"/>
        <c:auto val="1"/>
        <c:lblAlgn val="ctr"/>
        <c:lblOffset val="100"/>
        <c:noMultiLvlLbl val="0"/>
      </c:catAx>
      <c:valAx>
        <c:axId val="114482868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14482052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lang="de-DE" sz="2000" b="1" dirty="0"/>
              <a:t>Verhütung mit der Pille oder mit Hormonen anderer Form: </a:t>
            </a:r>
            <a:endParaRPr lang="de-DE" b="1" dirty="0"/>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endParaRPr lang="de-DE"/>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Tabelle1!$B$1</c:f>
              <c:strCache>
                <c:ptCount val="1"/>
                <c:pt idx="0">
                  <c:v>Gesamt</c:v>
                </c:pt>
              </c:strCache>
            </c:strRef>
          </c:tx>
          <c:spPr>
            <a:solidFill>
              <a:schemeClr val="accent1"/>
            </a:solidFill>
            <a:ln>
              <a:noFill/>
            </a:ln>
            <a:effectLst/>
            <a:sp3d/>
          </c:spPr>
          <c:invertIfNegative val="0"/>
          <c:cat>
            <c:strRef>
              <c:f>Tabelle1!$A$2:$A$5</c:f>
              <c:strCache>
                <c:ptCount val="3"/>
                <c:pt idx="0">
                  <c:v>hat negative Auswirkungen auf Körper &amp; Seele</c:v>
                </c:pt>
                <c:pt idx="1">
                  <c:v>kann man unbedenklich über Jahre hinweg nehmen</c:v>
                </c:pt>
                <c:pt idx="2">
                  <c:v>ist auch für sehr junge Mädchen geeignet </c:v>
                </c:pt>
              </c:strCache>
              <c:extLst/>
            </c:strRef>
          </c:cat>
          <c:val>
            <c:numRef>
              <c:f>Tabelle1!$B$2:$B$5</c:f>
              <c:numCache>
                <c:formatCode>0%</c:formatCode>
                <c:ptCount val="3"/>
                <c:pt idx="0">
                  <c:v>0.64</c:v>
                </c:pt>
                <c:pt idx="1">
                  <c:v>0.21</c:v>
                </c:pt>
                <c:pt idx="2">
                  <c:v>0.22</c:v>
                </c:pt>
              </c:numCache>
              <c:extLst/>
            </c:numRef>
          </c:val>
          <c:extLst>
            <c:ext xmlns:c16="http://schemas.microsoft.com/office/drawing/2014/chart" uri="{C3380CC4-5D6E-409C-BE32-E72D297353CC}">
              <c16:uniqueId val="{00000000-0974-4BF6-BB23-FC5273821DE1}"/>
            </c:ext>
          </c:extLst>
        </c:ser>
        <c:ser>
          <c:idx val="1"/>
          <c:order val="1"/>
          <c:tx>
            <c:strRef>
              <c:f>Tabelle1!$C$1</c:f>
              <c:strCache>
                <c:ptCount val="1"/>
                <c:pt idx="0">
                  <c:v>Frauen</c:v>
                </c:pt>
              </c:strCache>
            </c:strRef>
          </c:tx>
          <c:spPr>
            <a:solidFill>
              <a:schemeClr val="accent2"/>
            </a:solidFill>
            <a:ln>
              <a:noFill/>
            </a:ln>
            <a:effectLst/>
            <a:sp3d/>
          </c:spPr>
          <c:invertIfNegative val="0"/>
          <c:cat>
            <c:strRef>
              <c:f>Tabelle1!$A$2:$A$5</c:f>
              <c:strCache>
                <c:ptCount val="3"/>
                <c:pt idx="0">
                  <c:v>hat negative Auswirkungen auf Körper &amp; Seele</c:v>
                </c:pt>
                <c:pt idx="1">
                  <c:v>kann man unbedenklich über Jahre hinweg nehmen</c:v>
                </c:pt>
                <c:pt idx="2">
                  <c:v>ist auch für sehr junge Mädchen geeignet </c:v>
                </c:pt>
              </c:strCache>
              <c:extLst/>
            </c:strRef>
          </c:cat>
          <c:val>
            <c:numRef>
              <c:f>Tabelle1!$C$2:$C$5</c:f>
              <c:numCache>
                <c:formatCode>0%</c:formatCode>
                <c:ptCount val="3"/>
                <c:pt idx="0">
                  <c:v>0.73</c:v>
                </c:pt>
                <c:pt idx="1">
                  <c:v>0.2</c:v>
                </c:pt>
                <c:pt idx="2">
                  <c:v>0.23</c:v>
                </c:pt>
              </c:numCache>
              <c:extLst/>
            </c:numRef>
          </c:val>
          <c:extLst>
            <c:ext xmlns:c16="http://schemas.microsoft.com/office/drawing/2014/chart" uri="{C3380CC4-5D6E-409C-BE32-E72D297353CC}">
              <c16:uniqueId val="{00000001-0974-4BF6-BB23-FC5273821DE1}"/>
            </c:ext>
          </c:extLst>
        </c:ser>
        <c:ser>
          <c:idx val="2"/>
          <c:order val="2"/>
          <c:tx>
            <c:strRef>
              <c:f>Tabelle1!$D$1</c:f>
              <c:strCache>
                <c:ptCount val="1"/>
                <c:pt idx="0">
                  <c:v>Männer</c:v>
                </c:pt>
              </c:strCache>
            </c:strRef>
          </c:tx>
          <c:spPr>
            <a:solidFill>
              <a:schemeClr val="accent3"/>
            </a:solidFill>
            <a:ln>
              <a:noFill/>
            </a:ln>
            <a:effectLst/>
            <a:sp3d/>
          </c:spPr>
          <c:invertIfNegative val="0"/>
          <c:cat>
            <c:strRef>
              <c:f>Tabelle1!$A$2:$A$5</c:f>
              <c:strCache>
                <c:ptCount val="3"/>
                <c:pt idx="0">
                  <c:v>hat negative Auswirkungen auf Körper &amp; Seele</c:v>
                </c:pt>
                <c:pt idx="1">
                  <c:v>kann man unbedenklich über Jahre hinweg nehmen</c:v>
                </c:pt>
                <c:pt idx="2">
                  <c:v>ist auch für sehr junge Mädchen geeignet </c:v>
                </c:pt>
              </c:strCache>
              <c:extLst/>
            </c:strRef>
          </c:cat>
          <c:val>
            <c:numRef>
              <c:f>Tabelle1!$D$2:$D$5</c:f>
              <c:numCache>
                <c:formatCode>0%</c:formatCode>
                <c:ptCount val="3"/>
                <c:pt idx="0">
                  <c:v>0.54</c:v>
                </c:pt>
                <c:pt idx="1">
                  <c:v>0.22</c:v>
                </c:pt>
                <c:pt idx="2">
                  <c:v>0.22</c:v>
                </c:pt>
              </c:numCache>
              <c:extLst/>
            </c:numRef>
          </c:val>
          <c:extLst>
            <c:ext xmlns:c16="http://schemas.microsoft.com/office/drawing/2014/chart" uri="{C3380CC4-5D6E-409C-BE32-E72D297353CC}">
              <c16:uniqueId val="{00000002-0974-4BF6-BB23-FC5273821DE1}"/>
            </c:ext>
          </c:extLst>
        </c:ser>
        <c:dLbls>
          <c:showLegendKey val="0"/>
          <c:showVal val="0"/>
          <c:showCatName val="0"/>
          <c:showSerName val="0"/>
          <c:showPercent val="0"/>
          <c:showBubbleSize val="0"/>
        </c:dLbls>
        <c:gapWidth val="150"/>
        <c:shape val="box"/>
        <c:axId val="216628735"/>
        <c:axId val="216624895"/>
        <c:axId val="0"/>
      </c:bar3DChart>
      <c:catAx>
        <c:axId val="21662873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624895"/>
        <c:crosses val="autoZero"/>
        <c:auto val="1"/>
        <c:lblAlgn val="ctr"/>
        <c:lblOffset val="100"/>
        <c:noMultiLvlLbl val="0"/>
      </c:catAx>
      <c:valAx>
        <c:axId val="21662489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66287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F23697-E859-4DEC-AFEC-07DEEBF5DC8E}"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de-DE"/>
        </a:p>
      </dgm:t>
    </dgm:pt>
    <dgm:pt modelId="{18E20C8B-F534-4C62-9CF6-47DF4684A45E}">
      <dgm:prSet/>
      <dgm:spPr/>
      <dgm:t>
        <a:bodyPr/>
        <a:lstStyle/>
        <a:p>
          <a:r>
            <a:rPr lang="de-DE"/>
            <a:t>GnRH stimuliert Hypophyse</a:t>
          </a:r>
        </a:p>
      </dgm:t>
    </dgm:pt>
    <dgm:pt modelId="{99A155AB-D490-4E79-8EB1-3D3D61101034}" type="parTrans" cxnId="{45A52AB0-4CA5-4B68-9644-D3DA3F01D7F3}">
      <dgm:prSet/>
      <dgm:spPr/>
      <dgm:t>
        <a:bodyPr/>
        <a:lstStyle/>
        <a:p>
          <a:endParaRPr lang="de-DE"/>
        </a:p>
      </dgm:t>
    </dgm:pt>
    <dgm:pt modelId="{78FD0C13-967C-4450-92CC-9A44F2FD5E0F}" type="sibTrans" cxnId="{45A52AB0-4CA5-4B68-9644-D3DA3F01D7F3}">
      <dgm:prSet/>
      <dgm:spPr/>
      <dgm:t>
        <a:bodyPr/>
        <a:lstStyle/>
        <a:p>
          <a:endParaRPr lang="de-DE"/>
        </a:p>
      </dgm:t>
    </dgm:pt>
    <dgm:pt modelId="{B21049CC-BDD3-441A-91FA-D8D320E768B5}">
      <dgm:prSet/>
      <dgm:spPr/>
      <dgm:t>
        <a:bodyPr/>
        <a:lstStyle/>
        <a:p>
          <a:r>
            <a:rPr lang="de-DE"/>
            <a:t>Hypophyse produziert FSH und LH</a:t>
          </a:r>
        </a:p>
      </dgm:t>
    </dgm:pt>
    <dgm:pt modelId="{193AD6E7-52DA-4F9B-A676-DB60786A5E00}" type="parTrans" cxnId="{87D7C407-FE54-4ABE-B0B5-3913DB1D2653}">
      <dgm:prSet/>
      <dgm:spPr/>
      <dgm:t>
        <a:bodyPr/>
        <a:lstStyle/>
        <a:p>
          <a:endParaRPr lang="de-DE"/>
        </a:p>
      </dgm:t>
    </dgm:pt>
    <dgm:pt modelId="{9C74A1E2-C5F7-474B-8171-7FFAEFB48A87}" type="sibTrans" cxnId="{87D7C407-FE54-4ABE-B0B5-3913DB1D2653}">
      <dgm:prSet/>
      <dgm:spPr/>
      <dgm:t>
        <a:bodyPr/>
        <a:lstStyle/>
        <a:p>
          <a:endParaRPr lang="de-DE"/>
        </a:p>
      </dgm:t>
    </dgm:pt>
    <dgm:pt modelId="{C07221DD-E713-40F2-8486-73D43D4709A3}">
      <dgm:prSet/>
      <dgm:spPr/>
      <dgm:t>
        <a:bodyPr/>
        <a:lstStyle/>
        <a:p>
          <a:r>
            <a:rPr lang="de-DE"/>
            <a:t>FSH und LH stimulieren den Reifungsprozess des Follikels und kurbeln die Produktion von Östrogen an</a:t>
          </a:r>
        </a:p>
      </dgm:t>
    </dgm:pt>
    <dgm:pt modelId="{E9E12AAF-1F73-4323-8EB6-97D9C095B6F6}" type="parTrans" cxnId="{424A4DC0-9CC1-4522-B0EC-44A4129B9221}">
      <dgm:prSet/>
      <dgm:spPr/>
      <dgm:t>
        <a:bodyPr/>
        <a:lstStyle/>
        <a:p>
          <a:endParaRPr lang="de-DE"/>
        </a:p>
      </dgm:t>
    </dgm:pt>
    <dgm:pt modelId="{B00CC8D3-DE3C-48EE-A2A1-F6158695657A}" type="sibTrans" cxnId="{424A4DC0-9CC1-4522-B0EC-44A4129B9221}">
      <dgm:prSet/>
      <dgm:spPr/>
      <dgm:t>
        <a:bodyPr/>
        <a:lstStyle/>
        <a:p>
          <a:endParaRPr lang="de-DE"/>
        </a:p>
      </dgm:t>
    </dgm:pt>
    <dgm:pt modelId="{4CC9871A-9A1A-4383-AA19-97A2712798B9}">
      <dgm:prSet/>
      <dgm:spPr/>
      <dgm:t>
        <a:bodyPr/>
        <a:lstStyle/>
        <a:p>
          <a:r>
            <a:rPr lang="de-DE"/>
            <a:t>LH löst den Eisprung aus </a:t>
          </a:r>
        </a:p>
      </dgm:t>
    </dgm:pt>
    <dgm:pt modelId="{706FD346-815C-419F-BF34-D02026EBEF66}" type="parTrans" cxnId="{A96ED0F8-3DB4-4280-9808-CE9C5CE1257F}">
      <dgm:prSet/>
      <dgm:spPr/>
      <dgm:t>
        <a:bodyPr/>
        <a:lstStyle/>
        <a:p>
          <a:endParaRPr lang="de-DE"/>
        </a:p>
      </dgm:t>
    </dgm:pt>
    <dgm:pt modelId="{3AC9CE84-046F-490B-856F-E6372376BAB2}" type="sibTrans" cxnId="{A96ED0F8-3DB4-4280-9808-CE9C5CE1257F}">
      <dgm:prSet/>
      <dgm:spPr/>
      <dgm:t>
        <a:bodyPr/>
        <a:lstStyle/>
        <a:p>
          <a:endParaRPr lang="de-DE"/>
        </a:p>
      </dgm:t>
    </dgm:pt>
    <dgm:pt modelId="{F76187A6-D7AC-4DEF-8696-CF9EF728117B}">
      <dgm:prSet/>
      <dgm:spPr/>
      <dgm:t>
        <a:bodyPr/>
        <a:lstStyle/>
        <a:p>
          <a:r>
            <a:rPr lang="de-DE"/>
            <a:t>Durch LH wird aus dem Follikel ein Gelbkörper </a:t>
          </a:r>
        </a:p>
      </dgm:t>
    </dgm:pt>
    <dgm:pt modelId="{A29F6790-5EEA-44C0-A1EA-7FC71EDFA8A1}" type="parTrans" cxnId="{46152D58-1553-402E-8B12-7CE7F6C6E64F}">
      <dgm:prSet/>
      <dgm:spPr/>
      <dgm:t>
        <a:bodyPr/>
        <a:lstStyle/>
        <a:p>
          <a:endParaRPr lang="de-DE"/>
        </a:p>
      </dgm:t>
    </dgm:pt>
    <dgm:pt modelId="{B523131A-4427-482A-9EA1-B8911D49F189}" type="sibTrans" cxnId="{46152D58-1553-402E-8B12-7CE7F6C6E64F}">
      <dgm:prSet/>
      <dgm:spPr/>
      <dgm:t>
        <a:bodyPr/>
        <a:lstStyle/>
        <a:p>
          <a:endParaRPr lang="de-DE"/>
        </a:p>
      </dgm:t>
    </dgm:pt>
    <dgm:pt modelId="{597049A3-E8F4-471A-9C5C-DFF5C07CB898}">
      <dgm:prSet/>
      <dgm:spPr/>
      <dgm:t>
        <a:bodyPr/>
        <a:lstStyle/>
        <a:p>
          <a:r>
            <a:rPr lang="de-DE"/>
            <a:t>Im Gelbkörper wird Gestagen gebildet </a:t>
          </a:r>
        </a:p>
      </dgm:t>
    </dgm:pt>
    <dgm:pt modelId="{88138994-1EBD-47A5-A4A0-314A7EAE362F}" type="parTrans" cxnId="{07964166-3C43-4907-BB50-D626F0D94BAD}">
      <dgm:prSet/>
      <dgm:spPr/>
      <dgm:t>
        <a:bodyPr/>
        <a:lstStyle/>
        <a:p>
          <a:endParaRPr lang="de-DE"/>
        </a:p>
      </dgm:t>
    </dgm:pt>
    <dgm:pt modelId="{4D2C93EF-5142-46B7-B650-6D8720FDC7E2}" type="sibTrans" cxnId="{07964166-3C43-4907-BB50-D626F0D94BAD}">
      <dgm:prSet/>
      <dgm:spPr/>
      <dgm:t>
        <a:bodyPr/>
        <a:lstStyle/>
        <a:p>
          <a:endParaRPr lang="de-DE"/>
        </a:p>
      </dgm:t>
    </dgm:pt>
    <dgm:pt modelId="{AE9E3E83-7D79-488F-8942-2060FE81A9D9}">
      <dgm:prSet/>
      <dgm:spPr/>
      <dgm:t>
        <a:bodyPr/>
        <a:lstStyle/>
        <a:p>
          <a:r>
            <a:rPr lang="de-DE"/>
            <a:t>Hoher Spiegel von Gestagen und Östrogen hemmt den Hypothalamus</a:t>
          </a:r>
        </a:p>
      </dgm:t>
    </dgm:pt>
    <dgm:pt modelId="{D1E8757B-4E91-46F0-BE16-7569296E9DDA}" type="parTrans" cxnId="{78596CA6-45BC-4648-B4C8-5C73DCB63C62}">
      <dgm:prSet/>
      <dgm:spPr/>
      <dgm:t>
        <a:bodyPr/>
        <a:lstStyle/>
        <a:p>
          <a:endParaRPr lang="de-DE"/>
        </a:p>
      </dgm:t>
    </dgm:pt>
    <dgm:pt modelId="{4D829E73-6C4E-4604-ACAA-B3BE2ADE7882}" type="sibTrans" cxnId="{78596CA6-45BC-4648-B4C8-5C73DCB63C62}">
      <dgm:prSet/>
      <dgm:spPr/>
      <dgm:t>
        <a:bodyPr/>
        <a:lstStyle/>
        <a:p>
          <a:endParaRPr lang="de-DE"/>
        </a:p>
      </dgm:t>
    </dgm:pt>
    <dgm:pt modelId="{2681C521-FC2D-4DBA-89A3-4194F72E42A9}">
      <dgm:prSet/>
      <dgm:spPr/>
      <dgm:t>
        <a:bodyPr/>
        <a:lstStyle/>
        <a:p>
          <a:r>
            <a:rPr lang="de-DE"/>
            <a:t>Hypothalamus produziert </a:t>
          </a:r>
          <a:r>
            <a:rPr lang="de-DE" err="1"/>
            <a:t>GnRH</a:t>
          </a:r>
          <a:endParaRPr lang="de-DE"/>
        </a:p>
      </dgm:t>
    </dgm:pt>
    <dgm:pt modelId="{1EA2A11C-A652-4C5F-92B2-CA69271C0F1E}" type="sibTrans" cxnId="{076492D9-B3A8-4E22-8BE6-F6A7447C963E}">
      <dgm:prSet/>
      <dgm:spPr/>
      <dgm:t>
        <a:bodyPr/>
        <a:lstStyle/>
        <a:p>
          <a:endParaRPr lang="de-DE"/>
        </a:p>
      </dgm:t>
    </dgm:pt>
    <dgm:pt modelId="{A7190D53-4A4D-43EE-809A-DEFFE020EE00}" type="parTrans" cxnId="{076492D9-B3A8-4E22-8BE6-F6A7447C963E}">
      <dgm:prSet/>
      <dgm:spPr/>
      <dgm:t>
        <a:bodyPr/>
        <a:lstStyle/>
        <a:p>
          <a:endParaRPr lang="de-DE"/>
        </a:p>
      </dgm:t>
    </dgm:pt>
    <dgm:pt modelId="{31A513D1-F091-4282-9C31-4B7BBAB366EB}">
      <dgm:prSet/>
      <dgm:spPr/>
      <dgm:t>
        <a:bodyPr/>
        <a:lstStyle/>
        <a:p>
          <a:r>
            <a:rPr lang="de-DE"/>
            <a:t>Gelbkörper verkümmert und der </a:t>
          </a:r>
          <a:r>
            <a:rPr lang="de-DE" err="1"/>
            <a:t>Gestagenspiegel</a:t>
          </a:r>
          <a:r>
            <a:rPr lang="de-DE"/>
            <a:t> sinkt wieder</a:t>
          </a:r>
        </a:p>
      </dgm:t>
    </dgm:pt>
    <dgm:pt modelId="{33803007-1EEB-42DA-A12F-8BE1DECB1EAD}" type="parTrans" cxnId="{CE863A83-B270-4A08-A19F-E893531AAF02}">
      <dgm:prSet/>
      <dgm:spPr/>
      <dgm:t>
        <a:bodyPr/>
        <a:lstStyle/>
        <a:p>
          <a:endParaRPr lang="de-DE"/>
        </a:p>
      </dgm:t>
    </dgm:pt>
    <dgm:pt modelId="{FEB04748-F52F-4F74-A7DE-B09C9714DD32}" type="sibTrans" cxnId="{CE863A83-B270-4A08-A19F-E893531AAF02}">
      <dgm:prSet/>
      <dgm:spPr/>
      <dgm:t>
        <a:bodyPr/>
        <a:lstStyle/>
        <a:p>
          <a:endParaRPr lang="de-DE"/>
        </a:p>
      </dgm:t>
    </dgm:pt>
    <dgm:pt modelId="{5805E408-82DD-4F28-8387-9B14187AA2A5}" type="pres">
      <dgm:prSet presAssocID="{C5F23697-E859-4DEC-AFEC-07DEEBF5DC8E}" presName="Name0" presStyleCnt="0">
        <dgm:presLayoutVars>
          <dgm:dir/>
          <dgm:resizeHandles val="exact"/>
        </dgm:presLayoutVars>
      </dgm:prSet>
      <dgm:spPr/>
    </dgm:pt>
    <dgm:pt modelId="{623F0183-5564-4CF3-B843-0E99575CEF1C}" type="pres">
      <dgm:prSet presAssocID="{C5F23697-E859-4DEC-AFEC-07DEEBF5DC8E}" presName="cycle" presStyleCnt="0"/>
      <dgm:spPr/>
    </dgm:pt>
    <dgm:pt modelId="{A2F41A48-EE76-4219-A3B1-3F4B09B8F970}" type="pres">
      <dgm:prSet presAssocID="{2681C521-FC2D-4DBA-89A3-4194F72E42A9}" presName="nodeFirstNode" presStyleLbl="node1" presStyleIdx="0" presStyleCnt="9" custRadScaleRad="99584" custRadScaleInc="-2964">
        <dgm:presLayoutVars>
          <dgm:bulletEnabled val="1"/>
        </dgm:presLayoutVars>
      </dgm:prSet>
      <dgm:spPr/>
    </dgm:pt>
    <dgm:pt modelId="{E94B54BE-8CD8-42F1-97A1-781490ED011A}" type="pres">
      <dgm:prSet presAssocID="{1EA2A11C-A652-4C5F-92B2-CA69271C0F1E}" presName="sibTransFirstNode" presStyleLbl="bgShp" presStyleIdx="0" presStyleCnt="1"/>
      <dgm:spPr/>
    </dgm:pt>
    <dgm:pt modelId="{A490D254-93B5-4D55-9F45-08705C9B2E30}" type="pres">
      <dgm:prSet presAssocID="{18E20C8B-F534-4C62-9CF6-47DF4684A45E}" presName="nodeFollowingNodes" presStyleLbl="node1" presStyleIdx="1" presStyleCnt="9">
        <dgm:presLayoutVars>
          <dgm:bulletEnabled val="1"/>
        </dgm:presLayoutVars>
      </dgm:prSet>
      <dgm:spPr/>
    </dgm:pt>
    <dgm:pt modelId="{EAD93879-4D57-4B45-ABE5-EA9654432288}" type="pres">
      <dgm:prSet presAssocID="{B21049CC-BDD3-441A-91FA-D8D320E768B5}" presName="nodeFollowingNodes" presStyleLbl="node1" presStyleIdx="2" presStyleCnt="9">
        <dgm:presLayoutVars>
          <dgm:bulletEnabled val="1"/>
        </dgm:presLayoutVars>
      </dgm:prSet>
      <dgm:spPr/>
    </dgm:pt>
    <dgm:pt modelId="{9BF70908-B1B9-424F-96C3-E1587924C150}" type="pres">
      <dgm:prSet presAssocID="{C07221DD-E713-40F2-8486-73D43D4709A3}" presName="nodeFollowingNodes" presStyleLbl="node1" presStyleIdx="3" presStyleCnt="9">
        <dgm:presLayoutVars>
          <dgm:bulletEnabled val="1"/>
        </dgm:presLayoutVars>
      </dgm:prSet>
      <dgm:spPr/>
    </dgm:pt>
    <dgm:pt modelId="{67F77F2E-35E8-45B8-99FE-4CA0802933FC}" type="pres">
      <dgm:prSet presAssocID="{4CC9871A-9A1A-4383-AA19-97A2712798B9}" presName="nodeFollowingNodes" presStyleLbl="node1" presStyleIdx="4" presStyleCnt="9">
        <dgm:presLayoutVars>
          <dgm:bulletEnabled val="1"/>
        </dgm:presLayoutVars>
      </dgm:prSet>
      <dgm:spPr/>
    </dgm:pt>
    <dgm:pt modelId="{15073BA7-7549-4143-99A1-5D51F890EC84}" type="pres">
      <dgm:prSet presAssocID="{F76187A6-D7AC-4DEF-8696-CF9EF728117B}" presName="nodeFollowingNodes" presStyleLbl="node1" presStyleIdx="5" presStyleCnt="9">
        <dgm:presLayoutVars>
          <dgm:bulletEnabled val="1"/>
        </dgm:presLayoutVars>
      </dgm:prSet>
      <dgm:spPr/>
    </dgm:pt>
    <dgm:pt modelId="{CCB4575E-61B1-4FD9-9804-D75BAE90FBA8}" type="pres">
      <dgm:prSet presAssocID="{597049A3-E8F4-471A-9C5C-DFF5C07CB898}" presName="nodeFollowingNodes" presStyleLbl="node1" presStyleIdx="6" presStyleCnt="9">
        <dgm:presLayoutVars>
          <dgm:bulletEnabled val="1"/>
        </dgm:presLayoutVars>
      </dgm:prSet>
      <dgm:spPr/>
    </dgm:pt>
    <dgm:pt modelId="{30C275CB-5F58-4E3F-BE71-DEC6085FBC2C}" type="pres">
      <dgm:prSet presAssocID="{AE9E3E83-7D79-488F-8942-2060FE81A9D9}" presName="nodeFollowingNodes" presStyleLbl="node1" presStyleIdx="7" presStyleCnt="9" custRadScaleRad="101911" custRadScaleInc="-13946">
        <dgm:presLayoutVars>
          <dgm:bulletEnabled val="1"/>
        </dgm:presLayoutVars>
      </dgm:prSet>
      <dgm:spPr/>
    </dgm:pt>
    <dgm:pt modelId="{F2D11913-E08A-458C-A8A6-95D050613680}" type="pres">
      <dgm:prSet presAssocID="{31A513D1-F091-4282-9C31-4B7BBAB366EB}" presName="nodeFollowingNodes" presStyleLbl="node1" presStyleIdx="8" presStyleCnt="9">
        <dgm:presLayoutVars>
          <dgm:bulletEnabled val="1"/>
        </dgm:presLayoutVars>
      </dgm:prSet>
      <dgm:spPr/>
    </dgm:pt>
  </dgm:ptLst>
  <dgm:cxnLst>
    <dgm:cxn modelId="{87D7C407-FE54-4ABE-B0B5-3913DB1D2653}" srcId="{C5F23697-E859-4DEC-AFEC-07DEEBF5DC8E}" destId="{B21049CC-BDD3-441A-91FA-D8D320E768B5}" srcOrd="2" destOrd="0" parTransId="{193AD6E7-52DA-4F9B-A676-DB60786A5E00}" sibTransId="{9C74A1E2-C5F7-474B-8171-7FFAEFB48A87}"/>
    <dgm:cxn modelId="{3DCA7912-73FF-4EEF-A4E7-E6A158E3C7E2}" type="presOf" srcId="{F76187A6-D7AC-4DEF-8696-CF9EF728117B}" destId="{15073BA7-7549-4143-99A1-5D51F890EC84}" srcOrd="0" destOrd="0" presId="urn:microsoft.com/office/officeart/2005/8/layout/cycle3"/>
    <dgm:cxn modelId="{04E97941-627C-44C6-BB74-EE113544B08B}" type="presOf" srcId="{2681C521-FC2D-4DBA-89A3-4194F72E42A9}" destId="{A2F41A48-EE76-4219-A3B1-3F4B09B8F970}" srcOrd="0" destOrd="0" presId="urn:microsoft.com/office/officeart/2005/8/layout/cycle3"/>
    <dgm:cxn modelId="{07964166-3C43-4907-BB50-D626F0D94BAD}" srcId="{C5F23697-E859-4DEC-AFEC-07DEEBF5DC8E}" destId="{597049A3-E8F4-471A-9C5C-DFF5C07CB898}" srcOrd="6" destOrd="0" parTransId="{88138994-1EBD-47A5-A4A0-314A7EAE362F}" sibTransId="{4D2C93EF-5142-46B7-B650-6D8720FDC7E2}"/>
    <dgm:cxn modelId="{DC67D24E-7BC5-454F-A1D6-D05E2DA9C093}" type="presOf" srcId="{B21049CC-BDD3-441A-91FA-D8D320E768B5}" destId="{EAD93879-4D57-4B45-ABE5-EA9654432288}" srcOrd="0" destOrd="0" presId="urn:microsoft.com/office/officeart/2005/8/layout/cycle3"/>
    <dgm:cxn modelId="{6E002E6F-05E4-4BD2-95CF-96182CA84A7E}" type="presOf" srcId="{AE9E3E83-7D79-488F-8942-2060FE81A9D9}" destId="{30C275CB-5F58-4E3F-BE71-DEC6085FBC2C}" srcOrd="0" destOrd="0" presId="urn:microsoft.com/office/officeart/2005/8/layout/cycle3"/>
    <dgm:cxn modelId="{8B2C8350-D208-4018-9EEB-C027A71655C8}" type="presOf" srcId="{C07221DD-E713-40F2-8486-73D43D4709A3}" destId="{9BF70908-B1B9-424F-96C3-E1587924C150}" srcOrd="0" destOrd="0" presId="urn:microsoft.com/office/officeart/2005/8/layout/cycle3"/>
    <dgm:cxn modelId="{46152D58-1553-402E-8B12-7CE7F6C6E64F}" srcId="{C5F23697-E859-4DEC-AFEC-07DEEBF5DC8E}" destId="{F76187A6-D7AC-4DEF-8696-CF9EF728117B}" srcOrd="5" destOrd="0" parTransId="{A29F6790-5EEA-44C0-A1EA-7FC71EDFA8A1}" sibTransId="{B523131A-4427-482A-9EA1-B8911D49F189}"/>
    <dgm:cxn modelId="{CE863A83-B270-4A08-A19F-E893531AAF02}" srcId="{C5F23697-E859-4DEC-AFEC-07DEEBF5DC8E}" destId="{31A513D1-F091-4282-9C31-4B7BBAB366EB}" srcOrd="8" destOrd="0" parTransId="{33803007-1EEB-42DA-A12F-8BE1DECB1EAD}" sibTransId="{FEB04748-F52F-4F74-A7DE-B09C9714DD32}"/>
    <dgm:cxn modelId="{88AC2A85-787B-4499-9659-B70B93E76B4E}" type="presOf" srcId="{597049A3-E8F4-471A-9C5C-DFF5C07CB898}" destId="{CCB4575E-61B1-4FD9-9804-D75BAE90FBA8}" srcOrd="0" destOrd="0" presId="urn:microsoft.com/office/officeart/2005/8/layout/cycle3"/>
    <dgm:cxn modelId="{CF764A92-5A02-4AE8-A919-43EFFFC69E26}" type="presOf" srcId="{18E20C8B-F534-4C62-9CF6-47DF4684A45E}" destId="{A490D254-93B5-4D55-9F45-08705C9B2E30}" srcOrd="0" destOrd="0" presId="urn:microsoft.com/office/officeart/2005/8/layout/cycle3"/>
    <dgm:cxn modelId="{07D290A2-EB7D-4AD2-AA9F-27E23E1FD68B}" type="presOf" srcId="{31A513D1-F091-4282-9C31-4B7BBAB366EB}" destId="{F2D11913-E08A-458C-A8A6-95D050613680}" srcOrd="0" destOrd="0" presId="urn:microsoft.com/office/officeart/2005/8/layout/cycle3"/>
    <dgm:cxn modelId="{78596CA6-45BC-4648-B4C8-5C73DCB63C62}" srcId="{C5F23697-E859-4DEC-AFEC-07DEEBF5DC8E}" destId="{AE9E3E83-7D79-488F-8942-2060FE81A9D9}" srcOrd="7" destOrd="0" parTransId="{D1E8757B-4E91-46F0-BE16-7569296E9DDA}" sibTransId="{4D829E73-6C4E-4604-ACAA-B3BE2ADE7882}"/>
    <dgm:cxn modelId="{45A52AB0-4CA5-4B68-9644-D3DA3F01D7F3}" srcId="{C5F23697-E859-4DEC-AFEC-07DEEBF5DC8E}" destId="{18E20C8B-F534-4C62-9CF6-47DF4684A45E}" srcOrd="1" destOrd="0" parTransId="{99A155AB-D490-4E79-8EB1-3D3D61101034}" sibTransId="{78FD0C13-967C-4450-92CC-9A44F2FD5E0F}"/>
    <dgm:cxn modelId="{424A4DC0-9CC1-4522-B0EC-44A4129B9221}" srcId="{C5F23697-E859-4DEC-AFEC-07DEEBF5DC8E}" destId="{C07221DD-E713-40F2-8486-73D43D4709A3}" srcOrd="3" destOrd="0" parTransId="{E9E12AAF-1F73-4323-8EB6-97D9C095B6F6}" sibTransId="{B00CC8D3-DE3C-48EE-A2A1-F6158695657A}"/>
    <dgm:cxn modelId="{076492D9-B3A8-4E22-8BE6-F6A7447C963E}" srcId="{C5F23697-E859-4DEC-AFEC-07DEEBF5DC8E}" destId="{2681C521-FC2D-4DBA-89A3-4194F72E42A9}" srcOrd="0" destOrd="0" parTransId="{A7190D53-4A4D-43EE-809A-DEFFE020EE00}" sibTransId="{1EA2A11C-A652-4C5F-92B2-CA69271C0F1E}"/>
    <dgm:cxn modelId="{242FECE5-261A-4B68-B650-CDE74FF82855}" type="presOf" srcId="{1EA2A11C-A652-4C5F-92B2-CA69271C0F1E}" destId="{E94B54BE-8CD8-42F1-97A1-781490ED011A}" srcOrd="0" destOrd="0" presId="urn:microsoft.com/office/officeart/2005/8/layout/cycle3"/>
    <dgm:cxn modelId="{9F78C9E9-ADA5-472C-AEA0-336E5AB8B9CE}" type="presOf" srcId="{4CC9871A-9A1A-4383-AA19-97A2712798B9}" destId="{67F77F2E-35E8-45B8-99FE-4CA0802933FC}" srcOrd="0" destOrd="0" presId="urn:microsoft.com/office/officeart/2005/8/layout/cycle3"/>
    <dgm:cxn modelId="{A990BFEB-E467-4E80-8570-248FACD87D3D}" type="presOf" srcId="{C5F23697-E859-4DEC-AFEC-07DEEBF5DC8E}" destId="{5805E408-82DD-4F28-8387-9B14187AA2A5}" srcOrd="0" destOrd="0" presId="urn:microsoft.com/office/officeart/2005/8/layout/cycle3"/>
    <dgm:cxn modelId="{A96ED0F8-3DB4-4280-9808-CE9C5CE1257F}" srcId="{C5F23697-E859-4DEC-AFEC-07DEEBF5DC8E}" destId="{4CC9871A-9A1A-4383-AA19-97A2712798B9}" srcOrd="4" destOrd="0" parTransId="{706FD346-815C-419F-BF34-D02026EBEF66}" sibTransId="{3AC9CE84-046F-490B-856F-E6372376BAB2}"/>
    <dgm:cxn modelId="{8E07C97E-065A-40CA-B30B-87065FA3FC22}" type="presParOf" srcId="{5805E408-82DD-4F28-8387-9B14187AA2A5}" destId="{623F0183-5564-4CF3-B843-0E99575CEF1C}" srcOrd="0" destOrd="0" presId="urn:microsoft.com/office/officeart/2005/8/layout/cycle3"/>
    <dgm:cxn modelId="{844EE9C3-903D-49B4-8B95-FD044BE73F5A}" type="presParOf" srcId="{623F0183-5564-4CF3-B843-0E99575CEF1C}" destId="{A2F41A48-EE76-4219-A3B1-3F4B09B8F970}" srcOrd="0" destOrd="0" presId="urn:microsoft.com/office/officeart/2005/8/layout/cycle3"/>
    <dgm:cxn modelId="{70EDA222-A8D2-4A8D-9C1F-23BB2B69DA99}" type="presParOf" srcId="{623F0183-5564-4CF3-B843-0E99575CEF1C}" destId="{E94B54BE-8CD8-42F1-97A1-781490ED011A}" srcOrd="1" destOrd="0" presId="urn:microsoft.com/office/officeart/2005/8/layout/cycle3"/>
    <dgm:cxn modelId="{F5973CAF-3D59-48B0-BFA7-FFDCAED8DBB1}" type="presParOf" srcId="{623F0183-5564-4CF3-B843-0E99575CEF1C}" destId="{A490D254-93B5-4D55-9F45-08705C9B2E30}" srcOrd="2" destOrd="0" presId="urn:microsoft.com/office/officeart/2005/8/layout/cycle3"/>
    <dgm:cxn modelId="{FEF0F69A-6A29-42A4-8626-88FF0813A108}" type="presParOf" srcId="{623F0183-5564-4CF3-B843-0E99575CEF1C}" destId="{EAD93879-4D57-4B45-ABE5-EA9654432288}" srcOrd="3" destOrd="0" presId="urn:microsoft.com/office/officeart/2005/8/layout/cycle3"/>
    <dgm:cxn modelId="{213CEE72-A9D7-4D7D-8A10-6F10E816905F}" type="presParOf" srcId="{623F0183-5564-4CF3-B843-0E99575CEF1C}" destId="{9BF70908-B1B9-424F-96C3-E1587924C150}" srcOrd="4" destOrd="0" presId="urn:microsoft.com/office/officeart/2005/8/layout/cycle3"/>
    <dgm:cxn modelId="{76494DA1-0A5A-4592-834E-EE9602ACA8DF}" type="presParOf" srcId="{623F0183-5564-4CF3-B843-0E99575CEF1C}" destId="{67F77F2E-35E8-45B8-99FE-4CA0802933FC}" srcOrd="5" destOrd="0" presId="urn:microsoft.com/office/officeart/2005/8/layout/cycle3"/>
    <dgm:cxn modelId="{FA32529E-AA39-489F-9CD9-B94D204FA618}" type="presParOf" srcId="{623F0183-5564-4CF3-B843-0E99575CEF1C}" destId="{15073BA7-7549-4143-99A1-5D51F890EC84}" srcOrd="6" destOrd="0" presId="urn:microsoft.com/office/officeart/2005/8/layout/cycle3"/>
    <dgm:cxn modelId="{B134EB8A-52C5-4C06-AD52-D78A9712A0DF}" type="presParOf" srcId="{623F0183-5564-4CF3-B843-0E99575CEF1C}" destId="{CCB4575E-61B1-4FD9-9804-D75BAE90FBA8}" srcOrd="7" destOrd="0" presId="urn:microsoft.com/office/officeart/2005/8/layout/cycle3"/>
    <dgm:cxn modelId="{5D144FE6-9766-4151-BF8B-1DDB3FC961A3}" type="presParOf" srcId="{623F0183-5564-4CF3-B843-0E99575CEF1C}" destId="{30C275CB-5F58-4E3F-BE71-DEC6085FBC2C}" srcOrd="8" destOrd="0" presId="urn:microsoft.com/office/officeart/2005/8/layout/cycle3"/>
    <dgm:cxn modelId="{FB8505D3-9E7B-4400-9FBD-89FE9337A1D0}" type="presParOf" srcId="{623F0183-5564-4CF3-B843-0E99575CEF1C}" destId="{F2D11913-E08A-458C-A8A6-95D050613680}" srcOrd="9"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E7C649-2A97-4035-8777-F8E018127282}" type="doc">
      <dgm:prSet loTypeId="urn:microsoft.com/office/officeart/2005/8/layout/hProcess7" loCatId="process" qsTypeId="urn:microsoft.com/office/officeart/2005/8/quickstyle/simple3" qsCatId="simple" csTypeId="urn:microsoft.com/office/officeart/2005/8/colors/accent1_2" csCatId="accent1" phldr="1"/>
      <dgm:spPr/>
      <dgm:t>
        <a:bodyPr/>
        <a:lstStyle/>
        <a:p>
          <a:endParaRPr lang="de-DE"/>
        </a:p>
      </dgm:t>
    </dgm:pt>
    <dgm:pt modelId="{B4AC8305-C9C4-47AE-B3E9-C3A50CE92B7A}">
      <dgm:prSet phldrT="[Text]" custT="1"/>
      <dgm:spPr/>
      <dgm:t>
        <a:bodyPr/>
        <a:lstStyle/>
        <a:p>
          <a:r>
            <a:rPr lang="de-DE" sz="1300" dirty="0"/>
            <a:t>Ahmt Progesteron nach</a:t>
          </a:r>
        </a:p>
      </dgm:t>
    </dgm:pt>
    <dgm:pt modelId="{AEF00087-7503-4066-8901-2F4F36B83100}" type="parTrans" cxnId="{DE42C4F5-17A1-44C7-B5F0-3E82CC47614C}">
      <dgm:prSet/>
      <dgm:spPr/>
      <dgm:t>
        <a:bodyPr/>
        <a:lstStyle/>
        <a:p>
          <a:endParaRPr lang="de-DE"/>
        </a:p>
      </dgm:t>
    </dgm:pt>
    <dgm:pt modelId="{FB630118-3AB2-4B74-9866-A795E306DF5B}" type="sibTrans" cxnId="{DE42C4F5-17A1-44C7-B5F0-3E82CC47614C}">
      <dgm:prSet/>
      <dgm:spPr/>
      <dgm:t>
        <a:bodyPr/>
        <a:lstStyle/>
        <a:p>
          <a:endParaRPr lang="de-DE"/>
        </a:p>
      </dgm:t>
    </dgm:pt>
    <dgm:pt modelId="{36595A89-D870-4354-A114-52B2F89F7D73}">
      <dgm:prSet phldrT="[Text]" custT="1"/>
      <dgm:spPr/>
      <dgm:t>
        <a:bodyPr/>
        <a:lstStyle/>
        <a:p>
          <a:r>
            <a:rPr lang="de-DE" sz="1400" dirty="0"/>
            <a:t>Der Wirkstoff ist ein Progesteron-Ersatzstoff, der an Progesteronrezeptoren andockt &amp; versucht die Wirkung des körpereigenen Progesterons nachzuahmen. </a:t>
          </a:r>
        </a:p>
      </dgm:t>
    </dgm:pt>
    <dgm:pt modelId="{78274776-DA3D-48E3-882E-7E758D93CDDA}" type="parTrans" cxnId="{2903323B-87B5-4510-8D92-C18DDBBE82C3}">
      <dgm:prSet/>
      <dgm:spPr/>
      <dgm:t>
        <a:bodyPr/>
        <a:lstStyle/>
        <a:p>
          <a:endParaRPr lang="de-DE"/>
        </a:p>
      </dgm:t>
    </dgm:pt>
    <dgm:pt modelId="{8ACAC20C-359D-4B63-ABBE-4263F345DA4A}" type="sibTrans" cxnId="{2903323B-87B5-4510-8D92-C18DDBBE82C3}">
      <dgm:prSet/>
      <dgm:spPr/>
      <dgm:t>
        <a:bodyPr/>
        <a:lstStyle/>
        <a:p>
          <a:endParaRPr lang="de-DE"/>
        </a:p>
      </dgm:t>
    </dgm:pt>
    <dgm:pt modelId="{442715B3-A6EC-4367-9CF1-303EA9EB91C7}">
      <dgm:prSet phldrT="[Text]"/>
      <dgm:spPr/>
      <dgm:t>
        <a:bodyPr/>
        <a:lstStyle/>
        <a:p>
          <a:r>
            <a:rPr lang="de-DE" dirty="0"/>
            <a:t>LH wird gehemmt </a:t>
          </a:r>
        </a:p>
      </dgm:t>
    </dgm:pt>
    <dgm:pt modelId="{010FC9DA-9D22-466B-A495-9BD54E7F2B52}" type="parTrans" cxnId="{1A36D88C-C4E3-4018-AA01-8AEA29501C86}">
      <dgm:prSet/>
      <dgm:spPr/>
      <dgm:t>
        <a:bodyPr/>
        <a:lstStyle/>
        <a:p>
          <a:endParaRPr lang="de-DE"/>
        </a:p>
      </dgm:t>
    </dgm:pt>
    <dgm:pt modelId="{47C76258-3AFB-4537-B11E-0E8324D284F6}" type="sibTrans" cxnId="{1A36D88C-C4E3-4018-AA01-8AEA29501C86}">
      <dgm:prSet/>
      <dgm:spPr/>
      <dgm:t>
        <a:bodyPr/>
        <a:lstStyle/>
        <a:p>
          <a:endParaRPr lang="de-DE"/>
        </a:p>
      </dgm:t>
    </dgm:pt>
    <dgm:pt modelId="{1EF0B2CD-97A7-4BD4-9B89-E91D339082F0}">
      <dgm:prSet phldrT="[Text]"/>
      <dgm:spPr/>
      <dgm:t>
        <a:bodyPr/>
        <a:lstStyle/>
        <a:p>
          <a:r>
            <a:rPr lang="de-DE" dirty="0"/>
            <a:t>Über die negative Rückkopplung wird das luteinisierende Hormon (LH) gehemmt. Dadurch wird der Eisprung gestoppt oder um 5 Tage verzögert </a:t>
          </a:r>
        </a:p>
      </dgm:t>
    </dgm:pt>
    <dgm:pt modelId="{2D92B290-C9BF-447B-879B-2D9BFE551F29}" type="parTrans" cxnId="{A0ED6E3E-51B2-419B-9182-686DAEDF43EF}">
      <dgm:prSet/>
      <dgm:spPr/>
      <dgm:t>
        <a:bodyPr/>
        <a:lstStyle/>
        <a:p>
          <a:endParaRPr lang="de-DE"/>
        </a:p>
      </dgm:t>
    </dgm:pt>
    <dgm:pt modelId="{F8BB7190-8658-4B88-8FD6-D9B46F36EF11}" type="sibTrans" cxnId="{A0ED6E3E-51B2-419B-9182-686DAEDF43EF}">
      <dgm:prSet/>
      <dgm:spPr/>
      <dgm:t>
        <a:bodyPr/>
        <a:lstStyle/>
        <a:p>
          <a:endParaRPr lang="de-DE"/>
        </a:p>
      </dgm:t>
    </dgm:pt>
    <dgm:pt modelId="{153EC5C0-53FB-4CA8-8C3A-3D743C590C8E}">
      <dgm:prSet phldrT="[Text]"/>
      <dgm:spPr/>
      <dgm:t>
        <a:bodyPr/>
        <a:lstStyle/>
        <a:p>
          <a:r>
            <a:rPr lang="de-DE" dirty="0"/>
            <a:t>Fruchtbares Zeitfenster  verschoben</a:t>
          </a:r>
        </a:p>
      </dgm:t>
    </dgm:pt>
    <dgm:pt modelId="{CB168780-11AB-4E02-A0DE-42A9CE02A033}" type="parTrans" cxnId="{7764B544-0597-4396-BECD-F65D31960CFA}">
      <dgm:prSet/>
      <dgm:spPr/>
      <dgm:t>
        <a:bodyPr/>
        <a:lstStyle/>
        <a:p>
          <a:endParaRPr lang="de-DE"/>
        </a:p>
      </dgm:t>
    </dgm:pt>
    <dgm:pt modelId="{EC1498D9-872E-425F-B348-5C96322F97F4}" type="sibTrans" cxnId="{7764B544-0597-4396-BECD-F65D31960CFA}">
      <dgm:prSet/>
      <dgm:spPr/>
      <dgm:t>
        <a:bodyPr/>
        <a:lstStyle/>
        <a:p>
          <a:endParaRPr lang="de-DE"/>
        </a:p>
      </dgm:t>
    </dgm:pt>
    <dgm:pt modelId="{F38444BB-9837-47CC-A67B-F67741F3E4AC}">
      <dgm:prSet phldrT="[Text]"/>
      <dgm:spPr/>
      <dgm:t>
        <a:bodyPr/>
        <a:lstStyle/>
        <a:p>
          <a:r>
            <a:rPr lang="de-DE" dirty="0"/>
            <a:t>Spermien können nur 3-5 Tage überleben. Dadurch kann die Befruchtung nicht stattfinden. </a:t>
          </a:r>
        </a:p>
      </dgm:t>
    </dgm:pt>
    <dgm:pt modelId="{497BD6B1-BA29-4741-8E1F-8484BE29D96D}" type="parTrans" cxnId="{B802D8A5-C7AC-4379-8279-E0B95FABAFDF}">
      <dgm:prSet/>
      <dgm:spPr/>
      <dgm:t>
        <a:bodyPr/>
        <a:lstStyle/>
        <a:p>
          <a:endParaRPr lang="de-DE"/>
        </a:p>
      </dgm:t>
    </dgm:pt>
    <dgm:pt modelId="{F5F38990-F4A6-44F6-B3BE-5FC6764134BC}" type="sibTrans" cxnId="{B802D8A5-C7AC-4379-8279-E0B95FABAFDF}">
      <dgm:prSet/>
      <dgm:spPr/>
      <dgm:t>
        <a:bodyPr/>
        <a:lstStyle/>
        <a:p>
          <a:endParaRPr lang="de-DE"/>
        </a:p>
      </dgm:t>
    </dgm:pt>
    <dgm:pt modelId="{8F396EE8-8332-4A40-9C36-F821C78D92F8}" type="pres">
      <dgm:prSet presAssocID="{6EE7C649-2A97-4035-8777-F8E018127282}" presName="Name0" presStyleCnt="0">
        <dgm:presLayoutVars>
          <dgm:dir/>
          <dgm:animLvl val="lvl"/>
          <dgm:resizeHandles val="exact"/>
        </dgm:presLayoutVars>
      </dgm:prSet>
      <dgm:spPr/>
    </dgm:pt>
    <dgm:pt modelId="{EFFDC773-C438-48AB-9EA7-1A114CD20C0B}" type="pres">
      <dgm:prSet presAssocID="{B4AC8305-C9C4-47AE-B3E9-C3A50CE92B7A}" presName="compositeNode" presStyleCnt="0">
        <dgm:presLayoutVars>
          <dgm:bulletEnabled val="1"/>
        </dgm:presLayoutVars>
      </dgm:prSet>
      <dgm:spPr/>
    </dgm:pt>
    <dgm:pt modelId="{0B48798E-AEF4-473D-A9DA-1B783393F5FA}" type="pres">
      <dgm:prSet presAssocID="{B4AC8305-C9C4-47AE-B3E9-C3A50CE92B7A}" presName="bgRect" presStyleLbl="node1" presStyleIdx="0" presStyleCnt="3"/>
      <dgm:spPr/>
    </dgm:pt>
    <dgm:pt modelId="{6A298FFF-C689-4102-904A-3E5803959B59}" type="pres">
      <dgm:prSet presAssocID="{B4AC8305-C9C4-47AE-B3E9-C3A50CE92B7A}" presName="parentNode" presStyleLbl="node1" presStyleIdx="0" presStyleCnt="3">
        <dgm:presLayoutVars>
          <dgm:chMax val="0"/>
          <dgm:bulletEnabled val="1"/>
        </dgm:presLayoutVars>
      </dgm:prSet>
      <dgm:spPr/>
    </dgm:pt>
    <dgm:pt modelId="{9A5CF606-FBF2-43EC-9242-A96650C46094}" type="pres">
      <dgm:prSet presAssocID="{B4AC8305-C9C4-47AE-B3E9-C3A50CE92B7A}" presName="childNode" presStyleLbl="node1" presStyleIdx="0" presStyleCnt="3">
        <dgm:presLayoutVars>
          <dgm:bulletEnabled val="1"/>
        </dgm:presLayoutVars>
      </dgm:prSet>
      <dgm:spPr/>
    </dgm:pt>
    <dgm:pt modelId="{6A4AC800-765F-4953-9A92-C31544EA0CB3}" type="pres">
      <dgm:prSet presAssocID="{FB630118-3AB2-4B74-9866-A795E306DF5B}" presName="hSp" presStyleCnt="0"/>
      <dgm:spPr/>
    </dgm:pt>
    <dgm:pt modelId="{304D3524-D691-4D1F-AD01-839C06E30897}" type="pres">
      <dgm:prSet presAssocID="{FB630118-3AB2-4B74-9866-A795E306DF5B}" presName="vProcSp" presStyleCnt="0"/>
      <dgm:spPr/>
    </dgm:pt>
    <dgm:pt modelId="{524F35EE-CB7A-442A-857D-69F4DE13FB6A}" type="pres">
      <dgm:prSet presAssocID="{FB630118-3AB2-4B74-9866-A795E306DF5B}" presName="vSp1" presStyleCnt="0"/>
      <dgm:spPr/>
    </dgm:pt>
    <dgm:pt modelId="{752681BC-8A5C-4AFD-A018-E601C2A3A968}" type="pres">
      <dgm:prSet presAssocID="{FB630118-3AB2-4B74-9866-A795E306DF5B}" presName="simulatedConn" presStyleLbl="solidFgAcc1" presStyleIdx="0" presStyleCnt="2"/>
      <dgm:spPr/>
    </dgm:pt>
    <dgm:pt modelId="{23953201-A268-48C8-8269-F8896B404B14}" type="pres">
      <dgm:prSet presAssocID="{FB630118-3AB2-4B74-9866-A795E306DF5B}" presName="vSp2" presStyleCnt="0"/>
      <dgm:spPr/>
    </dgm:pt>
    <dgm:pt modelId="{6FE5CC9F-A549-4605-8DB6-3ACF55069D42}" type="pres">
      <dgm:prSet presAssocID="{FB630118-3AB2-4B74-9866-A795E306DF5B}" presName="sibTrans" presStyleCnt="0"/>
      <dgm:spPr/>
    </dgm:pt>
    <dgm:pt modelId="{00EB7843-94B2-4624-83BB-4B08C9C4B5BA}" type="pres">
      <dgm:prSet presAssocID="{442715B3-A6EC-4367-9CF1-303EA9EB91C7}" presName="compositeNode" presStyleCnt="0">
        <dgm:presLayoutVars>
          <dgm:bulletEnabled val="1"/>
        </dgm:presLayoutVars>
      </dgm:prSet>
      <dgm:spPr/>
    </dgm:pt>
    <dgm:pt modelId="{F16EBFBA-F40C-4205-8F67-DE0E5B20FDCB}" type="pres">
      <dgm:prSet presAssocID="{442715B3-A6EC-4367-9CF1-303EA9EB91C7}" presName="bgRect" presStyleLbl="node1" presStyleIdx="1" presStyleCnt="3"/>
      <dgm:spPr/>
    </dgm:pt>
    <dgm:pt modelId="{CC6F93E0-6E43-4D2C-845E-18E3662B68CA}" type="pres">
      <dgm:prSet presAssocID="{442715B3-A6EC-4367-9CF1-303EA9EB91C7}" presName="parentNode" presStyleLbl="node1" presStyleIdx="1" presStyleCnt="3">
        <dgm:presLayoutVars>
          <dgm:chMax val="0"/>
          <dgm:bulletEnabled val="1"/>
        </dgm:presLayoutVars>
      </dgm:prSet>
      <dgm:spPr/>
    </dgm:pt>
    <dgm:pt modelId="{1EC7E458-2A7F-4ABA-A991-85263250622B}" type="pres">
      <dgm:prSet presAssocID="{442715B3-A6EC-4367-9CF1-303EA9EB91C7}" presName="childNode" presStyleLbl="node1" presStyleIdx="1" presStyleCnt="3">
        <dgm:presLayoutVars>
          <dgm:bulletEnabled val="1"/>
        </dgm:presLayoutVars>
      </dgm:prSet>
      <dgm:spPr/>
    </dgm:pt>
    <dgm:pt modelId="{01963B4C-5C6E-4695-B2E2-6DAC3ACD1F38}" type="pres">
      <dgm:prSet presAssocID="{47C76258-3AFB-4537-B11E-0E8324D284F6}" presName="hSp" presStyleCnt="0"/>
      <dgm:spPr/>
    </dgm:pt>
    <dgm:pt modelId="{685DE954-B961-41B6-B684-DC1260280704}" type="pres">
      <dgm:prSet presAssocID="{47C76258-3AFB-4537-B11E-0E8324D284F6}" presName="vProcSp" presStyleCnt="0"/>
      <dgm:spPr/>
    </dgm:pt>
    <dgm:pt modelId="{80493CEE-ACF8-4242-9B27-83DEE1CBE3B8}" type="pres">
      <dgm:prSet presAssocID="{47C76258-3AFB-4537-B11E-0E8324D284F6}" presName="vSp1" presStyleCnt="0"/>
      <dgm:spPr/>
    </dgm:pt>
    <dgm:pt modelId="{ECC59CDB-3898-430E-929B-A8167E90720B}" type="pres">
      <dgm:prSet presAssocID="{47C76258-3AFB-4537-B11E-0E8324D284F6}" presName="simulatedConn" presStyleLbl="solidFgAcc1" presStyleIdx="1" presStyleCnt="2"/>
      <dgm:spPr/>
    </dgm:pt>
    <dgm:pt modelId="{92EDAF98-A424-4BAD-AADC-D1E4798D1861}" type="pres">
      <dgm:prSet presAssocID="{47C76258-3AFB-4537-B11E-0E8324D284F6}" presName="vSp2" presStyleCnt="0"/>
      <dgm:spPr/>
    </dgm:pt>
    <dgm:pt modelId="{0B47F044-BB36-47FA-A60F-DBBFA022EE51}" type="pres">
      <dgm:prSet presAssocID="{47C76258-3AFB-4537-B11E-0E8324D284F6}" presName="sibTrans" presStyleCnt="0"/>
      <dgm:spPr/>
    </dgm:pt>
    <dgm:pt modelId="{34D72F63-853B-41D2-A7A6-2B77CBC30ABC}" type="pres">
      <dgm:prSet presAssocID="{153EC5C0-53FB-4CA8-8C3A-3D743C590C8E}" presName="compositeNode" presStyleCnt="0">
        <dgm:presLayoutVars>
          <dgm:bulletEnabled val="1"/>
        </dgm:presLayoutVars>
      </dgm:prSet>
      <dgm:spPr/>
    </dgm:pt>
    <dgm:pt modelId="{F3A2AD8B-F292-4CC7-81EA-F0513DD3F0B3}" type="pres">
      <dgm:prSet presAssocID="{153EC5C0-53FB-4CA8-8C3A-3D743C590C8E}" presName="bgRect" presStyleLbl="node1" presStyleIdx="2" presStyleCnt="3"/>
      <dgm:spPr/>
    </dgm:pt>
    <dgm:pt modelId="{628576D6-785F-41FF-879D-DF6BE7796811}" type="pres">
      <dgm:prSet presAssocID="{153EC5C0-53FB-4CA8-8C3A-3D743C590C8E}" presName="parentNode" presStyleLbl="node1" presStyleIdx="2" presStyleCnt="3">
        <dgm:presLayoutVars>
          <dgm:chMax val="0"/>
          <dgm:bulletEnabled val="1"/>
        </dgm:presLayoutVars>
      </dgm:prSet>
      <dgm:spPr/>
    </dgm:pt>
    <dgm:pt modelId="{2BB6DDA7-0E99-4E98-8A15-E2A04C670668}" type="pres">
      <dgm:prSet presAssocID="{153EC5C0-53FB-4CA8-8C3A-3D743C590C8E}" presName="childNode" presStyleLbl="node1" presStyleIdx="2" presStyleCnt="3">
        <dgm:presLayoutVars>
          <dgm:bulletEnabled val="1"/>
        </dgm:presLayoutVars>
      </dgm:prSet>
      <dgm:spPr/>
    </dgm:pt>
  </dgm:ptLst>
  <dgm:cxnLst>
    <dgm:cxn modelId="{2903323B-87B5-4510-8D92-C18DDBBE82C3}" srcId="{B4AC8305-C9C4-47AE-B3E9-C3A50CE92B7A}" destId="{36595A89-D870-4354-A114-52B2F89F7D73}" srcOrd="0" destOrd="0" parTransId="{78274776-DA3D-48E3-882E-7E758D93CDDA}" sibTransId="{8ACAC20C-359D-4B63-ABBE-4263F345DA4A}"/>
    <dgm:cxn modelId="{A0ED6E3E-51B2-419B-9182-686DAEDF43EF}" srcId="{442715B3-A6EC-4367-9CF1-303EA9EB91C7}" destId="{1EF0B2CD-97A7-4BD4-9B89-E91D339082F0}" srcOrd="0" destOrd="0" parTransId="{2D92B290-C9BF-447B-879B-2D9BFE551F29}" sibTransId="{F8BB7190-8658-4B88-8FD6-D9B46F36EF11}"/>
    <dgm:cxn modelId="{7764B544-0597-4396-BECD-F65D31960CFA}" srcId="{6EE7C649-2A97-4035-8777-F8E018127282}" destId="{153EC5C0-53FB-4CA8-8C3A-3D743C590C8E}" srcOrd="2" destOrd="0" parTransId="{CB168780-11AB-4E02-A0DE-42A9CE02A033}" sibTransId="{EC1498D9-872E-425F-B348-5C96322F97F4}"/>
    <dgm:cxn modelId="{24D92E4A-DBED-4C0F-9073-240D4CB26321}" type="presOf" srcId="{F38444BB-9837-47CC-A67B-F67741F3E4AC}" destId="{2BB6DDA7-0E99-4E98-8A15-E2A04C670668}" srcOrd="0" destOrd="0" presId="urn:microsoft.com/office/officeart/2005/8/layout/hProcess7"/>
    <dgm:cxn modelId="{7D6AB379-6D55-4659-AD57-7E051FC4B66F}" type="presOf" srcId="{442715B3-A6EC-4367-9CF1-303EA9EB91C7}" destId="{CC6F93E0-6E43-4D2C-845E-18E3662B68CA}" srcOrd="1" destOrd="0" presId="urn:microsoft.com/office/officeart/2005/8/layout/hProcess7"/>
    <dgm:cxn modelId="{1A36D88C-C4E3-4018-AA01-8AEA29501C86}" srcId="{6EE7C649-2A97-4035-8777-F8E018127282}" destId="{442715B3-A6EC-4367-9CF1-303EA9EB91C7}" srcOrd="1" destOrd="0" parTransId="{010FC9DA-9D22-466B-A495-9BD54E7F2B52}" sibTransId="{47C76258-3AFB-4537-B11E-0E8324D284F6}"/>
    <dgm:cxn modelId="{0134668E-A529-4253-AA9B-25C0FFB09F30}" type="presOf" srcId="{B4AC8305-C9C4-47AE-B3E9-C3A50CE92B7A}" destId="{0B48798E-AEF4-473D-A9DA-1B783393F5FA}" srcOrd="0" destOrd="0" presId="urn:microsoft.com/office/officeart/2005/8/layout/hProcess7"/>
    <dgm:cxn modelId="{96305A98-98A3-458B-8064-CD6313E7E5DC}" type="presOf" srcId="{1EF0B2CD-97A7-4BD4-9B89-E91D339082F0}" destId="{1EC7E458-2A7F-4ABA-A991-85263250622B}" srcOrd="0" destOrd="0" presId="urn:microsoft.com/office/officeart/2005/8/layout/hProcess7"/>
    <dgm:cxn modelId="{A2452B99-B7D4-4D31-BA3A-4C54C80797DA}" type="presOf" srcId="{153EC5C0-53FB-4CA8-8C3A-3D743C590C8E}" destId="{628576D6-785F-41FF-879D-DF6BE7796811}" srcOrd="1" destOrd="0" presId="urn:microsoft.com/office/officeart/2005/8/layout/hProcess7"/>
    <dgm:cxn modelId="{6E3DD6A1-6731-421D-A774-94EB59B2235C}" type="presOf" srcId="{36595A89-D870-4354-A114-52B2F89F7D73}" destId="{9A5CF606-FBF2-43EC-9242-A96650C46094}" srcOrd="0" destOrd="0" presId="urn:microsoft.com/office/officeart/2005/8/layout/hProcess7"/>
    <dgm:cxn modelId="{B802D8A5-C7AC-4379-8279-E0B95FABAFDF}" srcId="{153EC5C0-53FB-4CA8-8C3A-3D743C590C8E}" destId="{F38444BB-9837-47CC-A67B-F67741F3E4AC}" srcOrd="0" destOrd="0" parTransId="{497BD6B1-BA29-4741-8E1F-8484BE29D96D}" sibTransId="{F5F38990-F4A6-44F6-B3BE-5FC6764134BC}"/>
    <dgm:cxn modelId="{1674AAB1-E58D-4582-B483-2C2D67878DE1}" type="presOf" srcId="{153EC5C0-53FB-4CA8-8C3A-3D743C590C8E}" destId="{F3A2AD8B-F292-4CC7-81EA-F0513DD3F0B3}" srcOrd="0" destOrd="0" presId="urn:microsoft.com/office/officeart/2005/8/layout/hProcess7"/>
    <dgm:cxn modelId="{D4D746B9-D3B3-4517-8761-63B4A37C64F7}" type="presOf" srcId="{6EE7C649-2A97-4035-8777-F8E018127282}" destId="{8F396EE8-8332-4A40-9C36-F821C78D92F8}" srcOrd="0" destOrd="0" presId="urn:microsoft.com/office/officeart/2005/8/layout/hProcess7"/>
    <dgm:cxn modelId="{781056DF-38D6-4D1E-8F6F-C62B26EAAE01}" type="presOf" srcId="{442715B3-A6EC-4367-9CF1-303EA9EB91C7}" destId="{F16EBFBA-F40C-4205-8F67-DE0E5B20FDCB}" srcOrd="0" destOrd="0" presId="urn:microsoft.com/office/officeart/2005/8/layout/hProcess7"/>
    <dgm:cxn modelId="{AA8477E8-15AF-4BF4-B9A0-7E0A39780313}" type="presOf" srcId="{B4AC8305-C9C4-47AE-B3E9-C3A50CE92B7A}" destId="{6A298FFF-C689-4102-904A-3E5803959B59}" srcOrd="1" destOrd="0" presId="urn:microsoft.com/office/officeart/2005/8/layout/hProcess7"/>
    <dgm:cxn modelId="{DE42C4F5-17A1-44C7-B5F0-3E82CC47614C}" srcId="{6EE7C649-2A97-4035-8777-F8E018127282}" destId="{B4AC8305-C9C4-47AE-B3E9-C3A50CE92B7A}" srcOrd="0" destOrd="0" parTransId="{AEF00087-7503-4066-8901-2F4F36B83100}" sibTransId="{FB630118-3AB2-4B74-9866-A795E306DF5B}"/>
    <dgm:cxn modelId="{21797E8C-0873-4C02-899C-88EC03E8EDAA}" type="presParOf" srcId="{8F396EE8-8332-4A40-9C36-F821C78D92F8}" destId="{EFFDC773-C438-48AB-9EA7-1A114CD20C0B}" srcOrd="0" destOrd="0" presId="urn:microsoft.com/office/officeart/2005/8/layout/hProcess7"/>
    <dgm:cxn modelId="{AF39E515-2253-4663-88DF-5C89B01BEA16}" type="presParOf" srcId="{EFFDC773-C438-48AB-9EA7-1A114CD20C0B}" destId="{0B48798E-AEF4-473D-A9DA-1B783393F5FA}" srcOrd="0" destOrd="0" presId="urn:microsoft.com/office/officeart/2005/8/layout/hProcess7"/>
    <dgm:cxn modelId="{EF8B2A54-DA67-4A44-AB01-8EA9FB4E56E0}" type="presParOf" srcId="{EFFDC773-C438-48AB-9EA7-1A114CD20C0B}" destId="{6A298FFF-C689-4102-904A-3E5803959B59}" srcOrd="1" destOrd="0" presId="urn:microsoft.com/office/officeart/2005/8/layout/hProcess7"/>
    <dgm:cxn modelId="{307C9804-69B2-461D-8A53-BA6A66D3E975}" type="presParOf" srcId="{EFFDC773-C438-48AB-9EA7-1A114CD20C0B}" destId="{9A5CF606-FBF2-43EC-9242-A96650C46094}" srcOrd="2" destOrd="0" presId="urn:microsoft.com/office/officeart/2005/8/layout/hProcess7"/>
    <dgm:cxn modelId="{584574A1-A3A3-42D0-BFDA-599B60146861}" type="presParOf" srcId="{8F396EE8-8332-4A40-9C36-F821C78D92F8}" destId="{6A4AC800-765F-4953-9A92-C31544EA0CB3}" srcOrd="1" destOrd="0" presId="urn:microsoft.com/office/officeart/2005/8/layout/hProcess7"/>
    <dgm:cxn modelId="{4546642C-30C0-4B25-B62F-7C3CEF1C8B2A}" type="presParOf" srcId="{8F396EE8-8332-4A40-9C36-F821C78D92F8}" destId="{304D3524-D691-4D1F-AD01-839C06E30897}" srcOrd="2" destOrd="0" presId="urn:microsoft.com/office/officeart/2005/8/layout/hProcess7"/>
    <dgm:cxn modelId="{6D8634F5-2A8D-4009-BFBA-9B58E6E711FC}" type="presParOf" srcId="{304D3524-D691-4D1F-AD01-839C06E30897}" destId="{524F35EE-CB7A-442A-857D-69F4DE13FB6A}" srcOrd="0" destOrd="0" presId="urn:microsoft.com/office/officeart/2005/8/layout/hProcess7"/>
    <dgm:cxn modelId="{E1AD1EB3-A097-4404-BC9A-D83F21F8630E}" type="presParOf" srcId="{304D3524-D691-4D1F-AD01-839C06E30897}" destId="{752681BC-8A5C-4AFD-A018-E601C2A3A968}" srcOrd="1" destOrd="0" presId="urn:microsoft.com/office/officeart/2005/8/layout/hProcess7"/>
    <dgm:cxn modelId="{E0A14004-6CC3-4EA3-BBCA-BC9D6CF9965A}" type="presParOf" srcId="{304D3524-D691-4D1F-AD01-839C06E30897}" destId="{23953201-A268-48C8-8269-F8896B404B14}" srcOrd="2" destOrd="0" presId="urn:microsoft.com/office/officeart/2005/8/layout/hProcess7"/>
    <dgm:cxn modelId="{3D691DED-4E9E-4CF6-BDA9-D605B5B16FF8}" type="presParOf" srcId="{8F396EE8-8332-4A40-9C36-F821C78D92F8}" destId="{6FE5CC9F-A549-4605-8DB6-3ACF55069D42}" srcOrd="3" destOrd="0" presId="urn:microsoft.com/office/officeart/2005/8/layout/hProcess7"/>
    <dgm:cxn modelId="{35CDE608-62FC-48C6-9330-FDCC2F2FA60E}" type="presParOf" srcId="{8F396EE8-8332-4A40-9C36-F821C78D92F8}" destId="{00EB7843-94B2-4624-83BB-4B08C9C4B5BA}" srcOrd="4" destOrd="0" presId="urn:microsoft.com/office/officeart/2005/8/layout/hProcess7"/>
    <dgm:cxn modelId="{E5E1AF53-55E2-449D-BA59-89B081922FC2}" type="presParOf" srcId="{00EB7843-94B2-4624-83BB-4B08C9C4B5BA}" destId="{F16EBFBA-F40C-4205-8F67-DE0E5B20FDCB}" srcOrd="0" destOrd="0" presId="urn:microsoft.com/office/officeart/2005/8/layout/hProcess7"/>
    <dgm:cxn modelId="{E729992D-1FD5-410E-933A-2F9C05251010}" type="presParOf" srcId="{00EB7843-94B2-4624-83BB-4B08C9C4B5BA}" destId="{CC6F93E0-6E43-4D2C-845E-18E3662B68CA}" srcOrd="1" destOrd="0" presId="urn:microsoft.com/office/officeart/2005/8/layout/hProcess7"/>
    <dgm:cxn modelId="{AED6A68C-BD2D-4D70-8A2A-603D90F35E13}" type="presParOf" srcId="{00EB7843-94B2-4624-83BB-4B08C9C4B5BA}" destId="{1EC7E458-2A7F-4ABA-A991-85263250622B}" srcOrd="2" destOrd="0" presId="urn:microsoft.com/office/officeart/2005/8/layout/hProcess7"/>
    <dgm:cxn modelId="{236B8782-6320-4EF2-9160-CA74DC07561E}" type="presParOf" srcId="{8F396EE8-8332-4A40-9C36-F821C78D92F8}" destId="{01963B4C-5C6E-4695-B2E2-6DAC3ACD1F38}" srcOrd="5" destOrd="0" presId="urn:microsoft.com/office/officeart/2005/8/layout/hProcess7"/>
    <dgm:cxn modelId="{06562D31-0899-460F-9CF0-B5273914D065}" type="presParOf" srcId="{8F396EE8-8332-4A40-9C36-F821C78D92F8}" destId="{685DE954-B961-41B6-B684-DC1260280704}" srcOrd="6" destOrd="0" presId="urn:microsoft.com/office/officeart/2005/8/layout/hProcess7"/>
    <dgm:cxn modelId="{0D038627-1B63-4CE2-AB5F-2AE7A3DE2DFC}" type="presParOf" srcId="{685DE954-B961-41B6-B684-DC1260280704}" destId="{80493CEE-ACF8-4242-9B27-83DEE1CBE3B8}" srcOrd="0" destOrd="0" presId="urn:microsoft.com/office/officeart/2005/8/layout/hProcess7"/>
    <dgm:cxn modelId="{0E15F4A7-8C6D-4DBD-95E2-BE1B73296DAD}" type="presParOf" srcId="{685DE954-B961-41B6-B684-DC1260280704}" destId="{ECC59CDB-3898-430E-929B-A8167E90720B}" srcOrd="1" destOrd="0" presId="urn:microsoft.com/office/officeart/2005/8/layout/hProcess7"/>
    <dgm:cxn modelId="{82CE6A94-55D7-4BF4-98D2-4147091FC8C3}" type="presParOf" srcId="{685DE954-B961-41B6-B684-DC1260280704}" destId="{92EDAF98-A424-4BAD-AADC-D1E4798D1861}" srcOrd="2" destOrd="0" presId="urn:microsoft.com/office/officeart/2005/8/layout/hProcess7"/>
    <dgm:cxn modelId="{E3F7EBC0-3E78-442E-BC12-B660B05FA1D3}" type="presParOf" srcId="{8F396EE8-8332-4A40-9C36-F821C78D92F8}" destId="{0B47F044-BB36-47FA-A60F-DBBFA022EE51}" srcOrd="7" destOrd="0" presId="urn:microsoft.com/office/officeart/2005/8/layout/hProcess7"/>
    <dgm:cxn modelId="{4BE42A10-ABF2-445C-899B-E0CA6FD7130E}" type="presParOf" srcId="{8F396EE8-8332-4A40-9C36-F821C78D92F8}" destId="{34D72F63-853B-41D2-A7A6-2B77CBC30ABC}" srcOrd="8" destOrd="0" presId="urn:microsoft.com/office/officeart/2005/8/layout/hProcess7"/>
    <dgm:cxn modelId="{A548169B-8071-45B9-9B81-55687FAF99AB}" type="presParOf" srcId="{34D72F63-853B-41D2-A7A6-2B77CBC30ABC}" destId="{F3A2AD8B-F292-4CC7-81EA-F0513DD3F0B3}" srcOrd="0" destOrd="0" presId="urn:microsoft.com/office/officeart/2005/8/layout/hProcess7"/>
    <dgm:cxn modelId="{BDDD0403-1EC4-47FC-B910-030DD4FA0A82}" type="presParOf" srcId="{34D72F63-853B-41D2-A7A6-2B77CBC30ABC}" destId="{628576D6-785F-41FF-879D-DF6BE7796811}" srcOrd="1" destOrd="0" presId="urn:microsoft.com/office/officeart/2005/8/layout/hProcess7"/>
    <dgm:cxn modelId="{6C157305-0D6F-4D14-8963-9BD5AAEBBCAD}" type="presParOf" srcId="{34D72F63-853B-41D2-A7A6-2B77CBC30ABC}" destId="{2BB6DDA7-0E99-4E98-8A15-E2A04C67066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4B54BE-8CD8-42F1-97A1-781490ED011A}">
      <dsp:nvSpPr>
        <dsp:cNvPr id="0" name=""/>
        <dsp:cNvSpPr/>
      </dsp:nvSpPr>
      <dsp:spPr>
        <a:xfrm>
          <a:off x="1795875" y="-51072"/>
          <a:ext cx="5823927" cy="5823927"/>
        </a:xfrm>
        <a:prstGeom prst="circularArrow">
          <a:avLst>
            <a:gd name="adj1" fmla="val 5544"/>
            <a:gd name="adj2" fmla="val 330680"/>
            <a:gd name="adj3" fmla="val 14746433"/>
            <a:gd name="adj4" fmla="val 1681930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41A48-EE76-4219-A3B1-3F4B09B8F970}">
      <dsp:nvSpPr>
        <dsp:cNvPr id="0" name=""/>
        <dsp:cNvSpPr/>
      </dsp:nvSpPr>
      <dsp:spPr>
        <a:xfrm>
          <a:off x="3951115" y="12972"/>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Hypothalamus produziert </a:t>
          </a:r>
          <a:r>
            <a:rPr lang="de-DE" sz="900" kern="1200" err="1"/>
            <a:t>GnRH</a:t>
          </a:r>
          <a:endParaRPr lang="de-DE" sz="900" kern="1200"/>
        </a:p>
      </dsp:txBody>
      <dsp:txXfrm>
        <a:off x="3988055" y="49912"/>
        <a:ext cx="1439567" cy="682843"/>
      </dsp:txXfrm>
    </dsp:sp>
    <dsp:sp modelId="{A490D254-93B5-4D55-9F45-08705C9B2E30}">
      <dsp:nvSpPr>
        <dsp:cNvPr id="0" name=""/>
        <dsp:cNvSpPr/>
      </dsp:nvSpPr>
      <dsp:spPr>
        <a:xfrm>
          <a:off x="5593568" y="583253"/>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GnRH stimuliert Hypophyse</a:t>
          </a:r>
        </a:p>
      </dsp:txBody>
      <dsp:txXfrm>
        <a:off x="5630508" y="620193"/>
        <a:ext cx="1439567" cy="682843"/>
      </dsp:txXfrm>
    </dsp:sp>
    <dsp:sp modelId="{EAD93879-4D57-4B45-ABE5-EA9654432288}">
      <dsp:nvSpPr>
        <dsp:cNvPr id="0" name=""/>
        <dsp:cNvSpPr/>
      </dsp:nvSpPr>
      <dsp:spPr>
        <a:xfrm>
          <a:off x="6442993" y="2054499"/>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Hypophyse produziert FSH und LH</a:t>
          </a:r>
        </a:p>
      </dsp:txBody>
      <dsp:txXfrm>
        <a:off x="6479933" y="2091439"/>
        <a:ext cx="1439567" cy="682843"/>
      </dsp:txXfrm>
    </dsp:sp>
    <dsp:sp modelId="{9BF70908-B1B9-424F-96C3-E1587924C150}">
      <dsp:nvSpPr>
        <dsp:cNvPr id="0" name=""/>
        <dsp:cNvSpPr/>
      </dsp:nvSpPr>
      <dsp:spPr>
        <a:xfrm>
          <a:off x="6147991" y="3727539"/>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FSH und LH stimulieren den Reifungsprozess des Follikels und kurbeln die Produktion von Östrogen an</a:t>
          </a:r>
        </a:p>
      </dsp:txBody>
      <dsp:txXfrm>
        <a:off x="6184931" y="3764479"/>
        <a:ext cx="1439567" cy="682843"/>
      </dsp:txXfrm>
    </dsp:sp>
    <dsp:sp modelId="{67F77F2E-35E8-45B8-99FE-4CA0802933FC}">
      <dsp:nvSpPr>
        <dsp:cNvPr id="0" name=""/>
        <dsp:cNvSpPr/>
      </dsp:nvSpPr>
      <dsp:spPr>
        <a:xfrm>
          <a:off x="4846597" y="4819538"/>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LH löst den Eisprung aus </a:t>
          </a:r>
        </a:p>
      </dsp:txBody>
      <dsp:txXfrm>
        <a:off x="4883537" y="4856478"/>
        <a:ext cx="1439567" cy="682843"/>
      </dsp:txXfrm>
    </dsp:sp>
    <dsp:sp modelId="{15073BA7-7549-4143-99A1-5D51F890EC84}">
      <dsp:nvSpPr>
        <dsp:cNvPr id="0" name=""/>
        <dsp:cNvSpPr/>
      </dsp:nvSpPr>
      <dsp:spPr>
        <a:xfrm>
          <a:off x="3147748" y="4819538"/>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Durch LH wird aus dem Follikel ein Gelbkörper </a:t>
          </a:r>
        </a:p>
      </dsp:txBody>
      <dsp:txXfrm>
        <a:off x="3184688" y="4856478"/>
        <a:ext cx="1439567" cy="682843"/>
      </dsp:txXfrm>
    </dsp:sp>
    <dsp:sp modelId="{CCB4575E-61B1-4FD9-9804-D75BAE90FBA8}">
      <dsp:nvSpPr>
        <dsp:cNvPr id="0" name=""/>
        <dsp:cNvSpPr/>
      </dsp:nvSpPr>
      <dsp:spPr>
        <a:xfrm>
          <a:off x="1846354" y="3727539"/>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Im Gelbkörper wird Gestagen gebildet </a:t>
          </a:r>
        </a:p>
      </dsp:txBody>
      <dsp:txXfrm>
        <a:off x="1883294" y="3764479"/>
        <a:ext cx="1439567" cy="682843"/>
      </dsp:txXfrm>
    </dsp:sp>
    <dsp:sp modelId="{30C275CB-5F58-4E3F-BE71-DEC6085FBC2C}">
      <dsp:nvSpPr>
        <dsp:cNvPr id="0" name=""/>
        <dsp:cNvSpPr/>
      </dsp:nvSpPr>
      <dsp:spPr>
        <a:xfrm>
          <a:off x="1475713" y="2266076"/>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Hoher Spiegel von Gestagen und Östrogen hemmt den Hypothalamus</a:t>
          </a:r>
        </a:p>
      </dsp:txBody>
      <dsp:txXfrm>
        <a:off x="1512653" y="2303016"/>
        <a:ext cx="1439567" cy="682843"/>
      </dsp:txXfrm>
    </dsp:sp>
    <dsp:sp modelId="{F2D11913-E08A-458C-A8A6-95D050613680}">
      <dsp:nvSpPr>
        <dsp:cNvPr id="0" name=""/>
        <dsp:cNvSpPr/>
      </dsp:nvSpPr>
      <dsp:spPr>
        <a:xfrm>
          <a:off x="2400776" y="583253"/>
          <a:ext cx="1513447" cy="7567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de-DE" sz="900" kern="1200"/>
            <a:t>Gelbkörper verkümmert und der </a:t>
          </a:r>
          <a:r>
            <a:rPr lang="de-DE" sz="900" kern="1200" err="1"/>
            <a:t>Gestagenspiegel</a:t>
          </a:r>
          <a:r>
            <a:rPr lang="de-DE" sz="900" kern="1200"/>
            <a:t> sinkt wieder</a:t>
          </a:r>
        </a:p>
      </dsp:txBody>
      <dsp:txXfrm>
        <a:off x="2437716" y="620193"/>
        <a:ext cx="1439567" cy="6828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8798E-AEF4-473D-A9DA-1B783393F5FA}">
      <dsp:nvSpPr>
        <dsp:cNvPr id="0" name=""/>
        <dsp:cNvSpPr/>
      </dsp:nvSpPr>
      <dsp:spPr>
        <a:xfrm>
          <a:off x="452" y="893473"/>
          <a:ext cx="1945157" cy="233418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de-DE" sz="1300" kern="1200" dirty="0"/>
            <a:t>Ahmt Progesteron nach</a:t>
          </a:r>
        </a:p>
      </dsp:txBody>
      <dsp:txXfrm rot="16200000">
        <a:off x="-762049" y="1655975"/>
        <a:ext cx="1914035" cy="389031"/>
      </dsp:txXfrm>
    </dsp:sp>
    <dsp:sp modelId="{9A5CF606-FBF2-43EC-9242-A96650C46094}">
      <dsp:nvSpPr>
        <dsp:cNvPr id="0" name=""/>
        <dsp:cNvSpPr/>
      </dsp:nvSpPr>
      <dsp:spPr>
        <a:xfrm>
          <a:off x="389483" y="893473"/>
          <a:ext cx="1449142" cy="233418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de-DE" sz="1400" kern="1200" dirty="0"/>
            <a:t>Der Wirkstoff ist ein Progesteron-Ersatzstoff, der an Progesteronrezeptoren andockt &amp; versucht die Wirkung des körpereigenen Progesterons nachzuahmen. </a:t>
          </a:r>
        </a:p>
      </dsp:txBody>
      <dsp:txXfrm>
        <a:off x="389483" y="893473"/>
        <a:ext cx="1449142" cy="2334189"/>
      </dsp:txXfrm>
    </dsp:sp>
    <dsp:sp modelId="{F16EBFBA-F40C-4205-8F67-DE0E5B20FDCB}">
      <dsp:nvSpPr>
        <dsp:cNvPr id="0" name=""/>
        <dsp:cNvSpPr/>
      </dsp:nvSpPr>
      <dsp:spPr>
        <a:xfrm>
          <a:off x="2013690" y="893473"/>
          <a:ext cx="1945157" cy="233418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de-DE" sz="1300" kern="1200" dirty="0"/>
            <a:t>LH wird gehemmt </a:t>
          </a:r>
        </a:p>
      </dsp:txBody>
      <dsp:txXfrm rot="16200000">
        <a:off x="1251188" y="1655975"/>
        <a:ext cx="1914035" cy="389031"/>
      </dsp:txXfrm>
    </dsp:sp>
    <dsp:sp modelId="{752681BC-8A5C-4AFD-A018-E601C2A3A968}">
      <dsp:nvSpPr>
        <dsp:cNvPr id="0" name=""/>
        <dsp:cNvSpPr/>
      </dsp:nvSpPr>
      <dsp:spPr>
        <a:xfrm rot="5400000">
          <a:off x="1851959" y="2747914"/>
          <a:ext cx="342913" cy="291773"/>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EC7E458-2A7F-4ABA-A991-85263250622B}">
      <dsp:nvSpPr>
        <dsp:cNvPr id="0" name=""/>
        <dsp:cNvSpPr/>
      </dsp:nvSpPr>
      <dsp:spPr>
        <a:xfrm>
          <a:off x="2402721" y="893473"/>
          <a:ext cx="1449142" cy="233418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de-DE" sz="1400" kern="1200" dirty="0"/>
            <a:t>Über die negative Rückkopplung wird das luteinisierende Hormon (LH) gehemmt. Dadurch wird der Eisprung gestoppt oder um 5 Tage verzögert </a:t>
          </a:r>
        </a:p>
      </dsp:txBody>
      <dsp:txXfrm>
        <a:off x="2402721" y="893473"/>
        <a:ext cx="1449142" cy="2334189"/>
      </dsp:txXfrm>
    </dsp:sp>
    <dsp:sp modelId="{F3A2AD8B-F292-4CC7-81EA-F0513DD3F0B3}">
      <dsp:nvSpPr>
        <dsp:cNvPr id="0" name=""/>
        <dsp:cNvSpPr/>
      </dsp:nvSpPr>
      <dsp:spPr>
        <a:xfrm>
          <a:off x="4026928" y="893473"/>
          <a:ext cx="1945157" cy="2334189"/>
        </a:xfrm>
        <a:prstGeom prst="roundRect">
          <a:avLst>
            <a:gd name="adj" fmla="val 5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44577" rIns="57785" bIns="0" numCol="1" spcCol="1270" anchor="t" anchorCtr="0">
          <a:noAutofit/>
        </a:bodyPr>
        <a:lstStyle/>
        <a:p>
          <a:pPr marL="0" lvl="0" indent="0" algn="r" defTabSz="577850">
            <a:lnSpc>
              <a:spcPct val="90000"/>
            </a:lnSpc>
            <a:spcBef>
              <a:spcPct val="0"/>
            </a:spcBef>
            <a:spcAft>
              <a:spcPct val="35000"/>
            </a:spcAft>
            <a:buNone/>
          </a:pPr>
          <a:r>
            <a:rPr lang="de-DE" sz="1300" kern="1200" dirty="0"/>
            <a:t>Fruchtbares Zeitfenster  verschoben</a:t>
          </a:r>
        </a:p>
      </dsp:txBody>
      <dsp:txXfrm rot="16200000">
        <a:off x="3264426" y="1655975"/>
        <a:ext cx="1914035" cy="389031"/>
      </dsp:txXfrm>
    </dsp:sp>
    <dsp:sp modelId="{ECC59CDB-3898-430E-929B-A8167E90720B}">
      <dsp:nvSpPr>
        <dsp:cNvPr id="0" name=""/>
        <dsp:cNvSpPr/>
      </dsp:nvSpPr>
      <dsp:spPr>
        <a:xfrm rot="5400000">
          <a:off x="3865197" y="2747914"/>
          <a:ext cx="342913" cy="291773"/>
        </a:xfrm>
        <a:prstGeom prst="flowChartExtra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BB6DDA7-0E99-4E98-8A15-E2A04C670668}">
      <dsp:nvSpPr>
        <dsp:cNvPr id="0" name=""/>
        <dsp:cNvSpPr/>
      </dsp:nvSpPr>
      <dsp:spPr>
        <a:xfrm>
          <a:off x="4415959" y="893473"/>
          <a:ext cx="1449142" cy="2334189"/>
        </a:xfrm>
        <a:prstGeom prst="rect">
          <a:avLst/>
        </a:prstGeom>
        <a:noFill/>
        <a:ln>
          <a:noFill/>
        </a:ln>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48006" rIns="0" bIns="0" numCol="1" spcCol="1270" anchor="t" anchorCtr="0">
          <a:noAutofit/>
        </a:bodyPr>
        <a:lstStyle/>
        <a:p>
          <a:pPr marL="0" lvl="0" indent="0" algn="l" defTabSz="622300">
            <a:lnSpc>
              <a:spcPct val="90000"/>
            </a:lnSpc>
            <a:spcBef>
              <a:spcPct val="0"/>
            </a:spcBef>
            <a:spcAft>
              <a:spcPct val="35000"/>
            </a:spcAft>
            <a:buNone/>
          </a:pPr>
          <a:r>
            <a:rPr lang="de-DE" sz="1400" kern="1200" dirty="0"/>
            <a:t>Spermien können nur 3-5 Tage überleben. Dadurch kann die Befruchtung nicht stattfinden. </a:t>
          </a:r>
        </a:p>
      </dsp:txBody>
      <dsp:txXfrm>
        <a:off x="4415959" y="893473"/>
        <a:ext cx="1449142" cy="2334189"/>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C476F-9340-4F3C-922D-C3B2B03B37C1}" type="datetimeFigureOut">
              <a:rPr lang="de-DE" smtClean="0"/>
              <a:t>19.09.2025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981DAB-F128-4B06-A2B7-78B70D71F003}" type="slidenum">
              <a:rPr lang="de-DE" smtClean="0"/>
              <a:t>‹Nr.›</a:t>
            </a:fld>
            <a:endParaRPr lang="de-DE"/>
          </a:p>
        </p:txBody>
      </p:sp>
    </p:spTree>
    <p:extLst>
      <p:ext uri="{BB962C8B-B14F-4D97-AF65-F5344CB8AC3E}">
        <p14:creationId xmlns:p14="http://schemas.microsoft.com/office/powerpoint/2010/main" val="63842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ntimeter.com/de-D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Foliennummernplatzhalter 3"/>
          <p:cNvSpPr>
            <a:spLocks noGrp="1"/>
          </p:cNvSpPr>
          <p:nvPr>
            <p:ph type="sldNum" sz="quarter" idx="5"/>
          </p:nvPr>
        </p:nvSpPr>
        <p:spPr/>
        <p:txBody>
          <a:bodyPr/>
          <a:lstStyle/>
          <a:p>
            <a:fld id="{44981DAB-F128-4B06-A2B7-78B70D71F003}" type="slidenum">
              <a:rPr lang="de-DE" smtClean="0"/>
              <a:t>1</a:t>
            </a:fld>
            <a:endParaRPr lang="de-DE"/>
          </a:p>
        </p:txBody>
      </p:sp>
    </p:spTree>
    <p:extLst>
      <p:ext uri="{BB962C8B-B14F-4D97-AF65-F5344CB8AC3E}">
        <p14:creationId xmlns:p14="http://schemas.microsoft.com/office/powerpoint/2010/main" val="798383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16D25-A602-C84E-6778-C2846E3F46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7C3244-5E0D-2240-2E23-B11F39372F2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A7ED581-CE40-E597-A3F9-BA334F4B2CC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EB3B514-3401-CBBE-4C88-ED74527F680D}"/>
              </a:ext>
            </a:extLst>
          </p:cNvPr>
          <p:cNvSpPr>
            <a:spLocks noGrp="1"/>
          </p:cNvSpPr>
          <p:nvPr>
            <p:ph type="sldNum" sz="quarter" idx="5"/>
          </p:nvPr>
        </p:nvSpPr>
        <p:spPr/>
        <p:txBody>
          <a:bodyPr/>
          <a:lstStyle/>
          <a:p>
            <a:fld id="{44981DAB-F128-4B06-A2B7-78B70D71F003}" type="slidenum">
              <a:rPr lang="de-DE" smtClean="0"/>
              <a:t>67</a:t>
            </a:fld>
            <a:endParaRPr lang="de-DE"/>
          </a:p>
        </p:txBody>
      </p:sp>
    </p:spTree>
    <p:extLst>
      <p:ext uri="{BB962C8B-B14F-4D97-AF65-F5344CB8AC3E}">
        <p14:creationId xmlns:p14="http://schemas.microsoft.com/office/powerpoint/2010/main" val="243317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128</a:t>
            </a:fld>
            <a:endParaRPr lang="de-DE"/>
          </a:p>
        </p:txBody>
      </p:sp>
    </p:spTree>
    <p:extLst>
      <p:ext uri="{BB962C8B-B14F-4D97-AF65-F5344CB8AC3E}">
        <p14:creationId xmlns:p14="http://schemas.microsoft.com/office/powerpoint/2010/main" val="2844158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130</a:t>
            </a:fld>
            <a:endParaRPr lang="de-DE"/>
          </a:p>
        </p:txBody>
      </p:sp>
    </p:spTree>
    <p:extLst>
      <p:ext uri="{BB962C8B-B14F-4D97-AF65-F5344CB8AC3E}">
        <p14:creationId xmlns:p14="http://schemas.microsoft.com/office/powerpoint/2010/main" val="2961147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486F2-1AD7-51DB-3D7E-84A970F66B2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8EEE0CD-21F8-796A-7E4A-93F41DA5A4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E8C791D-06FD-9F94-B878-E9F28C794CF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C42D89A-2F58-BC73-D9B0-33B50B8AB925}"/>
              </a:ext>
            </a:extLst>
          </p:cNvPr>
          <p:cNvSpPr>
            <a:spLocks noGrp="1"/>
          </p:cNvSpPr>
          <p:nvPr>
            <p:ph type="sldNum" sz="quarter" idx="5"/>
          </p:nvPr>
        </p:nvSpPr>
        <p:spPr/>
        <p:txBody>
          <a:bodyPr/>
          <a:lstStyle/>
          <a:p>
            <a:fld id="{44981DAB-F128-4B06-A2B7-78B70D71F003}" type="slidenum">
              <a:rPr lang="de-DE" smtClean="0"/>
              <a:t>131</a:t>
            </a:fld>
            <a:endParaRPr lang="de-DE"/>
          </a:p>
        </p:txBody>
      </p:sp>
    </p:spTree>
    <p:extLst>
      <p:ext uri="{BB962C8B-B14F-4D97-AF65-F5344CB8AC3E}">
        <p14:creationId xmlns:p14="http://schemas.microsoft.com/office/powerpoint/2010/main" val="192857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134</a:t>
            </a:fld>
            <a:endParaRPr lang="de-DE"/>
          </a:p>
        </p:txBody>
      </p:sp>
    </p:spTree>
    <p:extLst>
      <p:ext uri="{BB962C8B-B14F-4D97-AF65-F5344CB8AC3E}">
        <p14:creationId xmlns:p14="http://schemas.microsoft.com/office/powerpoint/2010/main" val="514068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Teile jedem ein Stück Papier aus. Nachdem alle etwas notiert werden, sammelst du die Papiere wieder ein und kannst diese anonym vorlesen. Du kannst auch </a:t>
            </a:r>
            <a:r>
              <a:rPr lang="de-DE" dirty="0">
                <a:hlinkClick r:id="rId3"/>
              </a:rPr>
              <a:t>Interactive </a:t>
            </a:r>
            <a:r>
              <a:rPr lang="de-DE" dirty="0" err="1">
                <a:hlinkClick r:id="rId3"/>
              </a:rPr>
              <a:t>presentation</a:t>
            </a:r>
            <a:r>
              <a:rPr lang="de-DE" dirty="0">
                <a:hlinkClick r:id="rId3"/>
              </a:rPr>
              <a:t> </a:t>
            </a:r>
            <a:r>
              <a:rPr lang="de-DE" dirty="0" err="1">
                <a:hlinkClick r:id="rId3"/>
              </a:rPr>
              <a:t>software</a:t>
            </a:r>
            <a:r>
              <a:rPr lang="de-DE" dirty="0"/>
              <a:t> (</a:t>
            </a:r>
            <a:r>
              <a:rPr lang="de-DE" dirty="0" err="1"/>
              <a:t>Mentimeter</a:t>
            </a:r>
            <a:r>
              <a:rPr lang="de-DE" dirty="0"/>
              <a:t>) nutzen. </a:t>
            </a:r>
          </a:p>
        </p:txBody>
      </p:sp>
      <p:sp>
        <p:nvSpPr>
          <p:cNvPr id="4" name="Foliennummernplatzhalter 3"/>
          <p:cNvSpPr>
            <a:spLocks noGrp="1"/>
          </p:cNvSpPr>
          <p:nvPr>
            <p:ph type="sldNum" sz="quarter" idx="5"/>
          </p:nvPr>
        </p:nvSpPr>
        <p:spPr/>
        <p:txBody>
          <a:bodyPr/>
          <a:lstStyle/>
          <a:p>
            <a:fld id="{44981DAB-F128-4B06-A2B7-78B70D71F003}" type="slidenum">
              <a:rPr lang="de-DE" smtClean="0"/>
              <a:t>5</a:t>
            </a:fld>
            <a:endParaRPr lang="de-DE"/>
          </a:p>
        </p:txBody>
      </p:sp>
    </p:spTree>
    <p:extLst>
      <p:ext uri="{BB962C8B-B14F-4D97-AF65-F5344CB8AC3E}">
        <p14:creationId xmlns:p14="http://schemas.microsoft.com/office/powerpoint/2010/main" val="671457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44</a:t>
            </a:fld>
            <a:endParaRPr lang="de-DE"/>
          </a:p>
        </p:txBody>
      </p:sp>
    </p:spTree>
    <p:extLst>
      <p:ext uri="{BB962C8B-B14F-4D97-AF65-F5344CB8AC3E}">
        <p14:creationId xmlns:p14="http://schemas.microsoft.com/office/powerpoint/2010/main" val="228781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431B3-EC63-5402-9C3F-8B4E8E4DEFB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CE390CD-B455-22C0-3C28-D476D0A1EC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FD84AF-669E-C52F-0234-8ECF06FDD41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9536D5B-4AB7-4942-BA2D-5EF52AC1612A}"/>
              </a:ext>
            </a:extLst>
          </p:cNvPr>
          <p:cNvSpPr>
            <a:spLocks noGrp="1"/>
          </p:cNvSpPr>
          <p:nvPr>
            <p:ph type="sldNum" sz="quarter" idx="5"/>
          </p:nvPr>
        </p:nvSpPr>
        <p:spPr/>
        <p:txBody>
          <a:bodyPr/>
          <a:lstStyle/>
          <a:p>
            <a:fld id="{44981DAB-F128-4B06-A2B7-78B70D71F003}" type="slidenum">
              <a:rPr lang="de-DE" smtClean="0"/>
              <a:t>45</a:t>
            </a:fld>
            <a:endParaRPr lang="de-DE"/>
          </a:p>
        </p:txBody>
      </p:sp>
    </p:spTree>
    <p:extLst>
      <p:ext uri="{BB962C8B-B14F-4D97-AF65-F5344CB8AC3E}">
        <p14:creationId xmlns:p14="http://schemas.microsoft.com/office/powerpoint/2010/main" val="2358008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49</a:t>
            </a:fld>
            <a:endParaRPr lang="de-DE"/>
          </a:p>
        </p:txBody>
      </p:sp>
    </p:spTree>
    <p:extLst>
      <p:ext uri="{BB962C8B-B14F-4D97-AF65-F5344CB8AC3E}">
        <p14:creationId xmlns:p14="http://schemas.microsoft.com/office/powerpoint/2010/main" val="2364460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4981DAB-F128-4B06-A2B7-78B70D71F003}" type="slidenum">
              <a:rPr lang="de-DE" smtClean="0"/>
              <a:t>50</a:t>
            </a:fld>
            <a:endParaRPr lang="de-DE"/>
          </a:p>
        </p:txBody>
      </p:sp>
    </p:spTree>
    <p:extLst>
      <p:ext uri="{BB962C8B-B14F-4D97-AF65-F5344CB8AC3E}">
        <p14:creationId xmlns:p14="http://schemas.microsoft.com/office/powerpoint/2010/main" val="3760778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2ECB1-73C9-1258-9DF3-90C3E46CF78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861EE27-1FF0-5FD9-9BD0-09900393A28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730A98-2FDE-3F8F-5E45-CF6DB3F4CEC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B705B58-6A77-E59A-F02C-B74B962F0CC0}"/>
              </a:ext>
            </a:extLst>
          </p:cNvPr>
          <p:cNvSpPr>
            <a:spLocks noGrp="1"/>
          </p:cNvSpPr>
          <p:nvPr>
            <p:ph type="sldNum" sz="quarter" idx="5"/>
          </p:nvPr>
        </p:nvSpPr>
        <p:spPr/>
        <p:txBody>
          <a:bodyPr/>
          <a:lstStyle/>
          <a:p>
            <a:fld id="{44981DAB-F128-4B06-A2B7-78B70D71F003}" type="slidenum">
              <a:rPr lang="de-DE" smtClean="0"/>
              <a:t>64</a:t>
            </a:fld>
            <a:endParaRPr lang="de-DE"/>
          </a:p>
        </p:txBody>
      </p:sp>
    </p:spTree>
    <p:extLst>
      <p:ext uri="{BB962C8B-B14F-4D97-AF65-F5344CB8AC3E}">
        <p14:creationId xmlns:p14="http://schemas.microsoft.com/office/powerpoint/2010/main" val="54519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010C-FAE0-2511-F861-9ECE357D217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7FD6019-DBF3-41F8-B17F-668ED6D14E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77452D-E640-8804-8EF8-5DF2DD04BA1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8DEB9A9-E30C-6B51-1439-DD8DFC6DBE25}"/>
              </a:ext>
            </a:extLst>
          </p:cNvPr>
          <p:cNvSpPr>
            <a:spLocks noGrp="1"/>
          </p:cNvSpPr>
          <p:nvPr>
            <p:ph type="sldNum" sz="quarter" idx="5"/>
          </p:nvPr>
        </p:nvSpPr>
        <p:spPr/>
        <p:txBody>
          <a:bodyPr/>
          <a:lstStyle/>
          <a:p>
            <a:fld id="{44981DAB-F128-4B06-A2B7-78B70D71F003}" type="slidenum">
              <a:rPr lang="de-DE" smtClean="0"/>
              <a:t>65</a:t>
            </a:fld>
            <a:endParaRPr lang="de-DE"/>
          </a:p>
        </p:txBody>
      </p:sp>
    </p:spTree>
    <p:extLst>
      <p:ext uri="{BB962C8B-B14F-4D97-AF65-F5344CB8AC3E}">
        <p14:creationId xmlns:p14="http://schemas.microsoft.com/office/powerpoint/2010/main" val="218365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4065B-9B1F-78EF-084D-5586939662B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DC690EE-C2EB-513D-E264-1E1ED1EE8F3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3AF34E9-7722-ECD1-DA21-0EC024EC9C58}"/>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5DDBE083-60E9-3B77-A689-CEB793692C3F}"/>
              </a:ext>
            </a:extLst>
          </p:cNvPr>
          <p:cNvSpPr>
            <a:spLocks noGrp="1"/>
          </p:cNvSpPr>
          <p:nvPr>
            <p:ph type="sldNum" sz="quarter" idx="5"/>
          </p:nvPr>
        </p:nvSpPr>
        <p:spPr/>
        <p:txBody>
          <a:bodyPr/>
          <a:lstStyle/>
          <a:p>
            <a:fld id="{44981DAB-F128-4B06-A2B7-78B70D71F003}" type="slidenum">
              <a:rPr lang="de-DE" smtClean="0"/>
              <a:t>66</a:t>
            </a:fld>
            <a:endParaRPr lang="de-DE"/>
          </a:p>
        </p:txBody>
      </p:sp>
    </p:spTree>
    <p:extLst>
      <p:ext uri="{BB962C8B-B14F-4D97-AF65-F5344CB8AC3E}">
        <p14:creationId xmlns:p14="http://schemas.microsoft.com/office/powerpoint/2010/main" val="412558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AB45134-2B3E-4C45-9093-35A04DDD9916}" type="datetime1">
              <a:rPr lang="de-DE" smtClean="0"/>
              <a:t>19.09.2025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4043166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340ED5E-545B-42D3-98E3-1AB59551F39A}" type="datetime1">
              <a:rPr lang="de-DE" smtClean="0"/>
              <a:t>19.09.2025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1699206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187388D-21B4-4C89-A40B-320BAEA8EFFF}" type="datetime1">
              <a:rPr lang="de-DE" smtClean="0"/>
              <a:t>19.09.2025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0995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B1BD775-CDDB-419A-9068-514EF10D69A1}" type="datetime1">
              <a:rPr lang="de-DE" smtClean="0"/>
              <a:t>19.09.2025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33200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74A333AF-2722-4D84-B924-76B41D46B9C1}" type="datetime1">
              <a:rPr lang="de-DE" smtClean="0"/>
              <a:t>19.09.2025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835585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104759AD-9C08-43F0-8E3D-F70FA5BDA8A9}" type="datetime1">
              <a:rPr lang="de-DE" smtClean="0"/>
              <a:t>19.09.2025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742901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9A00FD9-BAAD-4C91-8DC6-0A3BCCA06D07}" type="datetime1">
              <a:rPr lang="de-DE" smtClean="0"/>
              <a:t>19.09.2025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024084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69E8AB8B-788F-4A66-96F0-DBE4599AEBDC}" type="datetime1">
              <a:rPr lang="de-DE" smtClean="0"/>
              <a:t>19.09.2025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440206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FCDA6AF-E620-4512-B807-C3EBC33FED93}" type="datetime1">
              <a:rPr lang="de-DE" smtClean="0"/>
              <a:t>19.09.2025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087692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778D33B1-C150-42D8-8089-68552A6C1806}" type="datetime1">
              <a:rPr lang="de-DE" smtClean="0"/>
              <a:t>19.09.2025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3453883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Textmasterformat bearbeiten</a:t>
            </a:r>
          </a:p>
        </p:txBody>
      </p:sp>
      <p:sp>
        <p:nvSpPr>
          <p:cNvPr id="5" name="Datumsplatzhalter 4"/>
          <p:cNvSpPr>
            <a:spLocks noGrp="1"/>
          </p:cNvSpPr>
          <p:nvPr>
            <p:ph type="dt" sz="half" idx="10"/>
          </p:nvPr>
        </p:nvSpPr>
        <p:spPr/>
        <p:txBody>
          <a:bodyPr/>
          <a:lstStyle/>
          <a:p>
            <a:fld id="{0585824A-F654-4138-B265-BDB336419402}" type="datetime1">
              <a:rPr lang="de-DE" smtClean="0"/>
              <a:t>19.09.2025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2006FE-6571-4354-8775-F8708372C227}" type="slidenum">
              <a:rPr lang="de-DE" smtClean="0"/>
              <a:t>‹Nr.›</a:t>
            </a:fld>
            <a:endParaRPr lang="de-DE"/>
          </a:p>
        </p:txBody>
      </p:sp>
    </p:spTree>
    <p:extLst>
      <p:ext uri="{BB962C8B-B14F-4D97-AF65-F5344CB8AC3E}">
        <p14:creationId xmlns:p14="http://schemas.microsoft.com/office/powerpoint/2010/main" val="2509888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9BFA79-7611-4A60-88A2-0BE7192A64C1}" type="datetime1">
              <a:rPr lang="de-DE" smtClean="0"/>
              <a:t>19.09.2025</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2006FE-6571-4354-8775-F8708372C227}" type="slidenum">
              <a:rPr lang="de-DE" smtClean="0"/>
              <a:t>‹Nr.›</a:t>
            </a:fld>
            <a:endParaRPr lang="de-DE"/>
          </a:p>
        </p:txBody>
      </p:sp>
    </p:spTree>
    <p:extLst>
      <p:ext uri="{BB962C8B-B14F-4D97-AF65-F5344CB8AC3E}">
        <p14:creationId xmlns:p14="http://schemas.microsoft.com/office/powerpoint/2010/main" val="594725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s://cdn.who.int/media/docs/default-source/reproductive-health/contraception-family-planning/mechanisms-of-action-and-effectiveness-of-contraception-methods.pdf?sfvrsn=e39a69c2_1"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hyperlink" Target="https://verhueten-gynefix.de/faq/verhuetungsmittel-kostenlo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7.png"/></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47.png"/></Relationships>
</file>

<file path=ppt/slides/_rels/slide1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hyperlink" Target="https://oyva.de/kupferperlenball/" TargetMode="External"/><Relationship Id="rId13" Type="http://schemas.openxmlformats.org/officeDocument/2006/relationships/hyperlink" Target="https://verhueten-gynefix.de/faq/pearl-index-verhuetungsmittel/" TargetMode="External"/><Relationship Id="rId18" Type="http://schemas.openxmlformats.org/officeDocument/2006/relationships/hyperlink" Target="https://verhueten-gynefix.de/was-ist-die-kupferkette-gynefix/" TargetMode="External"/><Relationship Id="rId26" Type="http://schemas.openxmlformats.org/officeDocument/2006/relationships/hyperlink" Target="https://www.sexualaufklaerung.de/forschungsergebnis/verhuetungsverhalten-jugend-2024/" TargetMode="External"/><Relationship Id="rId3" Type="http://schemas.openxmlformats.org/officeDocument/2006/relationships/hyperlink" Target="https://de.wikipedia.org/wiki/Menstruationszyklus" TargetMode="External"/><Relationship Id="rId21" Type="http://schemas.openxmlformats.org/officeDocument/2006/relationships/hyperlink" Target="https://www.familienplanung.de/verhuetung/verhuetungsthemen/unsicher-coitus-interruptus-und-knaus-ogino-methode/aufgepasst-beim-verhueten-mit-dem-coitus-interruptus/" TargetMode="External"/><Relationship Id="rId7" Type="http://schemas.openxmlformats.org/officeDocument/2006/relationships/hyperlink" Target="http://www.pille-danach-ratgeber.de/pille-danach/ellaone-oder-pidana" TargetMode="External"/><Relationship Id="rId12" Type="http://schemas.openxmlformats.org/officeDocument/2006/relationships/hyperlink" Target="https://flexikon.doccheck.com/de/Regelkreis" TargetMode="External"/><Relationship Id="rId17" Type="http://schemas.openxmlformats.org/officeDocument/2006/relationships/hyperlink" Target="https://www.familienplanung.de/verhuetung/verhuetungsmethoden/kupferspirale/" TargetMode="External"/><Relationship Id="rId25" Type="http://schemas.openxmlformats.org/officeDocument/2006/relationships/hyperlink" Target="https://deutsches-schulportal.de/unterricht/sexualkunde-ist-weit-mehr-als-biologische-funktionen-und-verhuetungsmittel/" TargetMode="External"/><Relationship Id="rId2" Type="http://schemas.openxmlformats.org/officeDocument/2006/relationships/hyperlink" Target="https://www.lz-gesundheitsreport.de/gesundheit/verhuetung-wie-lange-muss-frau-aufpassen/#prettyPhoto" TargetMode="External"/><Relationship Id="rId16" Type="http://schemas.openxmlformats.org/officeDocument/2006/relationships/hyperlink" Target="https://www.pille-danach.de/verhuetungsmethoden/depotspritze/" TargetMode="External"/><Relationship Id="rId20" Type="http://schemas.openxmlformats.org/officeDocument/2006/relationships/hyperlink" Target="https://www.pille-danach.de/verhuetungsmethoden/diaphragma/" TargetMode="External"/><Relationship Id="rId29" Type="http://schemas.openxmlformats.org/officeDocument/2006/relationships/hyperlink" Target="https://www.endokrinologie.net/pressemitteilungen-archiv/130410.php" TargetMode="External"/><Relationship Id="rId1" Type="http://schemas.openxmlformats.org/officeDocument/2006/relationships/slideLayout" Target="../slideLayouts/slideLayout2.xml"/><Relationship Id="rId6" Type="http://schemas.openxmlformats.org/officeDocument/2006/relationships/hyperlink" Target="https://www.profamilia.de/themen/verhuetung/spirale-danach" TargetMode="External"/><Relationship Id="rId11" Type="http://schemas.openxmlformats.org/officeDocument/2006/relationships/hyperlink" Target="http://www.kupferkette.info/images/Wirkung-kupferkette.jpghttp:/www.kupferkette.info/images/Wirkung-kupferkette.jpg" TargetMode="External"/><Relationship Id="rId24" Type="http://schemas.openxmlformats.org/officeDocument/2006/relationships/hyperlink" Target="https://verhueten-gynefix.de/faq/pearl-index-verhuetungsmittel/#pivhvhv" TargetMode="External"/><Relationship Id="rId5" Type="http://schemas.openxmlformats.org/officeDocument/2006/relationships/hyperlink" Target="https://www.nfp-online.com/?page_id=3776" TargetMode="External"/><Relationship Id="rId15" Type="http://schemas.openxmlformats.org/officeDocument/2006/relationships/hyperlink" Target="https://www.pille-danach.de/verhuetungsmethoden/verhuetungsstaebchen/" TargetMode="External"/><Relationship Id="rId23" Type="http://schemas.openxmlformats.org/officeDocument/2006/relationships/hyperlink" Target="https://cdn.who.int/media/docs/default-source/reproductive-health/contraception-family-planning/mechanisms-of-action-and-effectiveness-of-contraception-methods.pdf?sfvrsn=e39a69c2_1" TargetMode="External"/><Relationship Id="rId28" Type="http://schemas.openxmlformats.org/officeDocument/2006/relationships/hyperlink" Target="https://verhueten-gynefix.de/faq/maedchensprechstunde/" TargetMode="External"/><Relationship Id="rId10" Type="http://schemas.openxmlformats.org/officeDocument/2006/relationships/hyperlink" Target="https://www.verhueten-gynefix.de/" TargetMode="External"/><Relationship Id="rId19" Type="http://schemas.openxmlformats.org/officeDocument/2006/relationships/hyperlink" Target="https://www.familienplanung.de/verhuetung/verhuetungsmethoden/der-kupferball-kupferperlenball/" TargetMode="External"/><Relationship Id="rId31" Type="http://schemas.openxmlformats.org/officeDocument/2006/relationships/hyperlink" Target="https://www.bebafamily.de/magazin/fruchtbarkeit-frau-nach-alter" TargetMode="External"/><Relationship Id="rId4" Type="http://schemas.openxmlformats.org/officeDocument/2006/relationships/hyperlink" Target="https://schwangerschaftszeit.de/chemische-verhuetungsmittel/" TargetMode="External"/><Relationship Id="rId9" Type="http://schemas.openxmlformats.org/officeDocument/2006/relationships/hyperlink" Target="https://www.frauengesundheit-frankfurt.de/gyn%C3%A4kologie/kupferperlenball-iub/#:~:text=Aufbau%20des%20IUB%20Kupferball%20Der%20Kupferball%20besteht%20aus,Polyamid%2C%20die%20zum%20Zur%C3%BCckholen%20des%20Kupferballs%20vorgesehen%20sind" TargetMode="External"/><Relationship Id="rId14" Type="http://schemas.openxmlformats.org/officeDocument/2006/relationships/hyperlink" Target="https://www.familienplanung.de/verhuetung/verhuetungsmethoden/der-verhuetungsring/" TargetMode="External"/><Relationship Id="rId22" Type="http://schemas.openxmlformats.org/officeDocument/2006/relationships/hyperlink" Target="https://www.gynweb.de/verhuetung/kalendermethode-fruchtbare-tage-berechnen/" TargetMode="External"/><Relationship Id="rId27" Type="http://schemas.openxmlformats.org/officeDocument/2006/relationships/hyperlink" Target="https://www.universimed.at/de/article/gynaekologie-geburtshilfe/reversible-langzeitkontrazeption-2222618" TargetMode="External"/><Relationship Id="rId30" Type="http://schemas.openxmlformats.org/officeDocument/2006/relationships/hyperlink" Target="https://www.destatis.de/DE/Themen/Gesellschaft-Umwelt/Bevoelkerung/Geburten/Tabellen/geburten-eltern-biologischesalter.html" TargetMode="Externa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bebafamily.de/magazin/fruchtbarkeit-frau-nach-alter" TargetMode="Externa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www.liebesleben.de/fuer-alle/kondome/kondomgroessen/"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0D056-EC84-038D-2C94-392E9636304B}"/>
              </a:ext>
            </a:extLst>
          </p:cNvPr>
          <p:cNvSpPr>
            <a:spLocks noGrp="1"/>
          </p:cNvSpPr>
          <p:nvPr>
            <p:ph type="title"/>
          </p:nvPr>
        </p:nvSpPr>
        <p:spPr/>
        <p:txBody>
          <a:bodyPr/>
          <a:lstStyle/>
          <a:p>
            <a:r>
              <a:rPr lang="de-DE" dirty="0">
                <a:solidFill>
                  <a:srgbClr val="DABC9E"/>
                </a:solidFill>
              </a:rPr>
              <a:t>Hinweise</a:t>
            </a:r>
          </a:p>
        </p:txBody>
      </p:sp>
      <p:sp>
        <p:nvSpPr>
          <p:cNvPr id="3" name="Inhaltsplatzhalter 2">
            <a:extLst>
              <a:ext uri="{FF2B5EF4-FFF2-40B4-BE49-F238E27FC236}">
                <a16:creationId xmlns:a16="http://schemas.microsoft.com/office/drawing/2014/main" id="{F9185FBE-DF7D-2276-D38C-000C13F48E3D}"/>
              </a:ext>
            </a:extLst>
          </p:cNvPr>
          <p:cNvSpPr>
            <a:spLocks noGrp="1"/>
          </p:cNvSpPr>
          <p:nvPr>
            <p:ph idx="1"/>
          </p:nvPr>
        </p:nvSpPr>
        <p:spPr/>
        <p:txBody>
          <a:bodyPr vert="horz" lIns="91440" tIns="45720" rIns="91440" bIns="45720" rtlCol="0" anchor="t">
            <a:normAutofit/>
          </a:bodyPr>
          <a:lstStyle/>
          <a:p>
            <a:r>
              <a:rPr lang="de-DE" dirty="0">
                <a:solidFill>
                  <a:schemeClr val="tx1">
                    <a:lumMod val="85000"/>
                    <a:lumOff val="15000"/>
                  </a:schemeClr>
                </a:solidFill>
                <a:cs typeface="Arial"/>
              </a:rPr>
              <a:t>Die in dieser Präsentation verwendeten Bilder sind urheberrechtlich geschützt. Alle Urheber sind auf den entsprechenden Bildern genannt, eine Weiterverwendung ist untersagt. Selbst erstellte Abbildungen sind als solche gekennzeichnet.</a:t>
            </a:r>
          </a:p>
          <a:p>
            <a:pPr marL="514350" indent="-514350">
              <a:buFont typeface="+mj-lt"/>
              <a:buAutoNum type="arabicPeriod"/>
            </a:pPr>
            <a:endParaRPr lang="de-DE" dirty="0">
              <a:solidFill>
                <a:schemeClr val="tx1">
                  <a:lumMod val="85000"/>
                  <a:lumOff val="15000"/>
                </a:schemeClr>
              </a:solidFill>
            </a:endParaRPr>
          </a:p>
          <a:p>
            <a:pPr marL="514350" indent="-514350">
              <a:buFont typeface="+mj-lt"/>
              <a:buAutoNum type="arabicPeriod"/>
            </a:pPr>
            <a:endParaRPr lang="de-DE" dirty="0">
              <a:solidFill>
                <a:schemeClr val="tx1">
                  <a:lumMod val="85000"/>
                  <a:lumOff val="15000"/>
                </a:schemeClr>
              </a:solidFill>
            </a:endParaRPr>
          </a:p>
          <a:p>
            <a:pPr marL="0" indent="0">
              <a:buNone/>
            </a:pPr>
            <a:endParaRPr lang="de-DE" dirty="0"/>
          </a:p>
        </p:txBody>
      </p:sp>
      <p:sp>
        <p:nvSpPr>
          <p:cNvPr id="4" name="Foliennummernplatzhalter 3">
            <a:extLst>
              <a:ext uri="{FF2B5EF4-FFF2-40B4-BE49-F238E27FC236}">
                <a16:creationId xmlns:a16="http://schemas.microsoft.com/office/drawing/2014/main" id="{C46959CE-66AF-A828-CE06-5BECF8F11D02}"/>
              </a:ext>
            </a:extLst>
          </p:cNvPr>
          <p:cNvSpPr>
            <a:spLocks noGrp="1"/>
          </p:cNvSpPr>
          <p:nvPr>
            <p:ph type="sldNum" sz="quarter" idx="12"/>
          </p:nvPr>
        </p:nvSpPr>
        <p:spPr/>
        <p:txBody>
          <a:bodyPr/>
          <a:lstStyle/>
          <a:p>
            <a:fld id="{802006FE-6571-4354-8775-F8708372C227}" type="slidenum">
              <a:rPr lang="de-DE" smtClean="0"/>
              <a:t>1</a:t>
            </a:fld>
            <a:endParaRPr lang="de-DE"/>
          </a:p>
        </p:txBody>
      </p:sp>
    </p:spTree>
    <p:extLst>
      <p:ext uri="{BB962C8B-B14F-4D97-AF65-F5344CB8AC3E}">
        <p14:creationId xmlns:p14="http://schemas.microsoft.com/office/powerpoint/2010/main" val="166666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A2D12-FBA3-1920-D48B-FF7C88E67A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BBC6CED-89B4-FC2E-98E5-4B68B636089E}"/>
              </a:ext>
            </a:extLst>
          </p:cNvPr>
          <p:cNvSpPr>
            <a:spLocks noGrp="1"/>
          </p:cNvSpPr>
          <p:nvPr>
            <p:ph type="title"/>
          </p:nvPr>
        </p:nvSpPr>
        <p:spPr/>
        <p:txBody>
          <a:bodyPr/>
          <a:lstStyle/>
          <a:p>
            <a:r>
              <a:rPr lang="de-DE" dirty="0">
                <a:solidFill>
                  <a:srgbClr val="DABC9E"/>
                </a:solidFill>
              </a:rPr>
              <a:t> Wieso ein wichtiges Thema</a:t>
            </a:r>
          </a:p>
        </p:txBody>
      </p:sp>
      <p:sp>
        <p:nvSpPr>
          <p:cNvPr id="3" name="Inhaltsplatzhalter 2">
            <a:extLst>
              <a:ext uri="{FF2B5EF4-FFF2-40B4-BE49-F238E27FC236}">
                <a16:creationId xmlns:a16="http://schemas.microsoft.com/office/drawing/2014/main" id="{46208835-6C30-E454-CEC7-CF9C2FE0F42F}"/>
              </a:ext>
            </a:extLst>
          </p:cNvPr>
          <p:cNvSpPr>
            <a:spLocks noGrp="1"/>
          </p:cNvSpPr>
          <p:nvPr>
            <p:ph idx="1"/>
          </p:nvPr>
        </p:nvSpPr>
        <p:spPr/>
        <p:txBody>
          <a:bodyPr vert="horz" lIns="91440" tIns="45720" rIns="91440" bIns="45720" rtlCol="0" anchor="t">
            <a:normAutofit/>
          </a:bodyPr>
          <a:lstStyle/>
          <a:p>
            <a:r>
              <a:rPr lang="de-DE" dirty="0"/>
              <a:t>Quellen über Sexualaufklärung</a:t>
            </a:r>
          </a:p>
          <a:p>
            <a:r>
              <a:rPr lang="de-DE" dirty="0"/>
              <a:t>Wandel der Rolle der Frau </a:t>
            </a:r>
          </a:p>
          <a:p>
            <a:r>
              <a:rPr lang="de-DE" dirty="0"/>
              <a:t>Ungewollte Schwangerschaften</a:t>
            </a:r>
          </a:p>
          <a:p>
            <a:r>
              <a:rPr lang="de-DE" dirty="0"/>
              <a:t>Hohe Zahl an Schwangerschaftsabbrüchen</a:t>
            </a:r>
          </a:p>
          <a:p>
            <a:endParaRPr lang="de-DE" dirty="0">
              <a:cs typeface="Arial"/>
            </a:endParaRPr>
          </a:p>
        </p:txBody>
      </p:sp>
      <p:sp>
        <p:nvSpPr>
          <p:cNvPr id="4" name="Foliennummernplatzhalter 3">
            <a:extLst>
              <a:ext uri="{FF2B5EF4-FFF2-40B4-BE49-F238E27FC236}">
                <a16:creationId xmlns:a16="http://schemas.microsoft.com/office/drawing/2014/main" id="{81469BA9-BDF9-EFA2-DB1E-A0E54C342DFE}"/>
              </a:ext>
            </a:extLst>
          </p:cNvPr>
          <p:cNvSpPr>
            <a:spLocks noGrp="1"/>
          </p:cNvSpPr>
          <p:nvPr>
            <p:ph type="sldNum" sz="quarter" idx="12"/>
          </p:nvPr>
        </p:nvSpPr>
        <p:spPr/>
        <p:txBody>
          <a:bodyPr/>
          <a:lstStyle/>
          <a:p>
            <a:fld id="{802006FE-6571-4354-8775-F8708372C227}" type="slidenum">
              <a:rPr lang="de-DE" smtClean="0"/>
              <a:t>10</a:t>
            </a:fld>
            <a:endParaRPr lang="de-DE"/>
          </a:p>
        </p:txBody>
      </p:sp>
      <p:sp>
        <p:nvSpPr>
          <p:cNvPr id="5" name="Ellipse 4">
            <a:extLst>
              <a:ext uri="{FF2B5EF4-FFF2-40B4-BE49-F238E27FC236}">
                <a16:creationId xmlns:a16="http://schemas.microsoft.com/office/drawing/2014/main" id="{30E5E8E6-62CB-CDC4-0305-AC29F18EDFA0}"/>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A5E67C70-E5CA-37FA-EC2A-B23D95E480E6}"/>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8086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84B5E4-F847-0726-13D8-6FBF41AB8F9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70479E9-0130-C870-053D-675E53017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7C71CF26-998C-EE53-63FF-0EBE3564A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663CC57-0355-9BAB-0740-E388997AA5B0}"/>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CAA1BB0-8D0D-6C2E-FB7C-8AFEE05C9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E695ABF3-EE18-D8D2-AE20-B15BADC1D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58CACE6-EC9C-0108-B3B1-35235CE0F734}"/>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FC8EED5C-8D69-D24A-2925-E59EA6D45FB5}"/>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100</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8CF0C802-965F-CD0A-32B1-65D0BBA205B4}"/>
              </a:ext>
            </a:extLst>
          </p:cNvPr>
          <p:cNvSpPr txBox="1"/>
          <p:nvPr/>
        </p:nvSpPr>
        <p:spPr>
          <a:xfrm>
            <a:off x="-191406" y="2591271"/>
            <a:ext cx="11167446" cy="369332"/>
          </a:xfrm>
          <a:prstGeom prst="rect">
            <a:avLst/>
          </a:prstGeom>
          <a:noFill/>
        </p:spPr>
        <p:txBody>
          <a:bodyPr wrap="square" rtlCol="0">
            <a:spAutoFit/>
          </a:bodyPr>
          <a:lstStyle/>
          <a:p>
            <a:pPr algn="ctr"/>
            <a:r>
              <a:rPr lang="de-DE" b="1" dirty="0">
                <a:solidFill>
                  <a:srgbClr val="DABC9E"/>
                </a:solidFill>
              </a:rPr>
              <a:t>Der Kupferperlenball</a:t>
            </a:r>
          </a:p>
        </p:txBody>
      </p:sp>
      <p:sp>
        <p:nvSpPr>
          <p:cNvPr id="9" name="Ellipse 8">
            <a:extLst>
              <a:ext uri="{FF2B5EF4-FFF2-40B4-BE49-F238E27FC236}">
                <a16:creationId xmlns:a16="http://schemas.microsoft.com/office/drawing/2014/main" id="{8B6D667D-E85A-D37C-E9C1-06684D651E54}"/>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E4200A49-F929-50C4-1ACE-86B091A3302A}"/>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55255354-AF73-8DFC-CBBE-91CBA7ABD26A}"/>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54EA9BAA-5BCD-7A5E-744F-3AC3831BD422}"/>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15702065-2B07-996A-4BE5-3C75866B49C6}"/>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530A794-716F-C1B5-41B0-887CE1B522F4}"/>
              </a:ext>
            </a:extLst>
          </p:cNvPr>
          <p:cNvSpPr txBox="1"/>
          <p:nvPr/>
        </p:nvSpPr>
        <p:spPr>
          <a:xfrm>
            <a:off x="632438" y="2965241"/>
            <a:ext cx="5021414" cy="1754326"/>
          </a:xfrm>
          <a:prstGeom prst="rect">
            <a:avLst/>
          </a:prstGeom>
          <a:noFill/>
        </p:spPr>
        <p:txBody>
          <a:bodyPr wrap="square" lIns="91440" tIns="45720" rIns="91440" bIns="45720" rtlCol="0" anchor="t">
            <a:spAutoFit/>
          </a:bodyPr>
          <a:lstStyle/>
          <a:p>
            <a:r>
              <a:rPr lang="de-DE" b="1" dirty="0">
                <a:solidFill>
                  <a:srgbClr val="008080"/>
                </a:solidFill>
              </a:rPr>
              <a:t>Vorteile:</a:t>
            </a:r>
            <a:endParaRPr lang="de-DE" b="1" dirty="0">
              <a:solidFill>
                <a:srgbClr val="008080"/>
              </a:solidFill>
              <a:cs typeface="Arial"/>
            </a:endParaRPr>
          </a:p>
          <a:p>
            <a:pPr marL="285750" indent="-285750">
              <a:buFont typeface="Arial" panose="020B0604020202020204" pitchFamily="34" charset="0"/>
              <a:buChar char="•"/>
            </a:pPr>
            <a:r>
              <a:rPr lang="de-DE" dirty="0">
                <a:solidFill>
                  <a:srgbClr val="008080"/>
                </a:solidFill>
              </a:rPr>
              <a:t>Nach Einlage keine weitere Aufmerksamkeit erforderlich</a:t>
            </a:r>
            <a:endParaRPr lang="de-DE" dirty="0">
              <a:solidFill>
                <a:srgbClr val="008080"/>
              </a:solidFill>
              <a:cs typeface="Arial"/>
            </a:endParaRPr>
          </a:p>
          <a:p>
            <a:pPr marL="285750" indent="-285750">
              <a:buFont typeface="Arial" panose="020B0604020202020204" pitchFamily="34" charset="0"/>
              <a:buChar char="•"/>
              <a:defRPr/>
            </a:pPr>
            <a:r>
              <a:rPr lang="de-DE" dirty="0">
                <a:solidFill>
                  <a:srgbClr val="008080"/>
                </a:solidFill>
                <a:cs typeface="Arial"/>
              </a:rPr>
              <a:t>Unsichtbare Anwendung</a:t>
            </a:r>
          </a:p>
          <a:p>
            <a:pPr marL="285750" indent="-285750">
              <a:buFont typeface="Arial" panose="020B0604020202020204" pitchFamily="34" charset="0"/>
              <a:buChar char="•"/>
              <a:defRPr/>
            </a:pPr>
            <a:r>
              <a:rPr lang="de-DE" dirty="0">
                <a:solidFill>
                  <a:srgbClr val="008080"/>
                </a:solidFill>
                <a:cs typeface="Arial"/>
              </a:rPr>
              <a:t>Erlaubt spontanen Sex, denn wirkt ohne Aufmerksamkeit der Anwenderin</a:t>
            </a:r>
          </a:p>
        </p:txBody>
      </p:sp>
      <p:sp>
        <p:nvSpPr>
          <p:cNvPr id="7" name="Textfeld 6">
            <a:extLst>
              <a:ext uri="{FF2B5EF4-FFF2-40B4-BE49-F238E27FC236}">
                <a16:creationId xmlns:a16="http://schemas.microsoft.com/office/drawing/2014/main" id="{4BFDE545-B530-E947-2BA5-0D0DC9346C2F}"/>
              </a:ext>
            </a:extLst>
          </p:cNvPr>
          <p:cNvSpPr txBox="1"/>
          <p:nvPr/>
        </p:nvSpPr>
        <p:spPr>
          <a:xfrm>
            <a:off x="5657222" y="3025146"/>
            <a:ext cx="6276352" cy="2308324"/>
          </a:xfrm>
          <a:prstGeom prst="rect">
            <a:avLst/>
          </a:prstGeom>
          <a:noFill/>
        </p:spPr>
        <p:txBody>
          <a:bodyPr wrap="square" lIns="91440" tIns="45720" rIns="91440" bIns="45720" rtlCol="0" anchor="t">
            <a:spAutoFit/>
          </a:bodyPr>
          <a:lstStyle/>
          <a:p>
            <a:r>
              <a:rPr lang="de-DE" b="1" dirty="0">
                <a:solidFill>
                  <a:srgbClr val="800080"/>
                </a:solidFill>
              </a:rPr>
              <a:t>Nachteile: </a:t>
            </a:r>
            <a:endParaRPr lang="de-DE" b="1" dirty="0">
              <a:solidFill>
                <a:srgbClr val="800080"/>
              </a:solidFill>
              <a:cs typeface="Arial"/>
            </a:endParaRPr>
          </a:p>
          <a:p>
            <a:pPr marL="285750" indent="-285750">
              <a:buFont typeface="Arial" panose="020B0604020202020204" pitchFamily="34" charset="0"/>
              <a:buChar char="•"/>
            </a:pPr>
            <a:r>
              <a:rPr lang="de-DE" dirty="0">
                <a:solidFill>
                  <a:srgbClr val="800080"/>
                </a:solidFill>
              </a:rPr>
              <a:t>Blutungsmuster kann sich verändern und verstärken</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rPr>
              <a:t>Einsetzen und Entfernung können wegen aufgedehntem  Memory-Draht schmerzhafter sein</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rPr>
              <a:t>Studien zeigten höhere Ausstoßungsrate </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rPr>
              <a:t>Bei einer kurzen Gebärmutter ist die Anwendung nicht empfohlen</a:t>
            </a:r>
          </a:p>
          <a:p>
            <a:pPr marL="285750" indent="-285750">
              <a:buFont typeface="Arial" panose="020B0604020202020204" pitchFamily="34" charset="0"/>
              <a:buChar char="•"/>
            </a:pPr>
            <a:r>
              <a:rPr lang="de-DE" dirty="0">
                <a:solidFill>
                  <a:srgbClr val="800080"/>
                </a:solidFill>
                <a:cs typeface="Arial"/>
              </a:rPr>
              <a:t>1x pro Jahr Positionskontrolle mit Ultraschall empfohlen</a:t>
            </a:r>
          </a:p>
        </p:txBody>
      </p:sp>
    </p:spTree>
    <p:extLst>
      <p:ext uri="{BB962C8B-B14F-4D97-AF65-F5344CB8AC3E}">
        <p14:creationId xmlns:p14="http://schemas.microsoft.com/office/powerpoint/2010/main" val="3082593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666DC7-E765-4945-C6ED-9C6E42DA87C4}"/>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150991A-B3C4-3BAA-5211-8F2EA2BFF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96B9A8C5-E396-F8C5-E3E1-C6524D9568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32B3989-B873-5832-A80B-F70C6849313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DCDC1CA-C50E-72CF-7303-1E7DAEF09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E14A219D-AE37-C216-2793-BA9D43647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23388627-FAFF-C23E-8F90-05D64550F4C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5B91BE64-EE92-CE88-0654-A597C9A7332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101</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6E73C406-DC27-1DE4-F04E-8304B464A3A7}"/>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5D7BD267-430B-F4F2-558E-6646E4596763}"/>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0,6</a:t>
            </a:r>
          </a:p>
        </p:txBody>
      </p:sp>
      <p:sp>
        <p:nvSpPr>
          <p:cNvPr id="11" name="Textfeld 10">
            <a:extLst>
              <a:ext uri="{FF2B5EF4-FFF2-40B4-BE49-F238E27FC236}">
                <a16:creationId xmlns:a16="http://schemas.microsoft.com/office/drawing/2014/main" id="{AA7A0365-A0C7-3AEE-F40D-332E9FFE2F3A}"/>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0,8</a:t>
            </a:r>
          </a:p>
        </p:txBody>
      </p:sp>
      <p:sp>
        <p:nvSpPr>
          <p:cNvPr id="12" name="Ellipse 11">
            <a:extLst>
              <a:ext uri="{FF2B5EF4-FFF2-40B4-BE49-F238E27FC236}">
                <a16:creationId xmlns:a16="http://schemas.microsoft.com/office/drawing/2014/main" id="{6A02A430-2D0E-3760-B4D8-691A4FD9D181}"/>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B411A68E-8C7C-2E93-08D5-6565BC15515D}"/>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29ABD983-16CB-FAD2-96CC-4383656AA557}"/>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052A7AF-64A5-6AE2-E847-AAE3AB4765EB}"/>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B26F60DC-CF8F-15F2-1A1A-CDA0AA2415A5}"/>
              </a:ext>
            </a:extLst>
          </p:cNvPr>
          <p:cNvSpPr txBox="1"/>
          <p:nvPr/>
        </p:nvSpPr>
        <p:spPr>
          <a:xfrm>
            <a:off x="3119379" y="3363275"/>
            <a:ext cx="5879690" cy="1938992"/>
          </a:xfrm>
          <a:prstGeom prst="rect">
            <a:avLst/>
          </a:prstGeom>
          <a:solidFill>
            <a:schemeClr val="bg1"/>
          </a:solidFill>
          <a:ln>
            <a:solidFill>
              <a:srgbClr val="DABC9E"/>
            </a:solidFill>
          </a:ln>
        </p:spPr>
        <p:txBody>
          <a:bodyPr wrap="square" lIns="91440" tIns="45720" rIns="91440" bIns="45720" anchor="t">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Kontrolluntersuchungen nicht wahrnehmen</a:t>
            </a:r>
            <a:endParaRPr lang="de-DE" dirty="0">
              <a:cs typeface="Arial"/>
            </a:endParaRPr>
          </a:p>
          <a:p>
            <a:pPr marL="285750" indent="-285750">
              <a:spcAft>
                <a:spcPts val="1200"/>
              </a:spcAft>
              <a:buFont typeface="Arial" panose="020B0604020202020204" pitchFamily="34" charset="0"/>
              <a:buChar char="•"/>
            </a:pPr>
            <a:r>
              <a:rPr lang="de-DE" dirty="0"/>
              <a:t>Trotz kleiner, kurzer oder schmaler Gebärmutter mit dem Kupferperlenball verhüten</a:t>
            </a:r>
            <a:endParaRPr lang="de-DE" dirty="0">
              <a:cs typeface="Arial"/>
            </a:endParaRPr>
          </a:p>
          <a:p>
            <a:pPr lvl="1">
              <a:spcAft>
                <a:spcPts val="1200"/>
              </a:spcAft>
            </a:pPr>
            <a:r>
              <a:rPr lang="de-DE" dirty="0">
                <a:sym typeface="Wingdings" panose="05000000000000000000" pitchFamily="2" charset="2"/>
              </a:rPr>
              <a:t> Risiko der Ausstoßung wird erhöht</a:t>
            </a:r>
            <a:endParaRPr lang="de-DE" dirty="0"/>
          </a:p>
        </p:txBody>
      </p:sp>
    </p:spTree>
    <p:extLst>
      <p:ext uri="{BB962C8B-B14F-4D97-AF65-F5344CB8AC3E}">
        <p14:creationId xmlns:p14="http://schemas.microsoft.com/office/powerpoint/2010/main" val="4209836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9E6C01-97BA-0ACB-4406-7FACF4E8708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CE6C472-F4D5-72EF-197A-03F9480BA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279D2F3D-EFE4-91AA-65ED-5F0A76A30F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476" y="2944119"/>
            <a:ext cx="3811638" cy="2286983"/>
          </a:xfrm>
          <a:prstGeom prst="rect">
            <a:avLst/>
          </a:prstGeom>
        </p:spPr>
      </p:pic>
      <p:sp>
        <p:nvSpPr>
          <p:cNvPr id="10" name="Ellipse 9">
            <a:extLst>
              <a:ext uri="{FF2B5EF4-FFF2-40B4-BE49-F238E27FC236}">
                <a16:creationId xmlns:a16="http://schemas.microsoft.com/office/drawing/2014/main" id="{22C64236-5A41-FB92-BB9B-AB596F5F1C7E}"/>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75CB4251-D750-1C86-7881-4DA1EAA4D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CE9C540-40FB-CD77-BC17-D09D4A7F502B}"/>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AB7C4D10-5EA3-0A74-226F-605681512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E1D8B1B-E4F5-E074-1C5C-A8D927140B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F83B40D9-55ED-F14D-0891-FF3348353CC2}"/>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7E6EEB9C-E47C-8593-0499-9C18430EF9B6}"/>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102</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F1F34CCF-D5F5-C2B9-658E-E9ABD46E1729}"/>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F9DA5DE3-4F6B-8D40-2F8B-99060094085D}"/>
              </a:ext>
            </a:extLst>
          </p:cNvPr>
          <p:cNvSpPr txBox="1"/>
          <p:nvPr/>
        </p:nvSpPr>
        <p:spPr>
          <a:xfrm>
            <a:off x="3783665" y="2882409"/>
            <a:ext cx="7938198" cy="2862322"/>
          </a:xfrm>
          <a:prstGeom prst="rect">
            <a:avLst/>
          </a:prstGeom>
          <a:noFill/>
        </p:spPr>
        <p:txBody>
          <a:bodyPr wrap="square" lIns="91440" tIns="45720" rIns="91440" bIns="45720" rtlCol="0" anchor="t">
            <a:spAutoFit/>
          </a:bodyPr>
          <a:lstStyle/>
          <a:p>
            <a:r>
              <a:rPr lang="de-DE" b="1" err="1">
                <a:solidFill>
                  <a:srgbClr val="DABC9E"/>
                </a:solidFill>
              </a:rPr>
              <a:t>GynCS</a:t>
            </a:r>
            <a:r>
              <a:rPr lang="de-DE" b="1">
                <a:solidFill>
                  <a:srgbClr val="DABC9E"/>
                </a:solidFill>
              </a:rPr>
              <a:t> </a:t>
            </a:r>
          </a:p>
          <a:p>
            <a:pPr marL="285750" indent="-285750">
              <a:buFont typeface="Arial" panose="020B0604020202020204" pitchFamily="34" charset="0"/>
              <a:buChar char="•"/>
            </a:pPr>
            <a:r>
              <a:rPr lang="de-DE"/>
              <a:t>Kupferkette wird während </a:t>
            </a:r>
            <a:r>
              <a:rPr lang="de-DE" dirty="0"/>
              <a:t>des Kaiserschnitt-OP </a:t>
            </a:r>
            <a:r>
              <a:rPr lang="de-DE"/>
              <a:t>eingesetzt und unterstützt Frauen beim Schwangerschaftsintervall (Zeit nach der Geburt, in der die WHO empfiehlt, nicht wieder schwanger zu werden)</a:t>
            </a:r>
            <a:r>
              <a:rPr lang="de-DE" b="1">
                <a:solidFill>
                  <a:srgbClr val="DABC9E"/>
                </a:solidFill>
              </a:rPr>
              <a:t> </a:t>
            </a:r>
            <a:endParaRPr lang="de-DE" b="1" dirty="0">
              <a:solidFill>
                <a:srgbClr val="DABC9E"/>
              </a:solidFill>
              <a:cs typeface="Arial"/>
            </a:endParaRPr>
          </a:p>
          <a:p>
            <a:pPr marL="285750" indent="-285750">
              <a:buFont typeface="Arial" panose="020B0604020202020204" pitchFamily="34" charset="0"/>
              <a:buChar char="•"/>
            </a:pPr>
            <a:r>
              <a:rPr lang="de-DE"/>
              <a:t>Ist wie die Kupferkette, wird jedoch mit einem resorbierbaren Faden </a:t>
            </a:r>
            <a:r>
              <a:rPr lang="de-DE" dirty="0"/>
              <a:t>am oberen Gebärmuttermuskel befestigt</a:t>
            </a:r>
            <a:r>
              <a:rPr lang="de-DE"/>
              <a:t>. Der Faden </a:t>
            </a:r>
            <a:r>
              <a:rPr lang="de-DE" dirty="0"/>
              <a:t>löst sich </a:t>
            </a:r>
            <a:r>
              <a:rPr lang="de-DE"/>
              <a:t>nach </a:t>
            </a:r>
            <a:r>
              <a:rPr lang="de-DE" dirty="0"/>
              <a:t>einiger </a:t>
            </a:r>
            <a:r>
              <a:rPr lang="de-DE"/>
              <a:t>Zeit</a:t>
            </a:r>
            <a:r>
              <a:rPr lang="de-DE" dirty="0"/>
              <a:t> auf</a:t>
            </a:r>
            <a:r>
              <a:rPr lang="de-DE"/>
              <a:t>, die Kupferkette bleibt.</a:t>
            </a:r>
            <a:endParaRPr lang="de-DE" dirty="0">
              <a:cs typeface="Arial"/>
            </a:endParaRPr>
          </a:p>
          <a:p>
            <a:r>
              <a:rPr lang="de-DE" b="1">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Kupferglieder</a:t>
            </a:r>
            <a:r>
              <a:rPr lang="de-DE"/>
              <a:t> setzen Kupfer-Ionen frei</a:t>
            </a:r>
            <a:endParaRPr lang="de-DE" dirty="0">
              <a:cs typeface="Arial"/>
            </a:endParaRPr>
          </a:p>
          <a:p>
            <a:endParaRPr lang="de-DE" b="1">
              <a:solidFill>
                <a:srgbClr val="DABC9E"/>
              </a:solidFill>
            </a:endParaRPr>
          </a:p>
        </p:txBody>
      </p:sp>
    </p:spTree>
    <p:extLst>
      <p:ext uri="{BB962C8B-B14F-4D97-AF65-F5344CB8AC3E}">
        <p14:creationId xmlns:p14="http://schemas.microsoft.com/office/powerpoint/2010/main" val="1365617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77A5BA-AEA8-1F66-8F6E-2DED4053BEA1}"/>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2FC98E6B-0FFA-07B1-9F46-91C1465C8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6527702C-4658-4AED-55B7-50D3444B0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64978CF-CC23-43AA-0B2A-DE2BBC49E56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692165CA-E78A-3180-9EF1-37695739A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677953E5-C0EE-06C1-CFC8-D3C25A95C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4BF5C76-F284-DB24-E83A-3A83F1D8378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36D5C6EB-6E07-BAE3-1ED0-7A361893063B}"/>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103</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6B911E37-FF6C-EF91-556E-6A2FABC5C00E}"/>
              </a:ext>
            </a:extLst>
          </p:cNvPr>
          <p:cNvSpPr txBox="1"/>
          <p:nvPr/>
        </p:nvSpPr>
        <p:spPr>
          <a:xfrm>
            <a:off x="-191406" y="2591271"/>
            <a:ext cx="11167446" cy="369332"/>
          </a:xfrm>
          <a:prstGeom prst="rect">
            <a:avLst/>
          </a:prstGeom>
          <a:noFill/>
        </p:spPr>
        <p:txBody>
          <a:bodyPr wrap="square" rtlCol="0">
            <a:spAutoFit/>
          </a:bodyPr>
          <a:lstStyle/>
          <a:p>
            <a:pPr algn="ctr"/>
            <a:r>
              <a:rPr lang="de-DE" b="1" err="1">
                <a:solidFill>
                  <a:srgbClr val="DABC9E"/>
                </a:solidFill>
              </a:rPr>
              <a:t>GynCS</a:t>
            </a:r>
            <a:endParaRPr lang="de-DE" b="1">
              <a:solidFill>
                <a:srgbClr val="DABC9E"/>
              </a:solidFill>
            </a:endParaRPr>
          </a:p>
        </p:txBody>
      </p:sp>
      <p:sp>
        <p:nvSpPr>
          <p:cNvPr id="9" name="Ellipse 8">
            <a:extLst>
              <a:ext uri="{FF2B5EF4-FFF2-40B4-BE49-F238E27FC236}">
                <a16:creationId xmlns:a16="http://schemas.microsoft.com/office/drawing/2014/main" id="{3EC8E7E7-0EC7-9E46-AF8A-5B15FC112D09}"/>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A9B168EF-3A54-5747-3B29-32773A2DE988}"/>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5285964-2268-88E1-798F-DAFA00FB0747}"/>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548F9FE-59AE-A06D-A3E2-8F61F9046168}"/>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EB0DEAA-47C2-48CC-98EF-F52EEEC2D128}"/>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C6E0D83-0079-E665-AAF3-AC8377A694DB}"/>
              </a:ext>
            </a:extLst>
          </p:cNvPr>
          <p:cNvSpPr txBox="1"/>
          <p:nvPr/>
        </p:nvSpPr>
        <p:spPr>
          <a:xfrm>
            <a:off x="688882" y="2984055"/>
            <a:ext cx="5407118" cy="2062103"/>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Einsetzen direkt während Kaiserschnitt-OP</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3 oder 10 Jahre Schutz</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kann jederzeit spontan auch vor Ablauf der 3 bzw. 10 Jahre wieder entfernt werden =&gt; unmittelbare Rückkehr zur Fruchtbarkeit</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Keine Beeinträchtigung der Muttermilch in der Stillzeit</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Sehr sicher </a:t>
            </a:r>
            <a:endParaRPr lang="de-DE" sz="1600" dirty="0">
              <a:solidFill>
                <a:srgbClr val="008080"/>
              </a:solidFill>
              <a:cs typeface="Arial"/>
            </a:endParaRPr>
          </a:p>
        </p:txBody>
      </p:sp>
      <p:sp>
        <p:nvSpPr>
          <p:cNvPr id="7" name="Textfeld 6">
            <a:extLst>
              <a:ext uri="{FF2B5EF4-FFF2-40B4-BE49-F238E27FC236}">
                <a16:creationId xmlns:a16="http://schemas.microsoft.com/office/drawing/2014/main" id="{39DF6430-084E-C389-D987-3306BC58D8B5}"/>
              </a:ext>
            </a:extLst>
          </p:cNvPr>
          <p:cNvSpPr txBox="1"/>
          <p:nvPr/>
        </p:nvSpPr>
        <p:spPr>
          <a:xfrm>
            <a:off x="6325147" y="2987517"/>
            <a:ext cx="5608427" cy="1477328"/>
          </a:xfrm>
          <a:prstGeom prst="rect">
            <a:avLst/>
          </a:prstGeom>
          <a:noFill/>
        </p:spPr>
        <p:txBody>
          <a:bodyPr wrap="square" rtlCol="0">
            <a:spAutoFit/>
          </a:bodyPr>
          <a:lstStyle/>
          <a:p>
            <a:r>
              <a:rPr lang="de-DE" dirty="0">
                <a:solidFill>
                  <a:srgbClr val="800080"/>
                </a:solidFill>
              </a:rPr>
              <a:t>Nachteile: </a:t>
            </a:r>
          </a:p>
          <a:p>
            <a:pPr marL="285750" indent="-285750">
              <a:buFont typeface="Arial" panose="020B0604020202020204" pitchFamily="34" charset="0"/>
              <a:buChar char="•"/>
            </a:pPr>
            <a:r>
              <a:rPr lang="de-DE" dirty="0">
                <a:solidFill>
                  <a:srgbClr val="800080"/>
                </a:solidFill>
              </a:rPr>
              <a:t>Evtl. kleine Zwischenblutungen (aber: Blutungsstärke entspricht bei den meisten Anwenderinnen dem Niveau der natürlichen Menstruation)</a:t>
            </a:r>
          </a:p>
        </p:txBody>
      </p:sp>
    </p:spTree>
    <p:extLst>
      <p:ext uri="{BB962C8B-B14F-4D97-AF65-F5344CB8AC3E}">
        <p14:creationId xmlns:p14="http://schemas.microsoft.com/office/powerpoint/2010/main" val="2215133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C5BC94-24FA-63BC-72BE-2FAE93196C57}"/>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360701E-B874-8987-BB78-57D049708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910CBD82-1EAE-AB6B-4014-6C8FE5ED3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0376C92-E4D5-6344-A768-35EDAB620EA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2799E624-6348-F92B-B939-B949EBA00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2BAB83DB-999C-C518-61AD-C3EE9E0FE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24037A2-E401-B96F-EE48-A0A4151074B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C0BB1A59-0D07-E7F5-E385-B89133B3688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104</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F851EE1B-DC1C-74AB-4F68-67DC5BC53B59}"/>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7722F62-86CD-DA0B-DD21-4E4AC02B890D}"/>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0,1-0,5</a:t>
            </a:r>
          </a:p>
        </p:txBody>
      </p:sp>
      <p:sp>
        <p:nvSpPr>
          <p:cNvPr id="11" name="Textfeld 10">
            <a:extLst>
              <a:ext uri="{FF2B5EF4-FFF2-40B4-BE49-F238E27FC236}">
                <a16:creationId xmlns:a16="http://schemas.microsoft.com/office/drawing/2014/main" id="{AC76EAB4-0FAD-357D-45BC-008705C78E44}"/>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0,2</a:t>
            </a:r>
          </a:p>
        </p:txBody>
      </p:sp>
      <p:sp>
        <p:nvSpPr>
          <p:cNvPr id="12" name="Ellipse 11">
            <a:extLst>
              <a:ext uri="{FF2B5EF4-FFF2-40B4-BE49-F238E27FC236}">
                <a16:creationId xmlns:a16="http://schemas.microsoft.com/office/drawing/2014/main" id="{B4552005-90C6-02C1-2834-F5F31642CEA8}"/>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D0A1F049-2A94-C247-9CEC-20FCFEDB141D}"/>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988C4C3-A75C-2A9E-03FF-FDBA1D421460}"/>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C110E22C-9AA5-B92B-0F9A-F34F5D14B3E1}"/>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338A93DC-4C55-96FF-092A-BE5704A294BC}"/>
              </a:ext>
            </a:extLst>
          </p:cNvPr>
          <p:cNvSpPr txBox="1"/>
          <p:nvPr/>
        </p:nvSpPr>
        <p:spPr>
          <a:xfrm>
            <a:off x="3119379" y="3963671"/>
            <a:ext cx="5879690" cy="800219"/>
          </a:xfrm>
          <a:prstGeom prst="rect">
            <a:avLst/>
          </a:prstGeom>
          <a:solidFill>
            <a:schemeClr val="bg1"/>
          </a:solidFill>
          <a:ln>
            <a:solidFill>
              <a:srgbClr val="DABC9E"/>
            </a:solidFill>
          </a:ln>
        </p:spPr>
        <p:txBody>
          <a:bodyPr wrap="square" lIns="91440" tIns="45720" rIns="91440" bIns="45720" anchor="t">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Kontrolluntersuchungen nicht wahrnehmen</a:t>
            </a:r>
            <a:endParaRPr lang="de-DE" dirty="0">
              <a:cs typeface="Arial"/>
            </a:endParaRPr>
          </a:p>
        </p:txBody>
      </p:sp>
    </p:spTree>
    <p:extLst>
      <p:ext uri="{BB962C8B-B14F-4D97-AF65-F5344CB8AC3E}">
        <p14:creationId xmlns:p14="http://schemas.microsoft.com/office/powerpoint/2010/main" val="2120322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4157C9-52FA-B699-BD46-EA9B5D6E8F32}"/>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636B4DD-2A51-A335-8D4E-01FFE69F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EB443493-785C-8335-CD0D-31099E88D6B8}"/>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5CB7C0B8-7066-B85D-9DB8-B6316FB87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12B2C07-1686-A2BA-0739-CF1A719E06E0}"/>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6954B1FD-BE77-323F-95F2-9B0DA66186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AE34496-1586-D43A-DDCA-0E7E4F0D96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83470D5-80DD-A5BD-1828-76D176B20E33}"/>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481DAF5D-D1CD-799F-6A96-B488639229A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105</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A74C49E4-99EE-7CEF-88D3-BBBFCEB3753D}"/>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2030D60-9C0E-BFDD-2B5C-08971BBA6F91}"/>
              </a:ext>
            </a:extLst>
          </p:cNvPr>
          <p:cNvSpPr txBox="1"/>
          <p:nvPr/>
        </p:nvSpPr>
        <p:spPr>
          <a:xfrm>
            <a:off x="3783665" y="2882409"/>
            <a:ext cx="7938198" cy="3416320"/>
          </a:xfrm>
          <a:prstGeom prst="rect">
            <a:avLst/>
          </a:prstGeom>
          <a:noFill/>
        </p:spPr>
        <p:txBody>
          <a:bodyPr wrap="square" lIns="91440" tIns="45720" rIns="91440" bIns="45720" rtlCol="0" anchor="t">
            <a:spAutoFit/>
          </a:bodyPr>
          <a:lstStyle/>
          <a:p>
            <a:r>
              <a:rPr lang="de-DE" b="1" dirty="0">
                <a:solidFill>
                  <a:srgbClr val="DABC9E"/>
                </a:solidFill>
              </a:rPr>
              <a:t>Die </a:t>
            </a:r>
            <a:r>
              <a:rPr lang="de-DE" b="1" dirty="0" err="1">
                <a:solidFill>
                  <a:srgbClr val="DABC9E"/>
                </a:solidFill>
              </a:rPr>
              <a:t>SensiPlan</a:t>
            </a:r>
            <a:r>
              <a:rPr lang="de-DE" dirty="0">
                <a:solidFill>
                  <a:srgbClr val="DABC9E"/>
                </a:solidFill>
                <a:ea typeface="+mn-lt"/>
                <a:cs typeface="+mn-lt"/>
              </a:rPr>
              <a:t>®</a:t>
            </a:r>
            <a:r>
              <a:rPr lang="de-DE" b="1" dirty="0">
                <a:solidFill>
                  <a:srgbClr val="DABC9E"/>
                </a:solidFill>
                <a:ea typeface="+mn-lt"/>
                <a:cs typeface="+mn-lt"/>
              </a:rPr>
              <a:t>-</a:t>
            </a:r>
            <a:r>
              <a:rPr lang="de-DE" b="1" dirty="0">
                <a:solidFill>
                  <a:srgbClr val="DABC9E"/>
                </a:solidFill>
              </a:rPr>
              <a:t>Methode (früher NFP)</a:t>
            </a:r>
          </a:p>
          <a:p>
            <a:r>
              <a:rPr lang="de-DE" dirty="0"/>
              <a:t>= </a:t>
            </a:r>
            <a:r>
              <a:rPr lang="de-DE" dirty="0" err="1"/>
              <a:t>symptothermale</a:t>
            </a:r>
            <a:r>
              <a:rPr lang="de-DE" dirty="0"/>
              <a:t> Methode (= Symptom + Temperatur werden beobachtet)</a:t>
            </a:r>
            <a:endParaRPr lang="de-DE" dirty="0">
              <a:cs typeface="Arial"/>
            </a:endParaRPr>
          </a:p>
          <a:p>
            <a:pPr marL="285750" indent="-285750">
              <a:buFont typeface="Arial" panose="020B0604020202020204" pitchFamily="34" charset="0"/>
              <a:buChar char="•"/>
            </a:pPr>
            <a:r>
              <a:rPr lang="de-DE" dirty="0"/>
              <a:t>Beobachtung der sich verändernder Körpersignale der Frau im Zyklusverlauf:</a:t>
            </a:r>
            <a:endParaRPr lang="de-DE" dirty="0">
              <a:cs typeface="Arial"/>
            </a:endParaRPr>
          </a:p>
          <a:p>
            <a:pPr marL="742950" lvl="1" indent="-285750">
              <a:buFont typeface="Arial" panose="020B0604020202020204" pitchFamily="34" charset="0"/>
              <a:buChar char="•"/>
            </a:pPr>
            <a:r>
              <a:rPr lang="de-DE" dirty="0"/>
              <a:t>Körpertemperatur</a:t>
            </a:r>
            <a:endParaRPr lang="de-DE" dirty="0">
              <a:cs typeface="Arial"/>
            </a:endParaRPr>
          </a:p>
          <a:p>
            <a:pPr marL="742950" lvl="1" indent="-285750">
              <a:buFont typeface="Arial" panose="020B0604020202020204" pitchFamily="34" charset="0"/>
              <a:buChar char="•"/>
            </a:pPr>
            <a:r>
              <a:rPr lang="de-DE" dirty="0"/>
              <a:t>Zervixschleim</a:t>
            </a:r>
            <a:endParaRPr lang="de-DE" dirty="0">
              <a:cs typeface="Arial"/>
            </a:endParaRPr>
          </a:p>
          <a:p>
            <a:pPr marL="742950" lvl="1" indent="-285750">
              <a:buFont typeface="Arial" panose="020B0604020202020204" pitchFamily="34" charset="0"/>
              <a:buChar char="•"/>
            </a:pPr>
            <a:r>
              <a:rPr lang="de-DE" dirty="0"/>
              <a:t>Muttermund</a:t>
            </a:r>
            <a:endParaRPr lang="de-DE" dirty="0">
              <a:cs typeface="Arial"/>
            </a:endParaRPr>
          </a:p>
          <a:p>
            <a:r>
              <a:rPr lang="de-DE" dirty="0"/>
              <a:t>WICHTIG: kann sowohl als Kinderwunsch- als auch als Verhütungsmethode verwendet werden </a:t>
            </a:r>
            <a:endParaRPr lang="de-DE" dirty="0">
              <a:cs typeface="Arial"/>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Bestimmung empfängnisfähiger/fruchtbarer Tage </a:t>
            </a:r>
            <a:endParaRPr lang="de-DE" dirty="0">
              <a:cs typeface="Arial"/>
            </a:endParaRPr>
          </a:p>
          <a:p>
            <a:r>
              <a:rPr lang="de-DE" dirty="0"/>
              <a:t>=&gt; Je nach Ziel, zum Planen von Geschlechtsverkehr oder Verzicht </a:t>
            </a:r>
            <a:endParaRPr lang="de-DE" dirty="0">
              <a:solidFill>
                <a:srgbClr val="000000"/>
              </a:solidFill>
              <a:cs typeface="Arial"/>
            </a:endParaRPr>
          </a:p>
        </p:txBody>
      </p:sp>
      <p:pic>
        <p:nvPicPr>
          <p:cNvPr id="6" name="Grafik 5" descr="Ein Bild, das Handschrift, Büroausstattung, Schreibwaren enthält.&#10;&#10;KI-generierte Inhalte können fehlerhaft sein.">
            <a:extLst>
              <a:ext uri="{FF2B5EF4-FFF2-40B4-BE49-F238E27FC236}">
                <a16:creationId xmlns:a16="http://schemas.microsoft.com/office/drawing/2014/main" id="{4BFED321-7379-9AEB-0EF6-6BA206629D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86" y="2990029"/>
            <a:ext cx="2853168" cy="1711901"/>
          </a:xfrm>
          <a:prstGeom prst="rect">
            <a:avLst/>
          </a:prstGeom>
        </p:spPr>
      </p:pic>
    </p:spTree>
    <p:extLst>
      <p:ext uri="{BB962C8B-B14F-4D97-AF65-F5344CB8AC3E}">
        <p14:creationId xmlns:p14="http://schemas.microsoft.com/office/powerpoint/2010/main" val="1371580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1F4892-C42F-BE53-F08B-43C9ADFEE9AF}"/>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CD6286E-48C3-7746-B870-2A9E111D2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88DE1293-7690-9986-FD44-3E3D688EC317}"/>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472FE9FE-A826-A412-C9A1-4BC1BD02F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3B29269-C21B-2A6D-E077-8D36E7A8ACDF}"/>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B23D2901-9824-29A8-A657-FC7803C28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9CB87DFC-6AB0-E07F-04A9-B75504703C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728D9D0-14A8-75E2-670D-B3C8A13FC29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BB195C30-BAD2-B59B-35E9-A7D4ED4D47A5}"/>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106</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DFAF12BF-B583-F3A9-9AC3-C7615E5F014A}"/>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A6AA87C-5229-70EE-4487-A089AC7FA9B7}"/>
              </a:ext>
            </a:extLst>
          </p:cNvPr>
          <p:cNvSpPr txBox="1"/>
          <p:nvPr/>
        </p:nvSpPr>
        <p:spPr>
          <a:xfrm>
            <a:off x="3783665" y="2882409"/>
            <a:ext cx="7938198" cy="2985433"/>
          </a:xfrm>
          <a:prstGeom prst="rect">
            <a:avLst/>
          </a:prstGeom>
          <a:noFill/>
        </p:spPr>
        <p:txBody>
          <a:bodyPr wrap="square" lIns="91440" tIns="45720" rIns="91440" bIns="45720" rtlCol="0" anchor="t">
            <a:spAutoFit/>
          </a:bodyPr>
          <a:lstStyle/>
          <a:p>
            <a:r>
              <a:rPr lang="de-DE" b="1" dirty="0">
                <a:solidFill>
                  <a:srgbClr val="DABC9E"/>
                </a:solidFill>
              </a:rPr>
              <a:t>Die </a:t>
            </a:r>
            <a:r>
              <a:rPr lang="de-DE" b="1" dirty="0" err="1">
                <a:solidFill>
                  <a:srgbClr val="DABC9E"/>
                </a:solidFill>
              </a:rPr>
              <a:t>SensiPlan</a:t>
            </a:r>
            <a:r>
              <a:rPr lang="de-DE" b="0" i="0" dirty="0">
                <a:solidFill>
                  <a:srgbClr val="DABC9E"/>
                </a:solidFill>
                <a:effectLst/>
                <a:latin typeface="+mj-lt"/>
              </a:rPr>
              <a:t>®</a:t>
            </a:r>
            <a:r>
              <a:rPr lang="de-DE" b="1" i="0" dirty="0">
                <a:solidFill>
                  <a:srgbClr val="DABC9E"/>
                </a:solidFill>
                <a:effectLst/>
                <a:latin typeface="+mj-lt"/>
              </a:rPr>
              <a:t>-</a:t>
            </a:r>
            <a:r>
              <a:rPr lang="de-DE" b="1" dirty="0">
                <a:solidFill>
                  <a:srgbClr val="DABC9E"/>
                </a:solidFill>
              </a:rPr>
              <a:t>Methode </a:t>
            </a:r>
          </a:p>
          <a:p>
            <a:endParaRPr lang="de-DE" b="1" dirty="0">
              <a:solidFill>
                <a:srgbClr val="DABC9E"/>
              </a:solidFill>
            </a:endParaRPr>
          </a:p>
          <a:p>
            <a:r>
              <a:rPr lang="de-DE" sz="2400" b="1" dirty="0"/>
              <a:t>1. Körpertemperatur:</a:t>
            </a:r>
            <a:endParaRPr lang="de-DE" sz="2400" b="1" dirty="0">
              <a:cs typeface="Arial"/>
            </a:endParaRPr>
          </a:p>
          <a:p>
            <a:pPr marL="742950" lvl="1" indent="-285750">
              <a:buFont typeface="Arial" panose="020B0604020202020204" pitchFamily="34" charset="0"/>
              <a:buChar char="•"/>
            </a:pPr>
            <a:r>
              <a:rPr lang="de-DE" dirty="0"/>
              <a:t>jeden Morgen Basaltemperatur (= Aufwachtemperatur) noch im Liegen im Bett messen </a:t>
            </a:r>
            <a:endParaRPr lang="de-DE" dirty="0">
              <a:cs typeface="Arial"/>
            </a:endParaRPr>
          </a:p>
          <a:p>
            <a:pPr marL="742950" lvl="1" indent="-285750">
              <a:buFont typeface="Arial" panose="020B0604020202020204" pitchFamily="34" charset="0"/>
              <a:buChar char="•"/>
            </a:pPr>
            <a:r>
              <a:rPr lang="de-DE" dirty="0"/>
              <a:t>2 Temperaturniveaus:</a:t>
            </a:r>
            <a:endParaRPr lang="de-DE" dirty="0">
              <a:cs typeface="Arial"/>
            </a:endParaRPr>
          </a:p>
          <a:p>
            <a:pPr marL="1200150" lvl="2" indent="-285750">
              <a:buFont typeface="Arial" panose="020B0604020202020204" pitchFamily="34" charset="0"/>
              <a:buChar char="•"/>
            </a:pPr>
            <a:r>
              <a:rPr lang="de-DE" dirty="0"/>
              <a:t>Vor dem Eisprung: eher niedriger</a:t>
            </a:r>
            <a:endParaRPr lang="de-DE" dirty="0">
              <a:cs typeface="Arial"/>
            </a:endParaRPr>
          </a:p>
          <a:p>
            <a:pPr marL="1200150" lvl="2" indent="-285750">
              <a:buFont typeface="Arial" panose="020B0604020202020204" pitchFamily="34" charset="0"/>
              <a:buChar char="•"/>
            </a:pPr>
            <a:r>
              <a:rPr lang="de-DE" dirty="0"/>
              <a:t>Um den Eisprung steigt Temperatur nachhaltig </a:t>
            </a:r>
            <a:endParaRPr lang="de-DE" dirty="0">
              <a:cs typeface="Arial"/>
            </a:endParaRPr>
          </a:p>
          <a:p>
            <a:pPr marL="800100" lvl="1" indent="-342900">
              <a:buFont typeface="Symbol" panose="05050102010706020507" pitchFamily="18" charset="2"/>
              <a:buChar char="Þ"/>
            </a:pPr>
            <a:r>
              <a:rPr lang="de-DE" dirty="0"/>
              <a:t>Feststellen der unfruchtbaren Tage nach Eisprung</a:t>
            </a:r>
            <a:endParaRPr lang="de-DE" dirty="0">
              <a:cs typeface="Arial"/>
            </a:endParaRPr>
          </a:p>
          <a:p>
            <a:pPr lvl="1"/>
            <a:endParaRPr lang="de-DE" sz="2000" dirty="0"/>
          </a:p>
        </p:txBody>
      </p:sp>
      <p:pic>
        <p:nvPicPr>
          <p:cNvPr id="6" name="Grafik 5" descr="Ein Bild, das Handschrift, Büroausstattung, Schreibwaren enthält.&#10;&#10;KI-generierte Inhalte können fehlerhaft sein.">
            <a:extLst>
              <a:ext uri="{FF2B5EF4-FFF2-40B4-BE49-F238E27FC236}">
                <a16:creationId xmlns:a16="http://schemas.microsoft.com/office/drawing/2014/main" id="{CF86F8ED-CC56-7B24-D27B-6D1016F172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86" y="2990029"/>
            <a:ext cx="2853168" cy="1711901"/>
          </a:xfrm>
          <a:prstGeom prst="rect">
            <a:avLst/>
          </a:prstGeom>
        </p:spPr>
      </p:pic>
    </p:spTree>
    <p:extLst>
      <p:ext uri="{BB962C8B-B14F-4D97-AF65-F5344CB8AC3E}">
        <p14:creationId xmlns:p14="http://schemas.microsoft.com/office/powerpoint/2010/main" val="324358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4791F0-9DA2-1615-7C33-7073F4CD1CFE}"/>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239B595-9091-81AB-A06A-6BE42CEAC5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C424FE51-DC75-A88B-B3A0-C69377EA07C9}"/>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A99C1E4B-49E7-AF2D-99FE-4EA7541A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5014C29-6B1B-0357-1F69-B1E8A717EFC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0F5DAFD4-481B-F638-8E45-651EF0E09E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177D8041-0927-D0F3-5CA1-E2E4E7635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C62900E-0BD1-DB20-E5CF-BFBC4B9A55D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2E2D4B85-96AF-11AB-0805-A7E41134C86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107</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596280AD-AAE2-E692-2CED-E835C7FED7B2}"/>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D293D37-AA4F-C4BB-B2B4-37DE9677E8AB}"/>
              </a:ext>
            </a:extLst>
          </p:cNvPr>
          <p:cNvSpPr txBox="1"/>
          <p:nvPr/>
        </p:nvSpPr>
        <p:spPr>
          <a:xfrm>
            <a:off x="3783665" y="2882409"/>
            <a:ext cx="7938198" cy="3570208"/>
          </a:xfrm>
          <a:prstGeom prst="rect">
            <a:avLst/>
          </a:prstGeom>
          <a:noFill/>
        </p:spPr>
        <p:txBody>
          <a:bodyPr wrap="square" lIns="91440" tIns="45720" rIns="91440" bIns="45720" rtlCol="0" anchor="t">
            <a:spAutoFit/>
          </a:bodyPr>
          <a:lstStyle/>
          <a:p>
            <a:r>
              <a:rPr lang="de-DE" b="1" dirty="0">
                <a:solidFill>
                  <a:srgbClr val="DABC9E"/>
                </a:solidFill>
              </a:rPr>
              <a:t>Die </a:t>
            </a:r>
            <a:r>
              <a:rPr lang="de-DE" b="1" dirty="0" err="1">
                <a:solidFill>
                  <a:srgbClr val="DABC9E"/>
                </a:solidFill>
              </a:rPr>
              <a:t>SensiPlan</a:t>
            </a:r>
            <a:r>
              <a:rPr lang="de-DE" b="0" i="0" dirty="0">
                <a:solidFill>
                  <a:srgbClr val="DABC9E"/>
                </a:solidFill>
                <a:effectLst/>
                <a:latin typeface="+mj-lt"/>
              </a:rPr>
              <a:t>®</a:t>
            </a:r>
            <a:r>
              <a:rPr lang="de-DE" b="1" i="0" dirty="0">
                <a:solidFill>
                  <a:srgbClr val="DABC9E"/>
                </a:solidFill>
                <a:effectLst/>
                <a:latin typeface="+mj-lt"/>
              </a:rPr>
              <a:t>-</a:t>
            </a:r>
            <a:r>
              <a:rPr lang="de-DE" b="1" dirty="0">
                <a:solidFill>
                  <a:srgbClr val="DABC9E"/>
                </a:solidFill>
              </a:rPr>
              <a:t>Methode </a:t>
            </a:r>
          </a:p>
          <a:p>
            <a:endParaRPr lang="de-DE" b="1" dirty="0">
              <a:solidFill>
                <a:srgbClr val="DABC9E"/>
              </a:solidFill>
            </a:endParaRPr>
          </a:p>
          <a:p>
            <a:r>
              <a:rPr lang="de-DE" sz="2400" b="1" dirty="0"/>
              <a:t>2. Zervixschleim:</a:t>
            </a:r>
            <a:endParaRPr lang="de-DE" sz="2400" b="1" dirty="0">
              <a:cs typeface="Arial"/>
            </a:endParaRPr>
          </a:p>
          <a:p>
            <a:pPr lvl="1" fontAlgn="base">
              <a:buFont typeface="Arial" panose="020B0604020202020204" pitchFamily="34" charset="0"/>
              <a:buChar char="•"/>
            </a:pPr>
            <a:r>
              <a:rPr lang="de-DE" sz="2800" b="1" i="0" u="none" strike="noStrike" dirty="0">
                <a:solidFill>
                  <a:srgbClr val="000000"/>
                </a:solidFill>
                <a:effectLst/>
                <a:latin typeface="Calibri"/>
                <a:ea typeface="Calibri"/>
                <a:cs typeface="Calibri"/>
              </a:rPr>
              <a:t> </a:t>
            </a:r>
            <a:r>
              <a:rPr lang="de-DE" sz="2000" b="0" i="0" u="none" strike="noStrike" dirty="0">
                <a:solidFill>
                  <a:srgbClr val="000000"/>
                </a:solidFill>
                <a:effectLst/>
              </a:rPr>
              <a:t>Drüsen im Gebärmutterhals bilden während Zyklus Zervixschleim in wechselnder Menge und Qualität</a:t>
            </a:r>
            <a:r>
              <a:rPr lang="en-US" sz="2000" b="0" i="0" dirty="0">
                <a:solidFill>
                  <a:srgbClr val="000000"/>
                </a:solidFill>
                <a:effectLst/>
              </a:rPr>
              <a:t>​</a:t>
            </a:r>
            <a:endParaRPr lang="en-US" sz="2000" b="0" i="0" dirty="0">
              <a:solidFill>
                <a:srgbClr val="000000"/>
              </a:solidFill>
              <a:effectLst/>
              <a:cs typeface="Arial"/>
            </a:endParaRPr>
          </a:p>
          <a:p>
            <a:pPr lvl="1">
              <a:buFont typeface="Arial" panose="020B0604020202020204" pitchFamily="34" charset="0"/>
              <a:buChar char="•"/>
            </a:pPr>
            <a:r>
              <a:rPr lang="en-US" sz="2000" dirty="0" err="1">
                <a:solidFill>
                  <a:srgbClr val="000000"/>
                </a:solidFill>
                <a:cs typeface="Arial"/>
              </a:rPr>
              <a:t>Dient</a:t>
            </a:r>
            <a:r>
              <a:rPr lang="en-US" sz="2000" dirty="0">
                <a:solidFill>
                  <a:srgbClr val="000000"/>
                </a:solidFill>
                <a:cs typeface="Arial"/>
              </a:rPr>
              <a:t> </a:t>
            </a:r>
            <a:r>
              <a:rPr lang="en-US" sz="2000" dirty="0" err="1">
                <a:solidFill>
                  <a:srgbClr val="000000"/>
                </a:solidFill>
                <a:cs typeface="Arial"/>
              </a:rPr>
              <a:t>als</a:t>
            </a:r>
            <a:r>
              <a:rPr lang="en-US" sz="2000" dirty="0">
                <a:solidFill>
                  <a:srgbClr val="000000"/>
                </a:solidFill>
                <a:cs typeface="Arial"/>
              </a:rPr>
              <a:t> Transportmittel und </a:t>
            </a:r>
            <a:r>
              <a:rPr lang="en-US" sz="2000" dirty="0" err="1">
                <a:solidFill>
                  <a:srgbClr val="000000"/>
                </a:solidFill>
                <a:cs typeface="Arial"/>
              </a:rPr>
              <a:t>Nahrung</a:t>
            </a:r>
            <a:r>
              <a:rPr lang="en-US" sz="2000" dirty="0">
                <a:solidFill>
                  <a:srgbClr val="000000"/>
                </a:solidFill>
                <a:cs typeface="Arial"/>
              </a:rPr>
              <a:t> für </a:t>
            </a:r>
            <a:r>
              <a:rPr lang="en-US" sz="2000" dirty="0" err="1">
                <a:solidFill>
                  <a:srgbClr val="000000"/>
                </a:solidFill>
                <a:cs typeface="Arial"/>
              </a:rPr>
              <a:t>Spermien</a:t>
            </a:r>
            <a:endParaRPr lang="en-US" sz="2000" dirty="0" err="1">
              <a:solidFill>
                <a:srgbClr val="000000"/>
              </a:solidFill>
            </a:endParaRPr>
          </a:p>
          <a:p>
            <a:pPr lvl="2" fontAlgn="base">
              <a:buFont typeface="Arial" panose="020B0604020202020204" pitchFamily="34" charset="0"/>
              <a:buChar char="•"/>
            </a:pPr>
            <a:r>
              <a:rPr lang="de-DE" sz="2000" b="0" i="0" u="none" strike="noStrike" dirty="0">
                <a:solidFill>
                  <a:srgbClr val="000000"/>
                </a:solidFill>
                <a:effectLst/>
              </a:rPr>
              <a:t>Anfang Zyklus: zäh, cremig, weißlich gefärbt</a:t>
            </a:r>
            <a:r>
              <a:rPr lang="en-US" sz="2000" b="0" i="0" dirty="0">
                <a:solidFill>
                  <a:srgbClr val="000000"/>
                </a:solidFill>
                <a:effectLst/>
              </a:rPr>
              <a:t>​</a:t>
            </a:r>
            <a:endParaRPr lang="en-US" sz="2000" b="0" i="0" dirty="0">
              <a:solidFill>
                <a:srgbClr val="000000"/>
              </a:solidFill>
              <a:effectLst/>
              <a:cs typeface="Arial"/>
            </a:endParaRPr>
          </a:p>
          <a:p>
            <a:pPr lvl="2" fontAlgn="base">
              <a:buFont typeface="Arial" panose="020B0604020202020204" pitchFamily="34" charset="0"/>
              <a:buChar char="•"/>
            </a:pPr>
            <a:r>
              <a:rPr lang="de-DE" sz="2000" b="0" i="0" u="none" strike="noStrike" dirty="0">
                <a:solidFill>
                  <a:srgbClr val="000000"/>
                </a:solidFill>
                <a:effectLst/>
              </a:rPr>
              <a:t>Je näher Eisprung kommt, desto flüssiger und klarer </a:t>
            </a:r>
            <a:r>
              <a:rPr lang="en-US" sz="2000" b="0" i="0" dirty="0">
                <a:solidFill>
                  <a:srgbClr val="000000"/>
                </a:solidFill>
                <a:effectLst/>
              </a:rPr>
              <a:t>​</a:t>
            </a:r>
            <a:endParaRPr lang="en-US" sz="2000" b="0" i="0" dirty="0">
              <a:solidFill>
                <a:srgbClr val="000000"/>
              </a:solidFill>
              <a:effectLst/>
              <a:cs typeface="Arial"/>
            </a:endParaRPr>
          </a:p>
          <a:p>
            <a:pPr lvl="2" fontAlgn="base">
              <a:buFont typeface="Arial" panose="020B0604020202020204" pitchFamily="34" charset="0"/>
              <a:buChar char="•"/>
            </a:pPr>
            <a:r>
              <a:rPr lang="de-DE" sz="2000" b="0" i="0" u="none" strike="noStrike" dirty="0">
                <a:solidFill>
                  <a:srgbClr val="000000"/>
                </a:solidFill>
                <a:effectLst/>
              </a:rPr>
              <a:t>Nach dem Eisprung: Zervixschleim dickt ein</a:t>
            </a:r>
            <a:r>
              <a:rPr lang="en-US" sz="2000" b="0" i="0" dirty="0">
                <a:solidFill>
                  <a:srgbClr val="000000"/>
                </a:solidFill>
                <a:effectLst/>
              </a:rPr>
              <a:t>​</a:t>
            </a:r>
            <a:endParaRPr lang="en-US" sz="2000" b="0" i="0" dirty="0">
              <a:solidFill>
                <a:srgbClr val="000000"/>
              </a:solidFill>
              <a:effectLst/>
              <a:cs typeface="Arial"/>
            </a:endParaRPr>
          </a:p>
          <a:p>
            <a:pPr lvl="2" fontAlgn="base">
              <a:lnSpc>
                <a:spcPts val="2400"/>
              </a:lnSpc>
            </a:pPr>
            <a:endParaRPr lang="de-DE" sz="2000" b="1" dirty="0"/>
          </a:p>
          <a:p>
            <a:endParaRPr lang="de-DE" b="1" dirty="0">
              <a:solidFill>
                <a:srgbClr val="DABC9E"/>
              </a:solidFill>
            </a:endParaRPr>
          </a:p>
        </p:txBody>
      </p:sp>
      <p:pic>
        <p:nvPicPr>
          <p:cNvPr id="6" name="Grafik 5" descr="Ein Bild, das Handschrift, Büroausstattung, Schreibwaren enthält.&#10;&#10;KI-generierte Inhalte können fehlerhaft sein.">
            <a:extLst>
              <a:ext uri="{FF2B5EF4-FFF2-40B4-BE49-F238E27FC236}">
                <a16:creationId xmlns:a16="http://schemas.microsoft.com/office/drawing/2014/main" id="{5824E825-7461-AEB2-C0D5-FA66C71B1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86" y="2990029"/>
            <a:ext cx="2853168" cy="1711901"/>
          </a:xfrm>
          <a:prstGeom prst="rect">
            <a:avLst/>
          </a:prstGeom>
        </p:spPr>
      </p:pic>
    </p:spTree>
    <p:extLst>
      <p:ext uri="{BB962C8B-B14F-4D97-AF65-F5344CB8AC3E}">
        <p14:creationId xmlns:p14="http://schemas.microsoft.com/office/powerpoint/2010/main" val="165700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2A59EF-CA85-1C25-F0BE-B20902D78CD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B742CD8-731A-DF86-DECC-CF2071DC4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92F8F52E-ED17-8612-CD7E-E4EDB3D929C1}"/>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89C6321D-12B4-88FA-D57D-79BB05606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58A1356-ADC1-6E01-AF22-885429723A4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78B28E5-33FA-AEA4-D24C-0D1A7C675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84F22118-2A09-26DB-F8EB-CA4167776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BCF4EC5-4A80-739C-17A2-D2623BF1678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40C29E8A-5719-EA6F-7758-D591B6DCC0A3}"/>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108</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9D285474-1818-4823-C142-68F9AB0427F9}"/>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F51080CC-80AA-2861-2ED3-54793EF7474D}"/>
              </a:ext>
            </a:extLst>
          </p:cNvPr>
          <p:cNvSpPr txBox="1"/>
          <p:nvPr/>
        </p:nvSpPr>
        <p:spPr>
          <a:xfrm>
            <a:off x="3783665" y="2882409"/>
            <a:ext cx="7938198" cy="3416320"/>
          </a:xfrm>
          <a:prstGeom prst="rect">
            <a:avLst/>
          </a:prstGeom>
          <a:noFill/>
        </p:spPr>
        <p:txBody>
          <a:bodyPr wrap="square" lIns="91440" tIns="45720" rIns="91440" bIns="45720" rtlCol="0" anchor="t">
            <a:spAutoFit/>
          </a:bodyPr>
          <a:lstStyle/>
          <a:p>
            <a:r>
              <a:rPr lang="de-DE" b="1" dirty="0">
                <a:solidFill>
                  <a:srgbClr val="DABC9E"/>
                </a:solidFill>
              </a:rPr>
              <a:t>Die </a:t>
            </a:r>
            <a:r>
              <a:rPr lang="de-DE" b="1" dirty="0" err="1">
                <a:solidFill>
                  <a:srgbClr val="DABC9E"/>
                </a:solidFill>
              </a:rPr>
              <a:t>SensiPlan</a:t>
            </a:r>
            <a:r>
              <a:rPr lang="de-DE" b="0" i="0" dirty="0">
                <a:solidFill>
                  <a:srgbClr val="DABC9E"/>
                </a:solidFill>
                <a:effectLst/>
                <a:latin typeface="+mj-lt"/>
              </a:rPr>
              <a:t>®</a:t>
            </a:r>
            <a:r>
              <a:rPr lang="de-DE" b="1" dirty="0">
                <a:solidFill>
                  <a:srgbClr val="DABC9E"/>
                </a:solidFill>
              </a:rPr>
              <a:t> -Methode</a:t>
            </a:r>
          </a:p>
          <a:p>
            <a:r>
              <a:rPr lang="de-DE" b="1" dirty="0">
                <a:solidFill>
                  <a:srgbClr val="DABC9E"/>
                </a:solidFill>
              </a:rPr>
              <a:t> </a:t>
            </a:r>
            <a:endParaRPr lang="de-DE" b="1" dirty="0">
              <a:solidFill>
                <a:srgbClr val="DABC9E"/>
              </a:solidFill>
              <a:cs typeface="Arial"/>
            </a:endParaRPr>
          </a:p>
          <a:p>
            <a:r>
              <a:rPr lang="de-DE" sz="2400" b="1" dirty="0"/>
              <a:t>3. Muttermund:</a:t>
            </a:r>
            <a:endParaRPr lang="de-DE" sz="2400" b="1" dirty="0">
              <a:cs typeface="Arial"/>
            </a:endParaRPr>
          </a:p>
          <a:p>
            <a:pPr lvl="1" fontAlgn="base">
              <a:buFont typeface="Arial" panose="020B0604020202020204" pitchFamily="34" charset="0"/>
              <a:buChar char="•"/>
            </a:pPr>
            <a:r>
              <a:rPr lang="de-DE" sz="2000" b="0" i="0" u="none" strike="noStrike" dirty="0">
                <a:effectLst/>
              </a:rPr>
              <a:t>Durch Abtasten während des Zyklus lassen sich Veränderungen der Lage, Öffnung und Festigkeit des Gebärmutterhalses erkennen</a:t>
            </a:r>
            <a:r>
              <a:rPr lang="en-US" sz="2000" b="0" i="0" dirty="0">
                <a:effectLst/>
              </a:rPr>
              <a:t>​</a:t>
            </a:r>
            <a:endParaRPr lang="en-US" sz="2000" b="0" i="0" dirty="0">
              <a:effectLst/>
              <a:cs typeface="Arial"/>
            </a:endParaRPr>
          </a:p>
          <a:p>
            <a:pPr lvl="1">
              <a:buFont typeface="Arial" panose="020B0604020202020204" pitchFamily="34" charset="0"/>
              <a:buChar char="•"/>
            </a:pPr>
            <a:r>
              <a:rPr lang="en-US" sz="2000" dirty="0" err="1">
                <a:cs typeface="Arial"/>
              </a:rPr>
              <a:t>Ist</a:t>
            </a:r>
            <a:r>
              <a:rPr lang="en-US" sz="2000" dirty="0">
                <a:cs typeface="Arial"/>
              </a:rPr>
              <a:t> </a:t>
            </a:r>
            <a:r>
              <a:rPr lang="en-US" sz="2000" dirty="0" err="1">
                <a:cs typeface="Arial"/>
              </a:rPr>
              <a:t>während</a:t>
            </a:r>
            <a:r>
              <a:rPr lang="en-US" sz="2000" dirty="0">
                <a:cs typeface="Arial"/>
              </a:rPr>
              <a:t> des </a:t>
            </a:r>
            <a:r>
              <a:rPr lang="en-US" sz="2000" dirty="0" err="1">
                <a:cs typeface="Arial"/>
              </a:rPr>
              <a:t>Eisprungs</a:t>
            </a:r>
            <a:r>
              <a:rPr lang="en-US" sz="2000" dirty="0">
                <a:cs typeface="Arial"/>
              </a:rPr>
              <a:t> </a:t>
            </a:r>
            <a:r>
              <a:rPr lang="en-US" sz="2000" dirty="0" err="1">
                <a:cs typeface="Arial"/>
              </a:rPr>
              <a:t>leicht</a:t>
            </a:r>
            <a:r>
              <a:rPr lang="en-US" sz="2000" dirty="0">
                <a:cs typeface="Arial"/>
              </a:rPr>
              <a:t> </a:t>
            </a:r>
            <a:r>
              <a:rPr lang="en-US" sz="2000" dirty="0" err="1">
                <a:cs typeface="Arial"/>
              </a:rPr>
              <a:t>geöffnet</a:t>
            </a:r>
            <a:endParaRPr lang="en-US" sz="2000" dirty="0" err="1"/>
          </a:p>
          <a:p>
            <a:pPr lvl="1" fontAlgn="base">
              <a:buFont typeface="Arial" panose="020B0604020202020204" pitchFamily="34" charset="0"/>
              <a:buChar char="•"/>
            </a:pPr>
            <a:r>
              <a:rPr lang="de-DE" sz="2000" b="0" i="0" u="none" strike="noStrike" dirty="0">
                <a:effectLst/>
              </a:rPr>
              <a:t>Ziel: kann zusätzlich Aussage über fruchtbare und unfruchtbare Tage geben</a:t>
            </a:r>
            <a:endParaRPr lang="en-US" sz="2000" b="0" i="0" dirty="0">
              <a:effectLst/>
            </a:endParaRPr>
          </a:p>
          <a:p>
            <a:pPr marL="742950" lvl="1" indent="-285750">
              <a:buFont typeface="Arial" panose="020B0604020202020204" pitchFamily="34" charset="0"/>
              <a:buChar char="•"/>
            </a:pPr>
            <a:endParaRPr lang="de-DE" dirty="0"/>
          </a:p>
          <a:p>
            <a:endParaRPr lang="de-DE" b="1" dirty="0">
              <a:solidFill>
                <a:srgbClr val="DABC9E"/>
              </a:solidFill>
            </a:endParaRPr>
          </a:p>
        </p:txBody>
      </p:sp>
      <p:pic>
        <p:nvPicPr>
          <p:cNvPr id="7" name="Grafik 6" descr="Ein Bild, das Handschrift, Büroausstattung, Schreibwaren enthält.&#10;&#10;KI-generierte Inhalte können fehlerhaft sein.">
            <a:extLst>
              <a:ext uri="{FF2B5EF4-FFF2-40B4-BE49-F238E27FC236}">
                <a16:creationId xmlns:a16="http://schemas.microsoft.com/office/drawing/2014/main" id="{6CDCFFE5-9E6F-1E25-FDF1-AE4E7D30F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86" y="2990029"/>
            <a:ext cx="2853168" cy="1711901"/>
          </a:xfrm>
          <a:prstGeom prst="rect">
            <a:avLst/>
          </a:prstGeom>
        </p:spPr>
      </p:pic>
    </p:spTree>
    <p:extLst>
      <p:ext uri="{BB962C8B-B14F-4D97-AF65-F5344CB8AC3E}">
        <p14:creationId xmlns:p14="http://schemas.microsoft.com/office/powerpoint/2010/main" val="3701879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D44212-A901-B5DF-987F-17CC0556087D}"/>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6D35005-C639-B34B-3110-E3FDE135DC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BF277E6F-7B14-4098-DAA0-D572A7008D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95D2D0A-0996-DDDC-BBA8-EB045FCDCB16}"/>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18AAB52B-4B0F-C779-AB0A-224B89D9F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EEF7C94A-3636-8E32-5858-3D320014F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EE6FA46-8C3C-3B79-BE8A-E2D78EC0B103}"/>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D0EA8599-307C-D1DC-638E-993B6F827AF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109</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5B1B17F6-23A0-E53F-9BD9-115C3B1A30B0}"/>
              </a:ext>
            </a:extLst>
          </p:cNvPr>
          <p:cNvSpPr txBox="1"/>
          <p:nvPr/>
        </p:nvSpPr>
        <p:spPr>
          <a:xfrm>
            <a:off x="-191406" y="2591271"/>
            <a:ext cx="11167446" cy="369332"/>
          </a:xfrm>
          <a:prstGeom prst="rect">
            <a:avLst/>
          </a:prstGeom>
          <a:noFill/>
        </p:spPr>
        <p:txBody>
          <a:bodyPr wrap="square" rtlCol="0">
            <a:spAutoFit/>
          </a:bodyPr>
          <a:lstStyle/>
          <a:p>
            <a:pPr algn="ctr"/>
            <a:r>
              <a:rPr lang="de-DE" b="1" dirty="0">
                <a:solidFill>
                  <a:srgbClr val="DABC9E"/>
                </a:solidFill>
              </a:rPr>
              <a:t>Die </a:t>
            </a:r>
            <a:r>
              <a:rPr lang="de-DE" b="1" dirty="0" err="1">
                <a:solidFill>
                  <a:srgbClr val="DABC9E"/>
                </a:solidFill>
              </a:rPr>
              <a:t>SensiPlan</a:t>
            </a:r>
            <a:r>
              <a:rPr lang="de-DE" b="0" i="0" dirty="0">
                <a:solidFill>
                  <a:srgbClr val="DABC9E"/>
                </a:solidFill>
                <a:effectLst/>
                <a:latin typeface="+mj-lt"/>
              </a:rPr>
              <a:t>®</a:t>
            </a:r>
            <a:r>
              <a:rPr lang="de-DE" b="1" dirty="0">
                <a:solidFill>
                  <a:srgbClr val="DABC9E"/>
                </a:solidFill>
              </a:rPr>
              <a:t> -Methode</a:t>
            </a:r>
          </a:p>
        </p:txBody>
      </p:sp>
      <p:sp>
        <p:nvSpPr>
          <p:cNvPr id="9" name="Ellipse 8">
            <a:extLst>
              <a:ext uri="{FF2B5EF4-FFF2-40B4-BE49-F238E27FC236}">
                <a16:creationId xmlns:a16="http://schemas.microsoft.com/office/drawing/2014/main" id="{F149633B-CC49-BB57-F1D6-D61D48FACEF3}"/>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A42834B4-3390-F7CE-7B85-979538E09A7E}"/>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8FB1407-E80E-95F1-A459-DF88F77938BB}"/>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5FCF8EC-D8F9-67F0-545D-1C7B74625EAD}"/>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11AAA93E-70A0-9111-7FAB-494574665BC5}"/>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399D6C3-1582-A56E-7578-BB4627230819}"/>
              </a:ext>
            </a:extLst>
          </p:cNvPr>
          <p:cNvSpPr txBox="1"/>
          <p:nvPr/>
        </p:nvSpPr>
        <p:spPr>
          <a:xfrm>
            <a:off x="1055771" y="3021684"/>
            <a:ext cx="4823859" cy="2339102"/>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Günstig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Kennenlernen des eigenen Körpers (Körperwahrnehmung)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Bei disziplinierter Anwendung sehr sicher</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Gemeinsame Verantwortung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Kann später auch für den Kinderwunsch genutzt werden</a:t>
            </a:r>
            <a:endParaRPr lang="de-DE" sz="1600" dirty="0">
              <a:solidFill>
                <a:srgbClr val="008080"/>
              </a:solidFill>
              <a:cs typeface="Arial"/>
            </a:endParaRPr>
          </a:p>
          <a:p>
            <a:endParaRPr lang="de-DE" dirty="0">
              <a:solidFill>
                <a:srgbClr val="008080"/>
              </a:solidFill>
            </a:endParaRPr>
          </a:p>
        </p:txBody>
      </p:sp>
      <p:sp>
        <p:nvSpPr>
          <p:cNvPr id="7" name="Textfeld 6">
            <a:extLst>
              <a:ext uri="{FF2B5EF4-FFF2-40B4-BE49-F238E27FC236}">
                <a16:creationId xmlns:a16="http://schemas.microsoft.com/office/drawing/2014/main" id="{9EE1FB2C-89B5-E84B-30EC-90FAC0155E69}"/>
              </a:ext>
            </a:extLst>
          </p:cNvPr>
          <p:cNvSpPr txBox="1"/>
          <p:nvPr/>
        </p:nvSpPr>
        <p:spPr>
          <a:xfrm>
            <a:off x="6503888" y="3025146"/>
            <a:ext cx="5429686" cy="2800767"/>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Man muss sich zuerst umfangreiches Zyklus-Wissen aneignen (Buch „Natürlich und sicher“)</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Sichere Anwendung erfordert viel Übung</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Unregelmäßiges Leben junger Frauen kann zu Auswertungsfehlern führen, denn Schlafmangel, Alkohol, spätes Essen am Abend kann die Temperatur beeinflussen</a:t>
            </a:r>
          </a:p>
          <a:p>
            <a:pPr marL="285750" indent="-285750">
              <a:buFont typeface="Arial" panose="020B0604020202020204" pitchFamily="34" charset="0"/>
              <a:buChar char="•"/>
            </a:pPr>
            <a:r>
              <a:rPr lang="de-DE" sz="1600" b="0" i="0" dirty="0">
                <a:solidFill>
                  <a:srgbClr val="800080"/>
                </a:solidFill>
                <a:effectLst/>
              </a:rPr>
              <a:t>Wenn in der fruchtbaren Zeit Kondom oder Diaphragma benutzt wird, ist nur deren Sicherheit gegeben</a:t>
            </a:r>
            <a:endParaRPr lang="de-DE" sz="1600" dirty="0">
              <a:solidFill>
                <a:srgbClr val="800080"/>
              </a:solidFill>
              <a:cs typeface="Arial"/>
            </a:endParaRPr>
          </a:p>
        </p:txBody>
      </p:sp>
    </p:spTree>
    <p:extLst>
      <p:ext uri="{BB962C8B-B14F-4D97-AF65-F5344CB8AC3E}">
        <p14:creationId xmlns:p14="http://schemas.microsoft.com/office/powerpoint/2010/main" val="1904662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08D28-053E-C75B-A35F-06775593DB7C}"/>
              </a:ext>
            </a:extLst>
          </p:cNvPr>
          <p:cNvSpPr>
            <a:spLocks noGrp="1"/>
          </p:cNvSpPr>
          <p:nvPr>
            <p:ph type="title"/>
          </p:nvPr>
        </p:nvSpPr>
        <p:spPr/>
        <p:txBody>
          <a:bodyPr/>
          <a:lstStyle/>
          <a:p>
            <a:r>
              <a:rPr lang="de-DE" dirty="0">
                <a:solidFill>
                  <a:srgbClr val="DABC9E"/>
                </a:solidFill>
              </a:rPr>
              <a:t> Wieso ein wichtiges Thema</a:t>
            </a:r>
          </a:p>
        </p:txBody>
      </p:sp>
      <p:sp>
        <p:nvSpPr>
          <p:cNvPr id="3" name="Inhaltsplatzhalter 2">
            <a:extLst>
              <a:ext uri="{FF2B5EF4-FFF2-40B4-BE49-F238E27FC236}">
                <a16:creationId xmlns:a16="http://schemas.microsoft.com/office/drawing/2014/main" id="{A521229B-94EA-47C9-F8CC-386982E163D5}"/>
              </a:ext>
            </a:extLst>
          </p:cNvPr>
          <p:cNvSpPr>
            <a:spLocks noGrp="1"/>
          </p:cNvSpPr>
          <p:nvPr>
            <p:ph idx="1"/>
          </p:nvPr>
        </p:nvSpPr>
        <p:spPr>
          <a:xfrm>
            <a:off x="718922" y="1441622"/>
            <a:ext cx="9063182" cy="5051253"/>
          </a:xfrm>
        </p:spPr>
        <p:txBody>
          <a:bodyPr vert="horz" lIns="91440" tIns="45720" rIns="91440" bIns="45720" rtlCol="0" anchor="t">
            <a:normAutofit lnSpcReduction="10000"/>
          </a:bodyPr>
          <a:lstStyle/>
          <a:p>
            <a:r>
              <a:rPr lang="de-DE" sz="3200" b="1" dirty="0"/>
              <a:t>Quellen über Sexualaufklärung</a:t>
            </a:r>
          </a:p>
          <a:p>
            <a:r>
              <a:rPr lang="de-DE" sz="1200" dirty="0"/>
              <a:t>Wandel der Rolle der Frau </a:t>
            </a:r>
          </a:p>
          <a:p>
            <a:r>
              <a:rPr lang="de-DE" sz="1200" dirty="0"/>
              <a:t>Ungewollte Schwangerschaften</a:t>
            </a:r>
          </a:p>
          <a:p>
            <a:r>
              <a:rPr lang="de-DE" sz="1200" dirty="0"/>
              <a:t>Hohe Zahl an Schwangerschaftsabbrüchen</a:t>
            </a:r>
          </a:p>
          <a:p>
            <a:pPr marL="0" indent="0">
              <a:buNone/>
            </a:pPr>
            <a:r>
              <a:rPr lang="de-DE" sz="2000" dirty="0">
                <a:cs typeface="Arial"/>
              </a:rPr>
              <a:t>Jugendliche verwenden im Alter von 14-17 Jahren hauptsächlich folgende Quellen der Sexualaufklärung: </a:t>
            </a:r>
          </a:p>
          <a:p>
            <a:pPr marL="0" indent="0">
              <a:buNone/>
            </a:pPr>
            <a:endParaRPr lang="de-DE" sz="2000" dirty="0">
              <a:cs typeface="Arial"/>
            </a:endParaRPr>
          </a:p>
          <a:p>
            <a:pPr marL="0" indent="0">
              <a:buNone/>
            </a:pPr>
            <a:endParaRPr lang="de-DE" sz="2000" dirty="0">
              <a:cs typeface="Arial"/>
            </a:endParaRPr>
          </a:p>
          <a:p>
            <a:pPr marL="0" indent="0">
              <a:buNone/>
            </a:pPr>
            <a:endParaRPr lang="de-DE" sz="2000" dirty="0">
              <a:cs typeface="Arial"/>
            </a:endParaRPr>
          </a:p>
          <a:p>
            <a:pPr marL="0" indent="0">
              <a:buNone/>
            </a:pPr>
            <a:endParaRPr lang="de-DE" sz="2000" dirty="0">
              <a:cs typeface="Arial"/>
            </a:endParaRPr>
          </a:p>
          <a:p>
            <a:pPr marL="0" indent="0">
              <a:buNone/>
            </a:pPr>
            <a:endParaRPr lang="de-DE" sz="2000" dirty="0">
              <a:cs typeface="Arial"/>
            </a:endParaRPr>
          </a:p>
          <a:p>
            <a:pPr marL="0" indent="0">
              <a:buNone/>
            </a:pPr>
            <a:endParaRPr lang="de-DE" sz="1200" dirty="0">
              <a:cs typeface="Arial"/>
            </a:endParaRPr>
          </a:p>
          <a:p>
            <a:pPr marL="0" indent="0">
              <a:buNone/>
            </a:pPr>
            <a:endParaRPr lang="de-DE" sz="1200" dirty="0">
              <a:cs typeface="Arial"/>
            </a:endParaRPr>
          </a:p>
          <a:p>
            <a:pPr marL="0" indent="0">
              <a:buNone/>
            </a:pPr>
            <a:endParaRPr lang="de-DE" sz="1200" dirty="0">
              <a:cs typeface="Arial"/>
            </a:endParaRPr>
          </a:p>
          <a:p>
            <a:pPr marL="0" indent="0">
              <a:buNone/>
            </a:pPr>
            <a:r>
              <a:rPr lang="de-DE" sz="1200" i="1" dirty="0">
                <a:cs typeface="Arial"/>
              </a:rPr>
              <a:t>Quelle: </a:t>
            </a:r>
            <a:r>
              <a:rPr lang="de-DE" sz="1200" i="1" dirty="0" err="1"/>
              <a:t>Delisle</a:t>
            </a:r>
            <a:r>
              <a:rPr lang="de-DE" sz="1200" i="1" dirty="0"/>
              <a:t>, B.: Jugendsexualität im Wandel? In: </a:t>
            </a:r>
            <a:r>
              <a:rPr lang="de-DE" sz="1200" i="1" dirty="0" err="1"/>
              <a:t>Gyn</a:t>
            </a:r>
            <a:r>
              <a:rPr lang="de-DE" sz="1200" i="1" dirty="0"/>
              <a:t>, April 2023, S. 20.</a:t>
            </a:r>
            <a:endParaRPr lang="de-DE" sz="1200" i="1" dirty="0">
              <a:cs typeface="Arial"/>
            </a:endParaRPr>
          </a:p>
        </p:txBody>
      </p:sp>
      <p:sp>
        <p:nvSpPr>
          <p:cNvPr id="4" name="Foliennummernplatzhalter 3">
            <a:extLst>
              <a:ext uri="{FF2B5EF4-FFF2-40B4-BE49-F238E27FC236}">
                <a16:creationId xmlns:a16="http://schemas.microsoft.com/office/drawing/2014/main" id="{ED9D82C4-29B4-AA60-49DE-CFDE56AD6730}"/>
              </a:ext>
            </a:extLst>
          </p:cNvPr>
          <p:cNvSpPr>
            <a:spLocks noGrp="1"/>
          </p:cNvSpPr>
          <p:nvPr>
            <p:ph type="sldNum" sz="quarter" idx="12"/>
          </p:nvPr>
        </p:nvSpPr>
        <p:spPr/>
        <p:txBody>
          <a:bodyPr/>
          <a:lstStyle/>
          <a:p>
            <a:fld id="{802006FE-6571-4354-8775-F8708372C227}" type="slidenum">
              <a:rPr lang="de-DE" smtClean="0"/>
              <a:t>11</a:t>
            </a:fld>
            <a:endParaRPr lang="de-DE"/>
          </a:p>
        </p:txBody>
      </p:sp>
      <p:sp>
        <p:nvSpPr>
          <p:cNvPr id="5" name="Ellipse 4">
            <a:extLst>
              <a:ext uri="{FF2B5EF4-FFF2-40B4-BE49-F238E27FC236}">
                <a16:creationId xmlns:a16="http://schemas.microsoft.com/office/drawing/2014/main" id="{F3D49357-7514-720E-E26A-DB7DE2840B94}"/>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D4283CD5-EBE2-E228-16DF-20F6450E6D3C}"/>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9" name="Diagramm 8">
            <a:extLst>
              <a:ext uri="{FF2B5EF4-FFF2-40B4-BE49-F238E27FC236}">
                <a16:creationId xmlns:a16="http://schemas.microsoft.com/office/drawing/2014/main" id="{CCC9121F-C97C-5D82-AD38-A458045CF113}"/>
              </a:ext>
            </a:extLst>
          </p:cNvPr>
          <p:cNvGraphicFramePr/>
          <p:nvPr>
            <p:extLst>
              <p:ext uri="{D42A27DB-BD31-4B8C-83A1-F6EECF244321}">
                <p14:modId xmlns:p14="http://schemas.microsoft.com/office/powerpoint/2010/main" val="3185131759"/>
              </p:ext>
            </p:extLst>
          </p:nvPr>
        </p:nvGraphicFramePr>
        <p:xfrm>
          <a:off x="1067088" y="3429000"/>
          <a:ext cx="6105237" cy="28863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3674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C464A7-4156-D16A-18C5-88D02613D7AD}"/>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6643F7F-A71A-191C-C22A-667D31488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F4FA8F9-FB3A-D1EC-C167-3F51AB47E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0E2619D-4883-8401-C865-1FFC6761C90A}"/>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668A276-1AD1-7851-70CF-F4D71A62A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8330A01-6B8B-FA47-09EE-B03DDC143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E921D83-F4EB-FDBE-DDBB-BEDBAD39428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2500" b="1"/>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B7F40FF5-692F-D09F-C729-FCB6D073D4C5}"/>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110</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9F66B7CE-2AF7-8C5E-701E-59B87DB1D92D}"/>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A3DC096-3A76-2A1B-297E-095D2F1C653A}"/>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0,4</a:t>
            </a:r>
          </a:p>
        </p:txBody>
      </p:sp>
      <p:sp>
        <p:nvSpPr>
          <p:cNvPr id="11" name="Textfeld 10">
            <a:extLst>
              <a:ext uri="{FF2B5EF4-FFF2-40B4-BE49-F238E27FC236}">
                <a16:creationId xmlns:a16="http://schemas.microsoft.com/office/drawing/2014/main" id="{9447BC61-36A8-5F51-4D09-076939B8AFC3}"/>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0,8-2,0</a:t>
            </a:r>
          </a:p>
        </p:txBody>
      </p:sp>
      <p:sp>
        <p:nvSpPr>
          <p:cNvPr id="12" name="Ellipse 11">
            <a:extLst>
              <a:ext uri="{FF2B5EF4-FFF2-40B4-BE49-F238E27FC236}">
                <a16:creationId xmlns:a16="http://schemas.microsoft.com/office/drawing/2014/main" id="{3E5B3E78-1FB4-8754-EF29-8A76CEA460CE}"/>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F3861D7C-1121-9379-8C4B-CF4D13187809}"/>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C56EBB49-AB98-77D0-AA86-BAE2A46ED4EF}"/>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64215A5-FD70-55BF-1DFB-1609E0E8389F}"/>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A13700CC-BB19-9ED9-3A64-BB5F89CE5282}"/>
              </a:ext>
            </a:extLst>
          </p:cNvPr>
          <p:cNvSpPr txBox="1"/>
          <p:nvPr/>
        </p:nvSpPr>
        <p:spPr>
          <a:xfrm>
            <a:off x="2985988" y="2627862"/>
            <a:ext cx="5940696" cy="3613328"/>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sz="1800" dirty="0"/>
              <a:t>Messung vergessen/ unregelmäßig messen</a:t>
            </a:r>
          </a:p>
          <a:p>
            <a:pPr marL="285750" indent="-285750">
              <a:spcAft>
                <a:spcPts val="1200"/>
              </a:spcAft>
              <a:buFont typeface="Arial" panose="020B0604020202020204" pitchFamily="34" charset="0"/>
              <a:buChar char="•"/>
            </a:pPr>
            <a:r>
              <a:rPr lang="de-DE" sz="1800" dirty="0">
                <a:solidFill>
                  <a:srgbClr val="2F2E33"/>
                </a:solidFill>
              </a:rPr>
              <a:t>Trotz Fruchtbarkeit ungeschützten Geschlechtsverkehr haben</a:t>
            </a:r>
          </a:p>
          <a:p>
            <a:pPr marL="285750" indent="-285750">
              <a:spcAft>
                <a:spcPts val="1200"/>
              </a:spcAft>
              <a:buFont typeface="Arial" panose="020B0604020202020204" pitchFamily="34" charset="0"/>
              <a:buChar char="•"/>
            </a:pPr>
            <a:r>
              <a:rPr lang="de-DE" sz="1800" dirty="0">
                <a:solidFill>
                  <a:srgbClr val="2F2E33"/>
                </a:solidFill>
              </a:rPr>
              <a:t>Veränderungen durch Krankheit, Stress, Medikamente, Reisen oder unterschiedliche Messzeitpunkte nicht berücksichtigen</a:t>
            </a:r>
          </a:p>
          <a:p>
            <a:pPr marL="285750" indent="-285750">
              <a:spcAft>
                <a:spcPts val="1200"/>
              </a:spcAft>
              <a:buFont typeface="Arial" panose="020B0604020202020204" pitchFamily="34" charset="0"/>
              <a:buChar char="•"/>
            </a:pPr>
            <a:r>
              <a:rPr lang="de-DE" sz="1800" dirty="0">
                <a:solidFill>
                  <a:srgbClr val="2F2E33"/>
                </a:solidFill>
              </a:rPr>
              <a:t>Unregelmäßiger Lebensstil oder wenig Aufmerksamkeit</a:t>
            </a:r>
          </a:p>
          <a:p>
            <a:pPr marL="285750" indent="-285750">
              <a:spcAft>
                <a:spcPts val="1200"/>
              </a:spcAft>
              <a:buFont typeface="Arial" panose="020B0604020202020204" pitchFamily="34" charset="0"/>
              <a:buChar char="•"/>
            </a:pPr>
            <a:r>
              <a:rPr lang="de-DE" sz="1800" dirty="0">
                <a:solidFill>
                  <a:srgbClr val="2F2E33"/>
                </a:solidFill>
              </a:rPr>
              <a:t>Eigenen Körper nicht ausreichend kennen</a:t>
            </a:r>
          </a:p>
        </p:txBody>
      </p:sp>
    </p:spTree>
    <p:extLst>
      <p:ext uri="{BB962C8B-B14F-4D97-AF65-F5344CB8AC3E}">
        <p14:creationId xmlns:p14="http://schemas.microsoft.com/office/powerpoint/2010/main" val="1561615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D02452-B9B8-7E86-B495-231BD136E08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4DEEE37-2C11-ACCB-770A-ADE349CC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A358F5F0-00C4-3036-97D7-5E27FB553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FECF160-8EC3-1FE9-026A-07ADBDED4121}"/>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67E30C5B-BC1C-96B5-5EE7-AB73F3FE2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9BA1F971-078A-85D1-6FB9-4207CAEF3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7B67501-13D3-1BDF-CB87-32A0F6C7C6E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2500" b="1"/>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C9DE7296-576C-2DFD-84D3-EFEF798571B3}"/>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111</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A7BEF691-470A-BB82-B3E0-F74F8E444E54}"/>
              </a:ext>
            </a:extLst>
          </p:cNvPr>
          <p:cNvSpPr txBox="1"/>
          <p:nvPr/>
        </p:nvSpPr>
        <p:spPr>
          <a:xfrm>
            <a:off x="506988" y="2441196"/>
            <a:ext cx="7938198" cy="3970318"/>
          </a:xfrm>
          <a:prstGeom prst="rect">
            <a:avLst/>
          </a:prstGeom>
          <a:noFill/>
        </p:spPr>
        <p:txBody>
          <a:bodyPr wrap="square" rtlCol="0">
            <a:spAutoFit/>
          </a:bodyPr>
          <a:lstStyle/>
          <a:p>
            <a:r>
              <a:rPr lang="de-DE" b="1" dirty="0">
                <a:solidFill>
                  <a:srgbClr val="DABC9E"/>
                </a:solidFill>
              </a:rPr>
              <a:t>Die Sterilisation</a:t>
            </a: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endParaRPr lang="de-DE" b="1" dirty="0">
              <a:solidFill>
                <a:srgbClr val="DABC9E"/>
              </a:solidFill>
            </a:endParaRPr>
          </a:p>
          <a:p>
            <a:r>
              <a:rPr lang="de-DE" b="1" dirty="0">
                <a:solidFill>
                  <a:srgbClr val="DABC9E"/>
                </a:solidFill>
              </a:rPr>
              <a:t>Wirkungsweise</a:t>
            </a:r>
          </a:p>
          <a:p>
            <a:pPr marL="285750" indent="-285750">
              <a:buFont typeface="Arial" panose="020B0604020202020204" pitchFamily="34" charset="0"/>
              <a:buChar char="•"/>
            </a:pPr>
            <a:r>
              <a:rPr lang="de-DE" dirty="0"/>
              <a:t>Kupferperlen setzen Kupfer-Ionen frei</a:t>
            </a:r>
          </a:p>
          <a:p>
            <a:endParaRPr lang="de-DE" b="1" dirty="0">
              <a:solidFill>
                <a:srgbClr val="DABC9E"/>
              </a:solidFill>
            </a:endParaRPr>
          </a:p>
        </p:txBody>
      </p:sp>
      <p:graphicFrame>
        <p:nvGraphicFramePr>
          <p:cNvPr id="6" name="Tabelle 5">
            <a:extLst>
              <a:ext uri="{FF2B5EF4-FFF2-40B4-BE49-F238E27FC236}">
                <a16:creationId xmlns:a16="http://schemas.microsoft.com/office/drawing/2014/main" id="{6952E382-F204-5FEC-0979-C289EE1C9F33}"/>
              </a:ext>
            </a:extLst>
          </p:cNvPr>
          <p:cNvGraphicFramePr>
            <a:graphicFrameLocks noGrp="1"/>
          </p:cNvGraphicFramePr>
          <p:nvPr>
            <p:extLst>
              <p:ext uri="{D42A27DB-BD31-4B8C-83A1-F6EECF244321}">
                <p14:modId xmlns:p14="http://schemas.microsoft.com/office/powerpoint/2010/main" val="636827664"/>
              </p:ext>
            </p:extLst>
          </p:nvPr>
        </p:nvGraphicFramePr>
        <p:xfrm>
          <a:off x="554416" y="2833916"/>
          <a:ext cx="11348754" cy="3689090"/>
        </p:xfrm>
        <a:graphic>
          <a:graphicData uri="http://schemas.openxmlformats.org/drawingml/2006/table">
            <a:tbl>
              <a:tblPr firstRow="1" bandRow="1">
                <a:tableStyleId>{5C22544A-7EE6-4342-B048-85BDC9FD1C3A}</a:tableStyleId>
              </a:tblPr>
              <a:tblGrid>
                <a:gridCol w="3782918">
                  <a:extLst>
                    <a:ext uri="{9D8B030D-6E8A-4147-A177-3AD203B41FA5}">
                      <a16:colId xmlns:a16="http://schemas.microsoft.com/office/drawing/2014/main" val="3928920730"/>
                    </a:ext>
                  </a:extLst>
                </a:gridCol>
                <a:gridCol w="3782918">
                  <a:extLst>
                    <a:ext uri="{9D8B030D-6E8A-4147-A177-3AD203B41FA5}">
                      <a16:colId xmlns:a16="http://schemas.microsoft.com/office/drawing/2014/main" val="366235434"/>
                    </a:ext>
                  </a:extLst>
                </a:gridCol>
                <a:gridCol w="3782918">
                  <a:extLst>
                    <a:ext uri="{9D8B030D-6E8A-4147-A177-3AD203B41FA5}">
                      <a16:colId xmlns:a16="http://schemas.microsoft.com/office/drawing/2014/main" val="84584348"/>
                    </a:ext>
                  </a:extLst>
                </a:gridCol>
              </a:tblGrid>
              <a:tr h="370840">
                <a:tc>
                  <a:txBody>
                    <a:bodyPr/>
                    <a:lstStyle/>
                    <a:p>
                      <a:pPr algn="ctr"/>
                      <a:endParaRPr lang="de-DE" sz="1400"/>
                    </a:p>
                  </a:txBody>
                  <a:tcPr>
                    <a:solidFill>
                      <a:srgbClr val="DABC9E"/>
                    </a:solidFill>
                  </a:tcPr>
                </a:tc>
                <a:tc>
                  <a:txBody>
                    <a:bodyPr/>
                    <a:lstStyle/>
                    <a:p>
                      <a:pPr algn="ctr"/>
                      <a:r>
                        <a:rPr lang="de-DE" sz="1400"/>
                        <a:t>Des Mannes</a:t>
                      </a:r>
                    </a:p>
                  </a:txBody>
                  <a:tcPr>
                    <a:solidFill>
                      <a:srgbClr val="DABC9E"/>
                    </a:solidFill>
                  </a:tcPr>
                </a:tc>
                <a:tc>
                  <a:txBody>
                    <a:bodyPr/>
                    <a:lstStyle/>
                    <a:p>
                      <a:pPr algn="ctr"/>
                      <a:r>
                        <a:rPr lang="de-DE" sz="1400"/>
                        <a:t>Der Frau</a:t>
                      </a:r>
                    </a:p>
                  </a:txBody>
                  <a:tcPr>
                    <a:solidFill>
                      <a:srgbClr val="DABC9E"/>
                    </a:solidFill>
                  </a:tcPr>
                </a:tc>
                <a:extLst>
                  <a:ext uri="{0D108BD9-81ED-4DB2-BD59-A6C34878D82A}">
                    <a16:rowId xmlns:a16="http://schemas.microsoft.com/office/drawing/2014/main" val="2887321406"/>
                  </a:ext>
                </a:extLst>
              </a:tr>
              <a:tr h="370840">
                <a:tc>
                  <a:txBody>
                    <a:bodyPr/>
                    <a:lstStyle/>
                    <a:p>
                      <a:r>
                        <a:rPr lang="de-DE" sz="1400"/>
                        <a:t>Risiken</a:t>
                      </a:r>
                    </a:p>
                  </a:txBody>
                  <a:tcPr>
                    <a:solidFill>
                      <a:srgbClr val="E4CEB7"/>
                    </a:solidFill>
                  </a:tcPr>
                </a:tc>
                <a:tc>
                  <a:txBody>
                    <a:bodyPr/>
                    <a:lstStyle/>
                    <a:p>
                      <a:r>
                        <a:rPr lang="de-DE" sz="1400"/>
                        <a:t>Wenig (medizinisch einfacher)</a:t>
                      </a:r>
                    </a:p>
                  </a:txBody>
                  <a:tcPr>
                    <a:solidFill>
                      <a:srgbClr val="E4CEB7"/>
                    </a:solidFill>
                  </a:tcPr>
                </a:tc>
                <a:tc>
                  <a:txBody>
                    <a:bodyPr/>
                    <a:lstStyle/>
                    <a:p>
                      <a:r>
                        <a:rPr lang="de-DE" sz="1400"/>
                        <a:t>Größeres Operations- &amp; Verletzungsrisiko (sehr aufwendig)</a:t>
                      </a:r>
                    </a:p>
                  </a:txBody>
                  <a:tcPr>
                    <a:solidFill>
                      <a:srgbClr val="E4CEB7"/>
                    </a:solidFill>
                  </a:tcPr>
                </a:tc>
                <a:extLst>
                  <a:ext uri="{0D108BD9-81ED-4DB2-BD59-A6C34878D82A}">
                    <a16:rowId xmlns:a16="http://schemas.microsoft.com/office/drawing/2014/main" val="2733827624"/>
                  </a:ext>
                </a:extLst>
              </a:tr>
              <a:tr h="370840">
                <a:tc>
                  <a:txBody>
                    <a:bodyPr/>
                    <a:lstStyle/>
                    <a:p>
                      <a:r>
                        <a:rPr lang="de-DE" sz="1400"/>
                        <a:t>Vorgang</a:t>
                      </a:r>
                    </a:p>
                  </a:txBody>
                  <a:tcPr>
                    <a:solidFill>
                      <a:srgbClr val="E4CEB7"/>
                    </a:solidFill>
                  </a:tcPr>
                </a:tc>
                <a:tc>
                  <a:txBody>
                    <a:bodyPr/>
                    <a:lstStyle/>
                    <a:p>
                      <a:pPr marL="342900" indent="-342900">
                        <a:buAutoNum type="arabicPeriod"/>
                      </a:pPr>
                      <a:r>
                        <a:rPr lang="de-DE" sz="1400"/>
                        <a:t>Samenleiter werden durch Urologen beim ambulanten Vorgang getrennt</a:t>
                      </a:r>
                    </a:p>
                    <a:p>
                      <a:pPr marL="342900" indent="-342900">
                        <a:buAutoNum type="arabicPeriod"/>
                      </a:pPr>
                      <a:r>
                        <a:rPr lang="de-DE" sz="1400"/>
                        <a:t>1-2 Spermiogramme zur Kontrolle</a:t>
                      </a:r>
                    </a:p>
                  </a:txBody>
                  <a:tcPr>
                    <a:solidFill>
                      <a:srgbClr val="E4CEB7"/>
                    </a:solidFill>
                  </a:tcPr>
                </a:tc>
                <a:tc>
                  <a:txBody>
                    <a:bodyPr/>
                    <a:lstStyle/>
                    <a:p>
                      <a:r>
                        <a:rPr lang="de-DE" sz="1400"/>
                        <a:t>Eingriff unter Vollnarkose =&gt; endoskopische minimal-invasive Operation (Art der Bauchspiegelung)</a:t>
                      </a:r>
                    </a:p>
                    <a:p>
                      <a:pPr marL="342900" indent="-342900">
                        <a:buAutoNum type="arabicPeriod"/>
                      </a:pPr>
                      <a:r>
                        <a:rPr lang="de-DE" sz="1400"/>
                        <a:t>2 Einschnitte in Nabel-/Schamhaarregion</a:t>
                      </a:r>
                    </a:p>
                    <a:p>
                      <a:pPr marL="342900" indent="-342900">
                        <a:buAutoNum type="arabicPeriod"/>
                      </a:pPr>
                      <a:r>
                        <a:rPr lang="de-DE" sz="1400"/>
                        <a:t>Eileiter werden mit elektrischem Strom bearbeitet &amp; anschließend durchtrennt</a:t>
                      </a:r>
                    </a:p>
                  </a:txBody>
                  <a:tcPr>
                    <a:solidFill>
                      <a:srgbClr val="E4CEB7"/>
                    </a:solidFill>
                  </a:tcPr>
                </a:tc>
                <a:extLst>
                  <a:ext uri="{0D108BD9-81ED-4DB2-BD59-A6C34878D82A}">
                    <a16:rowId xmlns:a16="http://schemas.microsoft.com/office/drawing/2014/main" val="1489915436"/>
                  </a:ext>
                </a:extLst>
              </a:tr>
              <a:tr h="370840">
                <a:tc>
                  <a:txBody>
                    <a:bodyPr/>
                    <a:lstStyle/>
                    <a:p>
                      <a:r>
                        <a:rPr lang="de-DE" sz="1400"/>
                        <a:t>Wirkungsweise</a:t>
                      </a:r>
                    </a:p>
                  </a:txBody>
                  <a:tcPr>
                    <a:solidFill>
                      <a:srgbClr val="E4CEB7"/>
                    </a:solidFill>
                  </a:tcPr>
                </a:tc>
                <a:tc>
                  <a:txBody>
                    <a:bodyPr/>
                    <a:lstStyle/>
                    <a:p>
                      <a:pPr marL="0" indent="0">
                        <a:buNone/>
                      </a:pPr>
                      <a:r>
                        <a:rPr lang="de-DE" sz="1400"/>
                        <a:t>Durchtrennung der Samenleiter verhindert, dass Spermien ins Ejakulat gelangen</a:t>
                      </a:r>
                    </a:p>
                  </a:txBody>
                  <a:tcPr>
                    <a:solidFill>
                      <a:srgbClr val="E4CEB7"/>
                    </a:solidFill>
                  </a:tcPr>
                </a:tc>
                <a:tc>
                  <a:txBody>
                    <a:bodyPr/>
                    <a:lstStyle/>
                    <a:p>
                      <a:pPr marL="0" indent="0">
                        <a:buNone/>
                      </a:pPr>
                      <a:r>
                        <a:rPr lang="de-DE" sz="1400"/>
                        <a:t>Durchtrennung der Eileiter verhindert, dass Eizelle in die Gebärmutter gelangt</a:t>
                      </a:r>
                    </a:p>
                  </a:txBody>
                  <a:tcPr>
                    <a:solidFill>
                      <a:srgbClr val="E4CEB7"/>
                    </a:solidFill>
                  </a:tcPr>
                </a:tc>
                <a:extLst>
                  <a:ext uri="{0D108BD9-81ED-4DB2-BD59-A6C34878D82A}">
                    <a16:rowId xmlns:a16="http://schemas.microsoft.com/office/drawing/2014/main" val="2881083346"/>
                  </a:ext>
                </a:extLst>
              </a:tr>
              <a:tr h="539490">
                <a:tc>
                  <a:txBody>
                    <a:bodyPr/>
                    <a:lstStyle/>
                    <a:p>
                      <a:r>
                        <a:rPr lang="de-DE" sz="1400"/>
                        <a:t>Sexuelle Funktion</a:t>
                      </a:r>
                    </a:p>
                  </a:txBody>
                  <a:tcPr>
                    <a:solidFill>
                      <a:srgbClr val="E4CEB7"/>
                    </a:solidFill>
                  </a:tcPr>
                </a:tc>
                <a:tc gridSpan="2">
                  <a:txBody>
                    <a:bodyPr/>
                    <a:lstStyle/>
                    <a:p>
                      <a:pPr algn="ctr"/>
                      <a:r>
                        <a:rPr lang="de-DE" sz="1400"/>
                        <a:t>Keine physiologischen Einschränkungen</a:t>
                      </a:r>
                    </a:p>
                  </a:txBody>
                  <a:tcPr>
                    <a:solidFill>
                      <a:srgbClr val="E4CEB7"/>
                    </a:solidFill>
                  </a:tcPr>
                </a:tc>
                <a:tc hMerge="1">
                  <a:txBody>
                    <a:bodyPr/>
                    <a:lstStyle/>
                    <a:p>
                      <a:endParaRPr lang="de-DE"/>
                    </a:p>
                  </a:txBody>
                  <a:tcPr>
                    <a:solidFill>
                      <a:srgbClr val="E4CEB7"/>
                    </a:solidFill>
                  </a:tcPr>
                </a:tc>
                <a:extLst>
                  <a:ext uri="{0D108BD9-81ED-4DB2-BD59-A6C34878D82A}">
                    <a16:rowId xmlns:a16="http://schemas.microsoft.com/office/drawing/2014/main" val="563390049"/>
                  </a:ext>
                </a:extLst>
              </a:tr>
              <a:tr h="370840">
                <a:tc>
                  <a:txBody>
                    <a:bodyPr/>
                    <a:lstStyle/>
                    <a:p>
                      <a:r>
                        <a:rPr lang="de-DE" sz="1400"/>
                        <a:t> </a:t>
                      </a:r>
                      <a:r>
                        <a:rPr lang="de-DE" sz="1400" err="1"/>
                        <a:t>Refertilisierungschance</a:t>
                      </a:r>
                      <a:r>
                        <a:rPr lang="de-DE" sz="1400"/>
                        <a:t> </a:t>
                      </a:r>
                    </a:p>
                  </a:txBody>
                  <a:tcPr>
                    <a:solidFill>
                      <a:srgbClr val="E4CEB7"/>
                    </a:solidFill>
                  </a:tcPr>
                </a:tc>
                <a:tc>
                  <a:txBody>
                    <a:bodyPr/>
                    <a:lstStyle/>
                    <a:p>
                      <a:r>
                        <a:rPr lang="de-DE" sz="1400"/>
                        <a:t>Sinkt mit der Zeit</a:t>
                      </a:r>
                    </a:p>
                  </a:txBody>
                  <a:tcPr>
                    <a:solidFill>
                      <a:srgbClr val="E4CEB7"/>
                    </a:solidFill>
                  </a:tcPr>
                </a:tc>
                <a:tc>
                  <a:txBody>
                    <a:bodyPr/>
                    <a:lstStyle/>
                    <a:p>
                      <a:r>
                        <a:rPr lang="de-DE" sz="1400"/>
                        <a:t>Abhängig von Methode</a:t>
                      </a:r>
                    </a:p>
                  </a:txBody>
                  <a:tcPr>
                    <a:solidFill>
                      <a:srgbClr val="E4CEB7"/>
                    </a:solidFill>
                  </a:tcPr>
                </a:tc>
                <a:extLst>
                  <a:ext uri="{0D108BD9-81ED-4DB2-BD59-A6C34878D82A}">
                    <a16:rowId xmlns:a16="http://schemas.microsoft.com/office/drawing/2014/main" val="2724040395"/>
                  </a:ext>
                </a:extLst>
              </a:tr>
            </a:tbl>
          </a:graphicData>
        </a:graphic>
      </p:graphicFrame>
    </p:spTree>
    <p:extLst>
      <p:ext uri="{BB962C8B-B14F-4D97-AF65-F5344CB8AC3E}">
        <p14:creationId xmlns:p14="http://schemas.microsoft.com/office/powerpoint/2010/main" val="1456062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D07F41-9A63-38B2-AF85-3B6A320CC3FE}"/>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239BEF1-26ED-1A0B-8DBE-303CF1A55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4480EC5B-483D-9805-B5C5-50E437D32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FE021E6-1413-FADF-EC82-DA48AA9EC779}"/>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72A1982-DD09-D9D6-06A3-C97D7B022F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91231244-BF6D-7819-1146-FF2BEB7F2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5CD6CF6-2FAE-9A51-6B61-2D5C52759BC9}"/>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2500" b="1"/>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5221BC1D-BFC1-51F0-9DB5-840198D3DA4B}"/>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112</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9F39C59A-B33F-E475-F210-BE51E1C964F4}"/>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Die Sterilisation</a:t>
            </a:r>
          </a:p>
        </p:txBody>
      </p:sp>
      <p:sp>
        <p:nvSpPr>
          <p:cNvPr id="9" name="Ellipse 8">
            <a:extLst>
              <a:ext uri="{FF2B5EF4-FFF2-40B4-BE49-F238E27FC236}">
                <a16:creationId xmlns:a16="http://schemas.microsoft.com/office/drawing/2014/main" id="{6F50C002-7814-EFF5-13A0-2EBAE3595AE2}"/>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9D668BE-9FAA-41F4-9ECC-EB4042EED248}"/>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7C5008B-A23E-7B05-2199-B25C9C057B95}"/>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5BCDC1A4-5264-0860-2FC2-51E60FCD4401}"/>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67ACDF20-77E5-1F96-3797-ABFF646AA942}"/>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C3EBC18-DE63-1A85-E180-CA5D107216AA}"/>
              </a:ext>
            </a:extLst>
          </p:cNvPr>
          <p:cNvSpPr txBox="1"/>
          <p:nvPr/>
        </p:nvSpPr>
        <p:spPr>
          <a:xfrm>
            <a:off x="688882" y="2984055"/>
            <a:ext cx="5407118" cy="2031325"/>
          </a:xfrm>
          <a:prstGeom prst="rect">
            <a:avLst/>
          </a:prstGeom>
          <a:noFill/>
        </p:spPr>
        <p:txBody>
          <a:bodyPr wrap="square" rtlCol="0">
            <a:spAutoFit/>
          </a:bodyPr>
          <a:lstStyle/>
          <a:p>
            <a:r>
              <a:rPr lang="de-DE" dirty="0">
                <a:solidFill>
                  <a:srgbClr val="008080"/>
                </a:solidFill>
              </a:rPr>
              <a:t>Vorteile:</a:t>
            </a:r>
          </a:p>
          <a:p>
            <a:pPr marL="285750" indent="-285750">
              <a:buFont typeface="Arial" panose="020B0604020202020204" pitchFamily="34" charset="0"/>
              <a:buChar char="•"/>
            </a:pPr>
            <a:r>
              <a:rPr lang="de-DE" dirty="0">
                <a:solidFill>
                  <a:srgbClr val="008080"/>
                </a:solidFill>
              </a:rPr>
              <a:t>Sehr hohe Sicherheit </a:t>
            </a:r>
          </a:p>
          <a:p>
            <a:pPr marL="285750" indent="-285750">
              <a:buFont typeface="Arial" panose="020B0604020202020204" pitchFamily="34" charset="0"/>
              <a:buChar char="•"/>
            </a:pPr>
            <a:r>
              <a:rPr lang="de-DE" dirty="0">
                <a:solidFill>
                  <a:srgbClr val="008080"/>
                </a:solidFill>
              </a:rPr>
              <a:t>Dauerhafte Verhütung ohne weitere Maßnahmen</a:t>
            </a:r>
          </a:p>
          <a:p>
            <a:pPr marL="285750" indent="-285750">
              <a:buFont typeface="Arial" panose="020B0604020202020204" pitchFamily="34" charset="0"/>
              <a:buChar char="•"/>
            </a:pPr>
            <a:r>
              <a:rPr lang="de-DE" dirty="0">
                <a:solidFill>
                  <a:srgbClr val="008080"/>
                </a:solidFill>
              </a:rPr>
              <a:t>Keine Beeinträchtigung der Sexualfunktion oder des Hormonhaushalts</a:t>
            </a:r>
          </a:p>
          <a:p>
            <a:pPr marL="285750" indent="-285750">
              <a:buFont typeface="Arial" panose="020B0604020202020204" pitchFamily="34" charset="0"/>
              <a:buChar char="•"/>
            </a:pPr>
            <a:r>
              <a:rPr lang="de-DE" dirty="0">
                <a:solidFill>
                  <a:srgbClr val="008080"/>
                </a:solidFill>
              </a:rPr>
              <a:t>Langfristig wirtschaftliche Lösung</a:t>
            </a:r>
          </a:p>
        </p:txBody>
      </p:sp>
      <p:sp>
        <p:nvSpPr>
          <p:cNvPr id="7" name="Textfeld 6">
            <a:extLst>
              <a:ext uri="{FF2B5EF4-FFF2-40B4-BE49-F238E27FC236}">
                <a16:creationId xmlns:a16="http://schemas.microsoft.com/office/drawing/2014/main" id="{365B3A3B-6495-690E-CF34-5F4B7371EFF1}"/>
              </a:ext>
            </a:extLst>
          </p:cNvPr>
          <p:cNvSpPr txBox="1"/>
          <p:nvPr/>
        </p:nvSpPr>
        <p:spPr>
          <a:xfrm>
            <a:off x="6096000" y="3025146"/>
            <a:ext cx="5837574" cy="2862322"/>
          </a:xfrm>
          <a:prstGeom prst="rect">
            <a:avLst/>
          </a:prstGeom>
          <a:noFill/>
        </p:spPr>
        <p:txBody>
          <a:bodyPr wrap="square" rtlCol="0">
            <a:spAutoFit/>
          </a:bodyPr>
          <a:lstStyle/>
          <a:p>
            <a:r>
              <a:rPr lang="de-DE" dirty="0">
                <a:solidFill>
                  <a:srgbClr val="800080"/>
                </a:solidFill>
              </a:rPr>
              <a:t>Nachteile: </a:t>
            </a:r>
          </a:p>
          <a:p>
            <a:pPr marL="285750" indent="-285750">
              <a:buFont typeface="Arial" panose="020B0604020202020204" pitchFamily="34" charset="0"/>
              <a:buChar char="•"/>
            </a:pPr>
            <a:r>
              <a:rPr lang="de-DE" dirty="0">
                <a:solidFill>
                  <a:srgbClr val="800080"/>
                </a:solidFill>
              </a:rPr>
              <a:t>Endgültige Entscheidung, wird erst deshalb erst ab einem gewissen Alter durchgeführt</a:t>
            </a:r>
          </a:p>
          <a:p>
            <a:pPr marL="285750" indent="-285750">
              <a:buFont typeface="Arial" panose="020B0604020202020204" pitchFamily="34" charset="0"/>
              <a:buChar char="•"/>
            </a:pPr>
            <a:r>
              <a:rPr lang="de-DE" dirty="0">
                <a:solidFill>
                  <a:srgbClr val="800080"/>
                </a:solidFill>
              </a:rPr>
              <a:t>i.d.R. irreversibel, Rückgängigmachung (</a:t>
            </a:r>
            <a:r>
              <a:rPr lang="de-DE" dirty="0" err="1">
                <a:solidFill>
                  <a:srgbClr val="800080"/>
                </a:solidFill>
              </a:rPr>
              <a:t>Refertilisation</a:t>
            </a:r>
            <a:r>
              <a:rPr lang="de-DE" dirty="0">
                <a:solidFill>
                  <a:srgbClr val="800080"/>
                </a:solidFill>
              </a:rPr>
              <a:t>) ist schwierig &amp; oft mit niedrigen Erfolgsraten verbunden</a:t>
            </a:r>
          </a:p>
          <a:p>
            <a:pPr marL="285750" indent="-285750">
              <a:buFont typeface="Arial" panose="020B0604020202020204" pitchFamily="34" charset="0"/>
              <a:buChar char="•"/>
            </a:pPr>
            <a:r>
              <a:rPr lang="de-DE" dirty="0">
                <a:solidFill>
                  <a:srgbClr val="800080"/>
                </a:solidFill>
              </a:rPr>
              <a:t>Kein Schutz vor sexuell übertragbaren Krankheiten</a:t>
            </a:r>
          </a:p>
          <a:p>
            <a:pPr marL="285750" indent="-285750">
              <a:buFont typeface="Arial" panose="020B0604020202020204" pitchFamily="34" charset="0"/>
              <a:buChar char="•"/>
            </a:pPr>
            <a:r>
              <a:rPr lang="de-DE" dirty="0">
                <a:solidFill>
                  <a:srgbClr val="800080"/>
                </a:solidFill>
              </a:rPr>
              <a:t>Psychische Belastung durch Unfruchtbarkeit möglich, z.B. bei neuem Partner mit Kinderwunsch oder nach Verlust eines Kindes</a:t>
            </a:r>
          </a:p>
        </p:txBody>
      </p:sp>
    </p:spTree>
    <p:extLst>
      <p:ext uri="{BB962C8B-B14F-4D97-AF65-F5344CB8AC3E}">
        <p14:creationId xmlns:p14="http://schemas.microsoft.com/office/powerpoint/2010/main" val="20031017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F31D9B-481A-26DE-0753-70AA4E0D631E}"/>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77378ACC-77E9-3F5E-6EAE-8D76427B2A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AD937C74-BD3C-39CD-3228-B4CE148C6C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5A7CBBC-D91B-2814-3D20-784AD6C2D1F9}"/>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E558547-EF74-AD6D-51E8-AA0FA8CD4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2AD2BDC-C42D-2FB4-A227-3452204E9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0728B27-1EF4-7C88-9A16-4D412E262B7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2500" b="1"/>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0CD4458F-A224-2DB2-AC04-4D434771B651}"/>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113</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5E415A1C-CF5F-1328-8007-5D5B128A1EBE}"/>
              </a:ext>
            </a:extLst>
          </p:cNvPr>
          <p:cNvCxnSpPr>
            <a:stCxn id="8" idx="3"/>
            <a:endCxn id="11" idx="1"/>
          </p:cNvCxnSpPr>
          <p:nvPr/>
        </p:nvCxnSpPr>
        <p:spPr>
          <a:xfrm>
            <a:off x="2438400" y="45420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42F6D8E6-4741-1715-0D07-4F2745C89289}"/>
              </a:ext>
            </a:extLst>
          </p:cNvPr>
          <p:cNvSpPr txBox="1"/>
          <p:nvPr/>
        </p:nvSpPr>
        <p:spPr>
          <a:xfrm>
            <a:off x="796413" y="3941893"/>
            <a:ext cx="1641987" cy="1200329"/>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r>
              <a:rPr lang="de-DE" dirty="0"/>
              <a:t>Mann: 0,1</a:t>
            </a:r>
          </a:p>
          <a:p>
            <a:r>
              <a:rPr lang="de-DE" dirty="0"/>
              <a:t>Frau: 0,5</a:t>
            </a:r>
          </a:p>
        </p:txBody>
      </p:sp>
      <p:sp>
        <p:nvSpPr>
          <p:cNvPr id="11" name="Textfeld 10">
            <a:extLst>
              <a:ext uri="{FF2B5EF4-FFF2-40B4-BE49-F238E27FC236}">
                <a16:creationId xmlns:a16="http://schemas.microsoft.com/office/drawing/2014/main" id="{CA1B69F1-0738-FD81-549C-B3A2638AA68D}"/>
              </a:ext>
            </a:extLst>
          </p:cNvPr>
          <p:cNvSpPr txBox="1"/>
          <p:nvPr/>
        </p:nvSpPr>
        <p:spPr>
          <a:xfrm>
            <a:off x="9753600" y="3941893"/>
            <a:ext cx="1641987" cy="1200329"/>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r>
              <a:rPr lang="de-DE" b="1" dirty="0"/>
              <a:t>Mann: 0,15</a:t>
            </a:r>
          </a:p>
          <a:p>
            <a:r>
              <a:rPr lang="de-DE" b="1" dirty="0"/>
              <a:t>Frau: 0,5</a:t>
            </a:r>
          </a:p>
        </p:txBody>
      </p:sp>
      <p:sp>
        <p:nvSpPr>
          <p:cNvPr id="12" name="Ellipse 11">
            <a:extLst>
              <a:ext uri="{FF2B5EF4-FFF2-40B4-BE49-F238E27FC236}">
                <a16:creationId xmlns:a16="http://schemas.microsoft.com/office/drawing/2014/main" id="{BD3E61BF-6250-B0FA-21CC-BC8784AD4898}"/>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0047A9D6-18A3-722D-ABC1-6D74468A57AA}"/>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FC48A9D4-EC6A-DC91-E582-AB78EA9B5CB7}"/>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6FDBED02-C36F-2195-66E4-672987881187}"/>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95D33CA9-5042-D31C-E954-491F48B34C0E}"/>
              </a:ext>
            </a:extLst>
          </p:cNvPr>
          <p:cNvSpPr txBox="1"/>
          <p:nvPr/>
        </p:nvSpPr>
        <p:spPr>
          <a:xfrm>
            <a:off x="2998668" y="3636205"/>
            <a:ext cx="5940696" cy="1231106"/>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Nicht ausreichend Nachkontrolle</a:t>
            </a:r>
          </a:p>
          <a:p>
            <a:pPr marL="285750" indent="-285750">
              <a:spcAft>
                <a:spcPts val="1200"/>
              </a:spcAft>
              <a:buFont typeface="Arial" panose="020B0604020202020204" pitchFamily="34" charset="0"/>
              <a:buChar char="•"/>
            </a:pPr>
            <a:r>
              <a:rPr lang="de-DE" dirty="0"/>
              <a:t>(Selten spontane Rekanalisation möglich)</a:t>
            </a:r>
          </a:p>
        </p:txBody>
      </p:sp>
    </p:spTree>
    <p:extLst>
      <p:ext uri="{BB962C8B-B14F-4D97-AF65-F5344CB8AC3E}">
        <p14:creationId xmlns:p14="http://schemas.microsoft.com/office/powerpoint/2010/main" val="641418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BC62D8-2FF8-E7B2-3974-1336C633BBE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21C77D1-933E-DE44-61A4-D2EACB267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EB73081E-B67D-872E-4479-8FF982AB51E5}"/>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9C55CB1B-76C0-1C7B-A73F-3987FC040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241A40E-2AC6-2306-49D8-3D4C7E4C7B0C}"/>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770261D2-2F6E-02C7-6D5A-FA40921E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9EA30E85-CE27-F5EF-62B8-AA03B86DF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7BD30BD-F066-BE84-9CF4-416CBF784B2C}"/>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5ABB854B-1625-D78D-E361-1A3274FB0C83}"/>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114</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A06AED7E-236E-76E1-0CA1-D514A609A089}"/>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26358CB-BB4A-4F0D-422E-AA42814EC48F}"/>
              </a:ext>
            </a:extLst>
          </p:cNvPr>
          <p:cNvSpPr txBox="1"/>
          <p:nvPr/>
        </p:nvSpPr>
        <p:spPr>
          <a:xfrm>
            <a:off x="3783665" y="2882409"/>
            <a:ext cx="7938198" cy="2308324"/>
          </a:xfrm>
          <a:prstGeom prst="rect">
            <a:avLst/>
          </a:prstGeom>
          <a:noFill/>
        </p:spPr>
        <p:txBody>
          <a:bodyPr wrap="square" rtlCol="0">
            <a:spAutoFit/>
          </a:bodyPr>
          <a:lstStyle/>
          <a:p>
            <a:r>
              <a:rPr lang="de-DE" b="1" dirty="0">
                <a:solidFill>
                  <a:srgbClr val="DABC9E"/>
                </a:solidFill>
              </a:rPr>
              <a:t>Coitus Interruptus</a:t>
            </a:r>
          </a:p>
          <a:p>
            <a:pPr marL="285750" indent="-285750">
              <a:buFont typeface="Arial" panose="020B0604020202020204" pitchFamily="34" charset="0"/>
              <a:buChar char="•"/>
            </a:pPr>
            <a:r>
              <a:rPr lang="de-DE" dirty="0"/>
              <a:t>Eine der ältesten Verhütungsmethoden</a:t>
            </a:r>
          </a:p>
          <a:p>
            <a:pPr marL="285750" indent="-285750">
              <a:buFont typeface="Arial" panose="020B0604020202020204" pitchFamily="34" charset="0"/>
              <a:buChar char="•"/>
            </a:pPr>
            <a:r>
              <a:rPr lang="de-DE" dirty="0"/>
              <a:t>der Mann zieht beim Geschlechtsverkehr seinen Penis vor dem Samenerguss raus </a:t>
            </a:r>
          </a:p>
          <a:p>
            <a:endParaRPr lang="de-DE" dirty="0"/>
          </a:p>
          <a:p>
            <a:r>
              <a:rPr lang="de-DE" b="1" dirty="0">
                <a:solidFill>
                  <a:srgbClr val="DABC9E"/>
                </a:solidFill>
              </a:rPr>
              <a:t>Wirkungsweise</a:t>
            </a:r>
          </a:p>
          <a:p>
            <a:pPr marL="285750" indent="-285750">
              <a:buFont typeface="Arial" panose="020B0604020202020204" pitchFamily="34" charset="0"/>
              <a:buChar char="•"/>
            </a:pPr>
            <a:r>
              <a:rPr lang="de-DE" dirty="0"/>
              <a:t>Spermien gelangen nicht in die Gebärmutter, sodass es nicht zur Befruchtung kommen kann </a:t>
            </a:r>
          </a:p>
        </p:txBody>
      </p:sp>
      <p:pic>
        <p:nvPicPr>
          <p:cNvPr id="7" name="Grafik 6" descr="Ein Bild, das Person, Gliedmaße, Zeh, Gelenk enthält.&#10;&#10;KI-generierte Inhalte können fehlerhaft sein.">
            <a:extLst>
              <a:ext uri="{FF2B5EF4-FFF2-40B4-BE49-F238E27FC236}">
                <a16:creationId xmlns:a16="http://schemas.microsoft.com/office/drawing/2014/main" id="{E316424F-2B7D-00C3-2696-CA52657189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24" y="2932856"/>
            <a:ext cx="3043745" cy="1826247"/>
          </a:xfrm>
          <a:prstGeom prst="rect">
            <a:avLst/>
          </a:prstGeom>
        </p:spPr>
      </p:pic>
    </p:spTree>
    <p:extLst>
      <p:ext uri="{BB962C8B-B14F-4D97-AF65-F5344CB8AC3E}">
        <p14:creationId xmlns:p14="http://schemas.microsoft.com/office/powerpoint/2010/main" val="792326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9A2981-9D39-0E71-897C-82658897501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D85B610-DCD0-14C9-4A3E-D4F55D1F3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9DE98EF-D33B-9F31-B707-B2B98137A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2C0F139-DC0B-776D-3127-30678EA61D67}"/>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24B1779E-16DC-E643-0D43-185A7894C8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17E14600-DC50-529C-B240-8329C4F5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71FE868C-C73B-53B7-F1EA-64A195B287FC}"/>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08625089-BD51-C7C9-88E3-603CCD983E7E}"/>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115</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7FD2B7C8-7FB4-E736-0547-4EE557CD5CBC}"/>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Coitus Interruptus</a:t>
            </a:r>
          </a:p>
        </p:txBody>
      </p:sp>
      <p:sp>
        <p:nvSpPr>
          <p:cNvPr id="9" name="Ellipse 8">
            <a:extLst>
              <a:ext uri="{FF2B5EF4-FFF2-40B4-BE49-F238E27FC236}">
                <a16:creationId xmlns:a16="http://schemas.microsoft.com/office/drawing/2014/main" id="{C232DDAA-E917-940B-C48C-70E701794F38}"/>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B1E5F23A-E420-124E-CF15-E07D4A45E923}"/>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1C7F8248-FFC3-E3A0-F05F-EB94574B49B9}"/>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A3CE1427-4419-55B5-F6C2-B4D71DA888B8}"/>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D6479F4E-FC4C-EA90-800F-BA3F924B0AF4}"/>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982E2F28-8BD1-4C68-2956-CA65751CB40C}"/>
              </a:ext>
            </a:extLst>
          </p:cNvPr>
          <p:cNvSpPr txBox="1"/>
          <p:nvPr/>
        </p:nvSpPr>
        <p:spPr>
          <a:xfrm>
            <a:off x="688883" y="2984055"/>
            <a:ext cx="3314706" cy="2862322"/>
          </a:xfrm>
          <a:prstGeom prst="rect">
            <a:avLst/>
          </a:prstGeom>
          <a:noFill/>
        </p:spPr>
        <p:txBody>
          <a:bodyPr wrap="square" rtlCol="0">
            <a:spAutoFit/>
          </a:bodyPr>
          <a:lstStyle/>
          <a:p>
            <a:r>
              <a:rPr lang="de-DE" dirty="0">
                <a:solidFill>
                  <a:srgbClr val="008080"/>
                </a:solidFill>
              </a:rPr>
              <a:t>Vorteile:</a:t>
            </a:r>
          </a:p>
          <a:p>
            <a:pPr marL="285750" indent="-285750">
              <a:buFont typeface="Arial" panose="020B0604020202020204" pitchFamily="34" charset="0"/>
              <a:buChar char="•"/>
            </a:pPr>
            <a:r>
              <a:rPr lang="de-DE" dirty="0">
                <a:solidFill>
                  <a:srgbClr val="008080"/>
                </a:solidFill>
              </a:rPr>
              <a:t>Keine Kosten oder Hilfsmittel erforderlich</a:t>
            </a:r>
          </a:p>
          <a:p>
            <a:pPr marL="285750" indent="-285750">
              <a:buFont typeface="Arial" panose="020B0604020202020204" pitchFamily="34" charset="0"/>
              <a:buChar char="•"/>
            </a:pPr>
            <a:r>
              <a:rPr lang="de-DE" dirty="0">
                <a:solidFill>
                  <a:srgbClr val="008080"/>
                </a:solidFill>
              </a:rPr>
              <a:t>Kann in Notfällen angewendet werden, wenn keine andere Verhütungsmethode verfügbar ist </a:t>
            </a:r>
          </a:p>
          <a:p>
            <a:pPr marL="285750" indent="-285750">
              <a:buFont typeface="Arial" panose="020B0604020202020204" pitchFamily="34" charset="0"/>
              <a:buChar char="•"/>
            </a:pPr>
            <a:r>
              <a:rPr lang="de-DE" dirty="0">
                <a:solidFill>
                  <a:srgbClr val="008080"/>
                </a:solidFill>
              </a:rPr>
              <a:t>Besser als gar keine Verhütung</a:t>
            </a:r>
          </a:p>
        </p:txBody>
      </p:sp>
      <p:sp>
        <p:nvSpPr>
          <p:cNvPr id="7" name="Textfeld 6">
            <a:extLst>
              <a:ext uri="{FF2B5EF4-FFF2-40B4-BE49-F238E27FC236}">
                <a16:creationId xmlns:a16="http://schemas.microsoft.com/office/drawing/2014/main" id="{FE383C57-BEB0-57F3-AD0C-D3D688D150D8}"/>
              </a:ext>
            </a:extLst>
          </p:cNvPr>
          <p:cNvSpPr txBox="1"/>
          <p:nvPr/>
        </p:nvSpPr>
        <p:spPr>
          <a:xfrm>
            <a:off x="3878664" y="3020235"/>
            <a:ext cx="7984572" cy="2585323"/>
          </a:xfrm>
          <a:prstGeom prst="rect">
            <a:avLst/>
          </a:prstGeom>
          <a:noFill/>
        </p:spPr>
        <p:txBody>
          <a:bodyPr wrap="square" rtlCol="0">
            <a:spAutoFit/>
          </a:bodyPr>
          <a:lstStyle/>
          <a:p>
            <a:r>
              <a:rPr lang="de-DE" dirty="0">
                <a:solidFill>
                  <a:srgbClr val="800080"/>
                </a:solidFill>
              </a:rPr>
              <a:t>Nachteile: </a:t>
            </a:r>
          </a:p>
          <a:p>
            <a:pPr marL="285750" indent="-285750">
              <a:buFont typeface="Arial" panose="020B0604020202020204" pitchFamily="34" charset="0"/>
              <a:buChar char="•"/>
            </a:pPr>
            <a:r>
              <a:rPr lang="de-DE" dirty="0">
                <a:solidFill>
                  <a:srgbClr val="800080"/>
                </a:solidFill>
              </a:rPr>
              <a:t>Sehr unsicher</a:t>
            </a:r>
          </a:p>
          <a:p>
            <a:pPr marL="285750" indent="-285750">
              <a:buFont typeface="Arial" panose="020B0604020202020204" pitchFamily="34" charset="0"/>
              <a:buChar char="•"/>
            </a:pPr>
            <a:r>
              <a:rPr lang="de-DE" dirty="0">
                <a:solidFill>
                  <a:srgbClr val="800080"/>
                </a:solidFill>
              </a:rPr>
              <a:t>Erfordert Erfahrung, Disziplin &amp; Kommunikation zwischen beiden Partnern</a:t>
            </a:r>
          </a:p>
          <a:p>
            <a:pPr marL="285750" indent="-285750">
              <a:buFont typeface="Arial" panose="020B0604020202020204" pitchFamily="34" charset="0"/>
              <a:buChar char="•"/>
            </a:pPr>
            <a:r>
              <a:rPr lang="de-DE" dirty="0">
                <a:solidFill>
                  <a:srgbClr val="800080"/>
                </a:solidFill>
              </a:rPr>
              <a:t>Abhängig von Körperwahrnehmung des Mannes (Samenerguss tritt bei verschiedenen Männern zu verschiedenen Zeitpunkten des Orgasmus ein)</a:t>
            </a:r>
          </a:p>
          <a:p>
            <a:pPr marL="285750" indent="-285750">
              <a:buFont typeface="Arial" panose="020B0604020202020204" pitchFamily="34" charset="0"/>
              <a:buChar char="•"/>
            </a:pPr>
            <a:r>
              <a:rPr lang="de-DE" dirty="0">
                <a:solidFill>
                  <a:srgbClr val="800080"/>
                </a:solidFill>
              </a:rPr>
              <a:t>Lusttropfen können Spermien enthalten (Möglichkeit der Befruchtung dadurch wissenschaftlich nicht endgültig geklärt)</a:t>
            </a:r>
          </a:p>
          <a:p>
            <a:pPr marL="285750" indent="-285750">
              <a:buFont typeface="Arial" panose="020B0604020202020204" pitchFamily="34" charset="0"/>
              <a:buChar char="•"/>
            </a:pPr>
            <a:r>
              <a:rPr lang="de-DE" dirty="0">
                <a:solidFill>
                  <a:srgbClr val="800080"/>
                </a:solidFill>
              </a:rPr>
              <a:t>Keine Schutzwirkung gegen sexuell übertragbare Krankheiten</a:t>
            </a:r>
          </a:p>
        </p:txBody>
      </p:sp>
    </p:spTree>
    <p:extLst>
      <p:ext uri="{BB962C8B-B14F-4D97-AF65-F5344CB8AC3E}">
        <p14:creationId xmlns:p14="http://schemas.microsoft.com/office/powerpoint/2010/main" val="89828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8DAD28-A071-CAC4-CD17-A4F084B8BEB4}"/>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BFB3A7E-5DA1-45BE-584B-918570017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038DBF5-712D-4203-F151-CD507EA461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B8E3FEA-6BF3-FDFF-EA72-79F294A3647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03AF3448-C2EB-57C4-44F8-B3BBA7607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4936486-FBE5-DCDE-576F-050971B46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55261BDC-E368-22BD-87F3-6092BDD1B9C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E055CAF0-3729-9F96-90C8-337EE54DB94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116</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4377B012-399C-E493-1A19-F72E0B030A34}"/>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F6DC8A7-2DB3-102E-EAF0-C0682AE234FA}"/>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4</a:t>
            </a:r>
          </a:p>
        </p:txBody>
      </p:sp>
      <p:sp>
        <p:nvSpPr>
          <p:cNvPr id="11" name="Textfeld 10">
            <a:extLst>
              <a:ext uri="{FF2B5EF4-FFF2-40B4-BE49-F238E27FC236}">
                <a16:creationId xmlns:a16="http://schemas.microsoft.com/office/drawing/2014/main" id="{981496EA-FD71-09CE-1339-AD2110627A87}"/>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20</a:t>
            </a:r>
          </a:p>
        </p:txBody>
      </p:sp>
      <p:sp>
        <p:nvSpPr>
          <p:cNvPr id="12" name="Ellipse 11">
            <a:extLst>
              <a:ext uri="{FF2B5EF4-FFF2-40B4-BE49-F238E27FC236}">
                <a16:creationId xmlns:a16="http://schemas.microsoft.com/office/drawing/2014/main" id="{D4F8E752-FB93-370B-517D-71F06F9B9D17}"/>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568780FD-F9D5-FF73-DB45-35F9AE7E7126}"/>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09AACC3B-E21F-0F98-7C68-089CF0DCB9F5}"/>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8C0C261B-BADF-5A48-219A-E7309594F4DF}"/>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ECC3885D-D613-02E4-0E83-AC51FFA186EA}"/>
              </a:ext>
            </a:extLst>
          </p:cNvPr>
          <p:cNvSpPr txBox="1"/>
          <p:nvPr/>
        </p:nvSpPr>
        <p:spPr>
          <a:xfrm>
            <a:off x="2910508" y="3199486"/>
            <a:ext cx="5940696" cy="2769989"/>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Falsche Einschätzung des richtigen Zeitpunkts für Zurückziehen</a:t>
            </a:r>
          </a:p>
          <a:p>
            <a:pPr marL="285750" indent="-285750">
              <a:spcAft>
                <a:spcPts val="1200"/>
              </a:spcAft>
              <a:buFont typeface="Arial" panose="020B0604020202020204" pitchFamily="34" charset="0"/>
              <a:buChar char="•"/>
            </a:pPr>
            <a:r>
              <a:rPr lang="de-DE" dirty="0"/>
              <a:t>Samenflüssigkeit gelangt auf </a:t>
            </a:r>
            <a:r>
              <a:rPr lang="de-DE" dirty="0" err="1"/>
              <a:t>Vulvalippen</a:t>
            </a:r>
            <a:r>
              <a:rPr lang="de-DE" dirty="0"/>
              <a:t> und möglicherweise in die Vagina</a:t>
            </a:r>
          </a:p>
          <a:p>
            <a:pPr marL="285750" indent="-285750">
              <a:spcAft>
                <a:spcPts val="1200"/>
              </a:spcAft>
              <a:buFont typeface="Arial" panose="020B0604020202020204" pitchFamily="34" charset="0"/>
              <a:buChar char="•"/>
            </a:pPr>
            <a:r>
              <a:rPr lang="de-DE" dirty="0"/>
              <a:t>Fortsetzung des Geschlechtsverkehrs ohne vorheriges Urinieren, wodurch Spermien in der Harnröhre verbleiben</a:t>
            </a:r>
          </a:p>
        </p:txBody>
      </p:sp>
    </p:spTree>
    <p:extLst>
      <p:ext uri="{BB962C8B-B14F-4D97-AF65-F5344CB8AC3E}">
        <p14:creationId xmlns:p14="http://schemas.microsoft.com/office/powerpoint/2010/main" val="660711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2C8790-9C62-D404-1C09-B4BA3BD5D932}"/>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2C3FA0CE-B028-0706-0B7C-3BBC79909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19091364-5719-A10E-5609-5935DE756441}"/>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C5168341-8CD7-EADE-33CA-7CAD239A9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F44ED69-550B-833C-0368-F67715D0D66E}"/>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88F2CEF-B3BD-D1E6-FB48-7FA1B31A92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1F3F203E-537F-E634-CA5B-456889A5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38E383E-B221-C1DC-DF83-95DC811D28D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94E6FA84-0BFA-EA42-697D-33A60AC64CC1}"/>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117</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CE8514F2-3DC1-45BF-8056-65DE52401594}"/>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D517316-2CDB-7BEE-A2AF-49B75622A551}"/>
              </a:ext>
            </a:extLst>
          </p:cNvPr>
          <p:cNvSpPr txBox="1"/>
          <p:nvPr/>
        </p:nvSpPr>
        <p:spPr>
          <a:xfrm>
            <a:off x="3783665" y="2882409"/>
            <a:ext cx="7938198" cy="4247317"/>
          </a:xfrm>
          <a:prstGeom prst="rect">
            <a:avLst/>
          </a:prstGeom>
          <a:noFill/>
        </p:spPr>
        <p:txBody>
          <a:bodyPr wrap="square" rtlCol="0">
            <a:spAutoFit/>
          </a:bodyPr>
          <a:lstStyle/>
          <a:p>
            <a:r>
              <a:rPr lang="de-DE" sz="1800" b="1" i="0" dirty="0">
                <a:solidFill>
                  <a:srgbClr val="DABC9E"/>
                </a:solidFill>
                <a:effectLst/>
              </a:rPr>
              <a:t>Die Knaus-Ogino-Methode </a:t>
            </a:r>
          </a:p>
          <a:p>
            <a:r>
              <a:rPr lang="de-DE" dirty="0">
                <a:solidFill>
                  <a:srgbClr val="202124"/>
                </a:solidFill>
              </a:rPr>
              <a:t>=</a:t>
            </a:r>
            <a:r>
              <a:rPr lang="de-DE" sz="1800" b="0" i="0" dirty="0">
                <a:solidFill>
                  <a:srgbClr val="202124"/>
                </a:solidFill>
                <a:effectLst/>
              </a:rPr>
              <a:t>Kalendermethode</a:t>
            </a:r>
          </a:p>
          <a:p>
            <a:pPr marL="285750" indent="-285750">
              <a:buFont typeface="Arial" panose="020B0604020202020204" pitchFamily="34" charset="0"/>
              <a:buChar char="•"/>
            </a:pPr>
            <a:r>
              <a:rPr lang="de-DE" sz="1800" b="0" i="0" dirty="0">
                <a:solidFill>
                  <a:srgbClr val="202124"/>
                </a:solidFill>
                <a:effectLst/>
              </a:rPr>
              <a:t>Errechnung der fruchtbaren bzw. unfruchtbaren </a:t>
            </a:r>
            <a:r>
              <a:rPr lang="de-DE" dirty="0">
                <a:solidFill>
                  <a:srgbClr val="202124"/>
                </a:solidFill>
              </a:rPr>
              <a:t>Tage im Zyklus</a:t>
            </a:r>
          </a:p>
          <a:p>
            <a:pPr marL="285750" indent="-285750">
              <a:buFont typeface="Arial" panose="020B0604020202020204" pitchFamily="34" charset="0"/>
              <a:buChar char="•"/>
            </a:pPr>
            <a:r>
              <a:rPr lang="de-DE" sz="1800" b="0" i="0" dirty="0">
                <a:solidFill>
                  <a:srgbClr val="202124"/>
                </a:solidFill>
                <a:effectLst/>
              </a:rPr>
              <a:t>Grundlage: </a:t>
            </a:r>
          </a:p>
          <a:p>
            <a:pPr marL="742950" lvl="1" indent="-285750">
              <a:buFont typeface="Arial" panose="020B0604020202020204" pitchFamily="34" charset="0"/>
              <a:buChar char="•"/>
            </a:pPr>
            <a:r>
              <a:rPr lang="de-DE" dirty="0">
                <a:solidFill>
                  <a:srgbClr val="202124"/>
                </a:solidFill>
              </a:rPr>
              <a:t>Mind. 6 Monate Menstruationskalender führen =&gt; Dauer &amp; Zeitraum des Menstruationszyklus</a:t>
            </a:r>
          </a:p>
          <a:p>
            <a:pPr marL="742950" lvl="1" indent="-285750">
              <a:buFont typeface="Arial" panose="020B0604020202020204" pitchFamily="34" charset="0"/>
              <a:buChar char="•"/>
            </a:pPr>
            <a:r>
              <a:rPr lang="de-DE" b="0" i="0" dirty="0">
                <a:solidFill>
                  <a:srgbClr val="202124"/>
                </a:solidFill>
                <a:effectLst/>
              </a:rPr>
              <a:t>Spermie</a:t>
            </a:r>
            <a:r>
              <a:rPr lang="de-DE" dirty="0">
                <a:solidFill>
                  <a:srgbClr val="202124"/>
                </a:solidFill>
              </a:rPr>
              <a:t>n sind 3-4 Tage (höchstens auch mal 6) in den weiblichen Sexualorganen überlebensfähig</a:t>
            </a:r>
          </a:p>
          <a:p>
            <a:pPr marL="742950" lvl="1" indent="-285750">
              <a:buFont typeface="Arial" panose="020B0604020202020204" pitchFamily="34" charset="0"/>
              <a:buChar char="•"/>
            </a:pPr>
            <a:r>
              <a:rPr lang="de-DE" dirty="0">
                <a:solidFill>
                  <a:srgbClr val="202124"/>
                </a:solidFill>
              </a:rPr>
              <a:t>Annahme aufgrund zurückliegender Daten, dass Eisprung ca. in Zyklusmitte stattfindet</a:t>
            </a:r>
            <a:endParaRPr lang="de-DE" sz="1800" b="0" i="0" dirty="0">
              <a:solidFill>
                <a:srgbClr val="202124"/>
              </a:solidFill>
              <a:effectLst/>
            </a:endParaRPr>
          </a:p>
          <a:p>
            <a:r>
              <a:rPr lang="de-DE" b="1" dirty="0">
                <a:solidFill>
                  <a:srgbClr val="DABC9E"/>
                </a:solidFill>
              </a:rPr>
              <a:t>Wirkungsweise</a:t>
            </a:r>
          </a:p>
          <a:p>
            <a:pPr marL="285750" indent="-285750">
              <a:buFont typeface="Arial" panose="020B0604020202020204" pitchFamily="34" charset="0"/>
              <a:buChar char="•"/>
            </a:pPr>
            <a:r>
              <a:rPr lang="de-DE" dirty="0"/>
              <a:t>Bestimmung empfängnisfähiger/fruchtbarer Tage </a:t>
            </a:r>
          </a:p>
          <a:p>
            <a:r>
              <a:rPr lang="de-DE" dirty="0"/>
              <a:t>=&gt; Je nach Ziel zum geplanten Geschlechtsverkehr oder dem Verzicht dessen </a:t>
            </a:r>
          </a:p>
          <a:p>
            <a:endParaRPr lang="de-DE" b="1" dirty="0">
              <a:solidFill>
                <a:srgbClr val="DABC9E"/>
              </a:solidFill>
            </a:endParaRPr>
          </a:p>
        </p:txBody>
      </p:sp>
      <p:pic>
        <p:nvPicPr>
          <p:cNvPr id="7" name="Grafik 6" descr="Ein Bild, das Büroausstattung, Schreibwaren, Bürobedarf, Allgemeine Versorgung enthält.&#10;&#10;KI-generierte Inhalte können fehlerhaft sein.">
            <a:extLst>
              <a:ext uri="{FF2B5EF4-FFF2-40B4-BE49-F238E27FC236}">
                <a16:creationId xmlns:a16="http://schemas.microsoft.com/office/drawing/2014/main" id="{CC891C67-808A-A800-1BF8-8577EC0C4B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328" y="2992229"/>
            <a:ext cx="3091450" cy="1854870"/>
          </a:xfrm>
          <a:prstGeom prst="rect">
            <a:avLst/>
          </a:prstGeom>
        </p:spPr>
      </p:pic>
    </p:spTree>
    <p:extLst>
      <p:ext uri="{BB962C8B-B14F-4D97-AF65-F5344CB8AC3E}">
        <p14:creationId xmlns:p14="http://schemas.microsoft.com/office/powerpoint/2010/main" val="175850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5434BFF-E0C0-6357-4AE9-90CEE88529D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77197C7-8026-7088-AE36-089AD23F9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BA9D192C-7362-2C94-F6B3-214E7BF2E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3DE7F9B-D9FC-CBB1-CB47-23C2AAE129AE}"/>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1B1AC85-2DC7-EE4E-0F35-6C3B45771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8C5378B6-6D0B-80A0-E197-CFBBDCC45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1FAB443-CFD4-F50E-7FB3-8B3A715A420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CDAE43C9-2768-314F-1BC6-3FD6D75BA47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118</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09B679A0-9CB1-DE2C-607F-463F32A3292B}"/>
              </a:ext>
            </a:extLst>
          </p:cNvPr>
          <p:cNvSpPr txBox="1"/>
          <p:nvPr/>
        </p:nvSpPr>
        <p:spPr>
          <a:xfrm>
            <a:off x="-191406" y="2591271"/>
            <a:ext cx="11167446" cy="369332"/>
          </a:xfrm>
          <a:prstGeom prst="rect">
            <a:avLst/>
          </a:prstGeom>
          <a:noFill/>
        </p:spPr>
        <p:txBody>
          <a:bodyPr wrap="square" rtlCol="0">
            <a:spAutoFit/>
          </a:bodyPr>
          <a:lstStyle/>
          <a:p>
            <a:pPr algn="ctr"/>
            <a:r>
              <a:rPr lang="de-DE" sz="1800" b="1" i="0">
                <a:solidFill>
                  <a:srgbClr val="DABC9E"/>
                </a:solidFill>
                <a:effectLst/>
              </a:rPr>
              <a:t>Die Knaus-Ogino-Methode </a:t>
            </a:r>
          </a:p>
        </p:txBody>
      </p:sp>
      <p:sp>
        <p:nvSpPr>
          <p:cNvPr id="9" name="Ellipse 8">
            <a:extLst>
              <a:ext uri="{FF2B5EF4-FFF2-40B4-BE49-F238E27FC236}">
                <a16:creationId xmlns:a16="http://schemas.microsoft.com/office/drawing/2014/main" id="{AD5A26A6-AF95-1479-B8A6-D6600ECB679B}"/>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9A5CDF4-7F90-AF3A-CF49-A517051974D7}"/>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807D6FD-0321-9FD3-514A-11715843CED4}"/>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DE012B1-4C72-6726-0B34-9E432215F075}"/>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24843086-595C-03B1-C92F-B2AE61F6E198}"/>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7654A33B-7097-498D-3B07-CDEAED465E69}"/>
              </a:ext>
            </a:extLst>
          </p:cNvPr>
          <p:cNvSpPr txBox="1"/>
          <p:nvPr/>
        </p:nvSpPr>
        <p:spPr>
          <a:xfrm>
            <a:off x="688883" y="2984055"/>
            <a:ext cx="4561224" cy="2031325"/>
          </a:xfrm>
          <a:prstGeom prst="rect">
            <a:avLst/>
          </a:prstGeom>
          <a:noFill/>
        </p:spPr>
        <p:txBody>
          <a:bodyPr wrap="square" rtlCol="0">
            <a:spAutoFit/>
          </a:bodyPr>
          <a:lstStyle/>
          <a:p>
            <a:r>
              <a:rPr lang="de-DE" dirty="0">
                <a:solidFill>
                  <a:srgbClr val="008080"/>
                </a:solidFill>
              </a:rPr>
              <a:t>Vorteile:</a:t>
            </a:r>
          </a:p>
          <a:p>
            <a:pPr marL="285750" indent="-285750">
              <a:buFont typeface="Arial" panose="020B0604020202020204" pitchFamily="34" charset="0"/>
              <a:buChar char="•"/>
            </a:pPr>
            <a:r>
              <a:rPr lang="de-DE" dirty="0">
                <a:solidFill>
                  <a:srgbClr val="008080"/>
                </a:solidFill>
              </a:rPr>
              <a:t>Kostenlos</a:t>
            </a:r>
          </a:p>
          <a:p>
            <a:pPr marL="285750" indent="-285750">
              <a:buFont typeface="Arial" panose="020B0604020202020204" pitchFamily="34" charset="0"/>
              <a:buChar char="•"/>
            </a:pPr>
            <a:r>
              <a:rPr lang="de-DE" dirty="0">
                <a:solidFill>
                  <a:srgbClr val="008080"/>
                </a:solidFill>
              </a:rPr>
              <a:t>Ohne Nebenwirkungen</a:t>
            </a:r>
          </a:p>
          <a:p>
            <a:pPr marL="285750" indent="-285750">
              <a:buFont typeface="Arial" panose="020B0604020202020204" pitchFamily="34" charset="0"/>
              <a:buChar char="•"/>
            </a:pPr>
            <a:r>
              <a:rPr lang="de-DE" dirty="0">
                <a:solidFill>
                  <a:srgbClr val="008080"/>
                </a:solidFill>
              </a:rPr>
              <a:t>Kann mit </a:t>
            </a:r>
            <a:r>
              <a:rPr lang="de-DE" dirty="0" err="1">
                <a:solidFill>
                  <a:srgbClr val="008080"/>
                </a:solidFill>
              </a:rPr>
              <a:t>Barrieremethoden</a:t>
            </a:r>
            <a:r>
              <a:rPr lang="de-DE" dirty="0">
                <a:solidFill>
                  <a:srgbClr val="008080"/>
                </a:solidFill>
              </a:rPr>
              <a:t> wie Kondomen kombiniert werden</a:t>
            </a:r>
          </a:p>
          <a:p>
            <a:pPr marL="285750" indent="-285750">
              <a:buFont typeface="Arial" panose="020B0604020202020204" pitchFamily="34" charset="0"/>
              <a:buChar char="•"/>
            </a:pPr>
            <a:r>
              <a:rPr lang="de-DE" dirty="0">
                <a:solidFill>
                  <a:srgbClr val="008080"/>
                </a:solidFill>
              </a:rPr>
              <a:t>Fördert das Körperbewusstsein durch Zyklusbeobachtung</a:t>
            </a:r>
          </a:p>
        </p:txBody>
      </p:sp>
      <p:sp>
        <p:nvSpPr>
          <p:cNvPr id="7" name="Textfeld 6">
            <a:extLst>
              <a:ext uri="{FF2B5EF4-FFF2-40B4-BE49-F238E27FC236}">
                <a16:creationId xmlns:a16="http://schemas.microsoft.com/office/drawing/2014/main" id="{844B7F5B-0019-493C-C7B9-A2C2581ABE45}"/>
              </a:ext>
            </a:extLst>
          </p:cNvPr>
          <p:cNvSpPr txBox="1"/>
          <p:nvPr/>
        </p:nvSpPr>
        <p:spPr>
          <a:xfrm>
            <a:off x="5250107" y="3025146"/>
            <a:ext cx="6683468" cy="2585323"/>
          </a:xfrm>
          <a:prstGeom prst="rect">
            <a:avLst/>
          </a:prstGeom>
          <a:noFill/>
        </p:spPr>
        <p:txBody>
          <a:bodyPr wrap="square" rtlCol="0">
            <a:spAutoFit/>
          </a:bodyPr>
          <a:lstStyle/>
          <a:p>
            <a:r>
              <a:rPr lang="de-DE" dirty="0">
                <a:solidFill>
                  <a:srgbClr val="800080"/>
                </a:solidFill>
              </a:rPr>
              <a:t>Nachteile: </a:t>
            </a:r>
          </a:p>
          <a:p>
            <a:pPr marL="285750" indent="-285750">
              <a:buFont typeface="Arial" panose="020B0604020202020204" pitchFamily="34" charset="0"/>
              <a:buChar char="•"/>
            </a:pPr>
            <a:r>
              <a:rPr lang="de-DE" dirty="0">
                <a:solidFill>
                  <a:srgbClr val="800080"/>
                </a:solidFill>
              </a:rPr>
              <a:t>Sehr unsicher</a:t>
            </a:r>
          </a:p>
          <a:p>
            <a:pPr marL="285750" indent="-285750">
              <a:buFont typeface="Arial" panose="020B0604020202020204" pitchFamily="34" charset="0"/>
              <a:buChar char="•"/>
            </a:pPr>
            <a:r>
              <a:rPr lang="de-DE" dirty="0">
                <a:solidFill>
                  <a:srgbClr val="800080"/>
                </a:solidFill>
              </a:rPr>
              <a:t>Erfordert einen regelmäßigen Zyklus, der bei den meisten Frauen nicht gegeben ist. Zyklusschwankungen durch Stress, Krankheiten &amp; äußere Einflüsse machen die Methode unzuverlässig. Es kann immer der nächste Eisprung sein, der aus der Reihe tanzt, das ist nicht vorhersehbar</a:t>
            </a:r>
          </a:p>
          <a:p>
            <a:pPr marL="285750" indent="-285750">
              <a:buFont typeface="Arial" panose="020B0604020202020204" pitchFamily="34" charset="0"/>
              <a:buChar char="•"/>
            </a:pPr>
            <a:r>
              <a:rPr lang="de-DE" dirty="0">
                <a:solidFill>
                  <a:srgbClr val="800080"/>
                </a:solidFill>
              </a:rPr>
              <a:t>Lange Abstinenzphasen während der fruchtbaren Tage</a:t>
            </a:r>
          </a:p>
          <a:p>
            <a:pPr marL="285750" indent="-285750">
              <a:buFont typeface="Arial" panose="020B0604020202020204" pitchFamily="34" charset="0"/>
              <a:buChar char="•"/>
            </a:pPr>
            <a:r>
              <a:rPr lang="de-DE" dirty="0">
                <a:solidFill>
                  <a:srgbClr val="800080"/>
                </a:solidFill>
              </a:rPr>
              <a:t>Kein Schutz gegenüber sexuell übertragbaren Krankheiten</a:t>
            </a:r>
          </a:p>
        </p:txBody>
      </p:sp>
    </p:spTree>
    <p:extLst>
      <p:ext uri="{BB962C8B-B14F-4D97-AF65-F5344CB8AC3E}">
        <p14:creationId xmlns:p14="http://schemas.microsoft.com/office/powerpoint/2010/main" val="157564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ED410C-9589-4A46-B203-67D5C23A2F4F}"/>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628A396-AD42-1811-9A66-A7F9E7CB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9EA11C8C-EBA8-3A0C-086B-22A02FA03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B78EF57-FAE9-5699-6A07-4DBE1333478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BDC65E1F-3FEE-CC95-8633-112760CF6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2221E89-93C3-2772-F3B4-ED435A366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5F80247-68EF-246D-6C05-82D1DD019092}"/>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68C98143-21D2-6F4D-9A81-7DF583043CA3}"/>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119</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480D049C-B300-1278-9E04-0BC7D4DA2ABE}"/>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039C4E43-B3EF-DB39-9225-8E98613D868C}"/>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5-9</a:t>
            </a:r>
          </a:p>
        </p:txBody>
      </p:sp>
      <p:sp>
        <p:nvSpPr>
          <p:cNvPr id="11" name="Textfeld 10">
            <a:extLst>
              <a:ext uri="{FF2B5EF4-FFF2-40B4-BE49-F238E27FC236}">
                <a16:creationId xmlns:a16="http://schemas.microsoft.com/office/drawing/2014/main" id="{8B76266D-BE2D-C5A3-3F43-776CC1787986}"/>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15-40</a:t>
            </a:r>
          </a:p>
        </p:txBody>
      </p:sp>
      <p:sp>
        <p:nvSpPr>
          <p:cNvPr id="12" name="Ellipse 11">
            <a:extLst>
              <a:ext uri="{FF2B5EF4-FFF2-40B4-BE49-F238E27FC236}">
                <a16:creationId xmlns:a16="http://schemas.microsoft.com/office/drawing/2014/main" id="{DC7BA4D6-2C9B-4A6A-FF8D-6A32F1A3DB8F}"/>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BB6C63FA-7256-8247-4605-ECC691BCAA54}"/>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DE524670-B5E2-9BFD-3AA1-22184409EE68}"/>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553D412F-7BFC-8D11-6CB4-7692AB4030F6}"/>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455A071C-BD89-6782-8ECD-7A15ED684829}"/>
              </a:ext>
            </a:extLst>
          </p:cNvPr>
          <p:cNvSpPr txBox="1"/>
          <p:nvPr/>
        </p:nvSpPr>
        <p:spPr>
          <a:xfrm>
            <a:off x="2985988" y="3550901"/>
            <a:ext cx="5940696" cy="2369880"/>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Unzureichende Zyklusprotokollierung</a:t>
            </a:r>
          </a:p>
          <a:p>
            <a:pPr marL="285750" indent="-285750">
              <a:spcAft>
                <a:spcPts val="1200"/>
              </a:spcAft>
              <a:buFont typeface="Arial" panose="020B0604020202020204" pitchFamily="34" charset="0"/>
              <a:buChar char="•"/>
            </a:pPr>
            <a:r>
              <a:rPr lang="de-DE" dirty="0"/>
              <a:t>Falsche Berechnung der fruchtbaren Tage</a:t>
            </a:r>
          </a:p>
          <a:p>
            <a:pPr marL="285750" indent="-285750">
              <a:spcAft>
                <a:spcPts val="1200"/>
              </a:spcAft>
              <a:buFont typeface="Arial" panose="020B0604020202020204" pitchFamily="34" charset="0"/>
              <a:buChar char="•"/>
            </a:pPr>
            <a:r>
              <a:rPr lang="de-DE" dirty="0"/>
              <a:t>Unterschätzung der Lebensdauer von Spermien</a:t>
            </a:r>
          </a:p>
          <a:p>
            <a:pPr marL="285750" indent="-285750">
              <a:spcAft>
                <a:spcPts val="1200"/>
              </a:spcAft>
              <a:buFont typeface="Arial" panose="020B0604020202020204" pitchFamily="34" charset="0"/>
              <a:buChar char="•"/>
            </a:pPr>
            <a:r>
              <a:rPr lang="de-DE" dirty="0"/>
              <a:t>Veränderungen im Zyklus durch äußere Einflüsse wie Stress, Schlafmangel oder Krankheit</a:t>
            </a:r>
          </a:p>
        </p:txBody>
      </p:sp>
    </p:spTree>
    <p:extLst>
      <p:ext uri="{BB962C8B-B14F-4D97-AF65-F5344CB8AC3E}">
        <p14:creationId xmlns:p14="http://schemas.microsoft.com/office/powerpoint/2010/main" val="2086753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51B72-E7C5-8B56-7122-545D3928EC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CF00F11-F905-DCEB-6CE4-46E065607293}"/>
              </a:ext>
            </a:extLst>
          </p:cNvPr>
          <p:cNvSpPr>
            <a:spLocks noGrp="1"/>
          </p:cNvSpPr>
          <p:nvPr>
            <p:ph type="title"/>
          </p:nvPr>
        </p:nvSpPr>
        <p:spPr/>
        <p:txBody>
          <a:bodyPr/>
          <a:lstStyle/>
          <a:p>
            <a:r>
              <a:rPr lang="de-DE" dirty="0">
                <a:solidFill>
                  <a:srgbClr val="DABC9E"/>
                </a:solidFill>
              </a:rPr>
              <a:t> Wieso ein wichtiges Thema</a:t>
            </a:r>
          </a:p>
        </p:txBody>
      </p:sp>
      <p:sp>
        <p:nvSpPr>
          <p:cNvPr id="3" name="Inhaltsplatzhalter 2">
            <a:extLst>
              <a:ext uri="{FF2B5EF4-FFF2-40B4-BE49-F238E27FC236}">
                <a16:creationId xmlns:a16="http://schemas.microsoft.com/office/drawing/2014/main" id="{6BA94BC4-4DA6-CA1D-9BF5-CE320D26D461}"/>
              </a:ext>
            </a:extLst>
          </p:cNvPr>
          <p:cNvSpPr>
            <a:spLocks noGrp="1"/>
          </p:cNvSpPr>
          <p:nvPr>
            <p:ph idx="1"/>
          </p:nvPr>
        </p:nvSpPr>
        <p:spPr>
          <a:xfrm>
            <a:off x="838200" y="1429223"/>
            <a:ext cx="10515600" cy="4351338"/>
          </a:xfrm>
        </p:spPr>
        <p:txBody>
          <a:bodyPr/>
          <a:lstStyle/>
          <a:p>
            <a:r>
              <a:rPr lang="de-DE" sz="1200" dirty="0"/>
              <a:t>Quellen über Sexualaufklärung</a:t>
            </a:r>
          </a:p>
          <a:p>
            <a:r>
              <a:rPr lang="de-DE" sz="3200" b="1" dirty="0"/>
              <a:t>Wandel der Rolle der Frau </a:t>
            </a:r>
          </a:p>
          <a:p>
            <a:r>
              <a:rPr lang="de-DE" sz="1200" dirty="0"/>
              <a:t>Ungewollte Schwangerschaften</a:t>
            </a:r>
          </a:p>
          <a:p>
            <a:r>
              <a:rPr lang="de-DE" sz="1200" dirty="0"/>
              <a:t>Hohe Zahl an Schwangerschaftsabbrüchen</a:t>
            </a:r>
          </a:p>
        </p:txBody>
      </p:sp>
      <p:sp>
        <p:nvSpPr>
          <p:cNvPr id="4" name="Foliennummernplatzhalter 3">
            <a:extLst>
              <a:ext uri="{FF2B5EF4-FFF2-40B4-BE49-F238E27FC236}">
                <a16:creationId xmlns:a16="http://schemas.microsoft.com/office/drawing/2014/main" id="{7D51D532-120D-3E04-06D2-44A7CEC42B9C}"/>
              </a:ext>
            </a:extLst>
          </p:cNvPr>
          <p:cNvSpPr>
            <a:spLocks noGrp="1"/>
          </p:cNvSpPr>
          <p:nvPr>
            <p:ph type="sldNum" sz="quarter" idx="12"/>
          </p:nvPr>
        </p:nvSpPr>
        <p:spPr/>
        <p:txBody>
          <a:bodyPr/>
          <a:lstStyle/>
          <a:p>
            <a:fld id="{802006FE-6571-4354-8775-F8708372C227}" type="slidenum">
              <a:rPr lang="de-DE" smtClean="0"/>
              <a:t>12</a:t>
            </a:fld>
            <a:endParaRPr lang="de-DE"/>
          </a:p>
        </p:txBody>
      </p:sp>
      <p:sp>
        <p:nvSpPr>
          <p:cNvPr id="5" name="Ellipse 4">
            <a:extLst>
              <a:ext uri="{FF2B5EF4-FFF2-40B4-BE49-F238E27FC236}">
                <a16:creationId xmlns:a16="http://schemas.microsoft.com/office/drawing/2014/main" id="{C01FF253-892F-A5D3-DC96-30A447D16EE6}"/>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0E68086D-0644-1244-325E-4C29731259A4}"/>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7A1082B9-0838-32CA-E377-68CC20B7DF5C}"/>
              </a:ext>
            </a:extLst>
          </p:cNvPr>
          <p:cNvSpPr/>
          <p:nvPr/>
        </p:nvSpPr>
        <p:spPr>
          <a:xfrm>
            <a:off x="738991" y="2896475"/>
            <a:ext cx="2882487" cy="19024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u="sng" dirty="0">
                <a:cs typeface="Arial"/>
              </a:rPr>
              <a:t>Frauenbild früher: </a:t>
            </a:r>
          </a:p>
          <a:p>
            <a:pPr algn="ctr"/>
            <a:r>
              <a:rPr lang="de-DE" dirty="0">
                <a:cs typeface="Arial"/>
              </a:rPr>
              <a:t>Alltag geprägt von Kindern, Küche und Kirche </a:t>
            </a:r>
          </a:p>
        </p:txBody>
      </p:sp>
      <p:sp>
        <p:nvSpPr>
          <p:cNvPr id="8" name="Rechteck 7">
            <a:extLst>
              <a:ext uri="{FF2B5EF4-FFF2-40B4-BE49-F238E27FC236}">
                <a16:creationId xmlns:a16="http://schemas.microsoft.com/office/drawing/2014/main" id="{BE12D011-CD75-835E-DBE8-6E886FE7208B}"/>
              </a:ext>
            </a:extLst>
          </p:cNvPr>
          <p:cNvSpPr/>
          <p:nvPr/>
        </p:nvSpPr>
        <p:spPr>
          <a:xfrm>
            <a:off x="5875317" y="2940583"/>
            <a:ext cx="2882487" cy="17890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DE" u="sng" dirty="0">
                <a:cs typeface="Arial"/>
              </a:rPr>
              <a:t>Frauenbild heute: </a:t>
            </a:r>
          </a:p>
          <a:p>
            <a:pPr algn="ctr"/>
            <a:r>
              <a:rPr lang="de-DE" dirty="0">
                <a:cs typeface="Arial"/>
              </a:rPr>
              <a:t>Unüblich, wenn Frau keinem Job nachgeht und sich nur Kindern und  Haushalt widmet</a:t>
            </a:r>
            <a:endParaRPr lang="de-DE">
              <a:cs typeface="Arial"/>
            </a:endParaRPr>
          </a:p>
        </p:txBody>
      </p:sp>
      <p:sp>
        <p:nvSpPr>
          <p:cNvPr id="9" name="Pfeil: nach rechts 8">
            <a:extLst>
              <a:ext uri="{FF2B5EF4-FFF2-40B4-BE49-F238E27FC236}">
                <a16:creationId xmlns:a16="http://schemas.microsoft.com/office/drawing/2014/main" id="{90700B1D-90F6-96A4-D855-E04320F4CE39}"/>
              </a:ext>
            </a:extLst>
          </p:cNvPr>
          <p:cNvSpPr/>
          <p:nvPr/>
        </p:nvSpPr>
        <p:spPr>
          <a:xfrm>
            <a:off x="4402034" y="3804325"/>
            <a:ext cx="692727" cy="38594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D48E1D89-3D53-24B6-0708-BF3E1E48FCB9}"/>
              </a:ext>
            </a:extLst>
          </p:cNvPr>
          <p:cNvSpPr/>
          <p:nvPr/>
        </p:nvSpPr>
        <p:spPr>
          <a:xfrm>
            <a:off x="201687" y="4862685"/>
            <a:ext cx="9401298" cy="1462685"/>
          </a:xfrm>
          <a:prstGeom prst="rect">
            <a:avLst/>
          </a:prstGeom>
          <a:solidFill>
            <a:schemeClr val="bg1"/>
          </a:solidFill>
          <a:ln>
            <a:solidFill>
              <a:srgbClr val="DABC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tx1">
                  <a:lumMod val="95000"/>
                  <a:lumOff val="5000"/>
                </a:schemeClr>
              </a:solidFill>
              <a:cs typeface="Arial"/>
            </a:endParaRPr>
          </a:p>
          <a:p>
            <a:pPr algn="ctr"/>
            <a:r>
              <a:rPr lang="de-DE" dirty="0">
                <a:solidFill>
                  <a:schemeClr val="tx1">
                    <a:lumMod val="95000"/>
                    <a:lumOff val="5000"/>
                  </a:schemeClr>
                </a:solidFill>
                <a:cs typeface="Arial"/>
              </a:rPr>
              <a:t>Laut dem statistischen Bundesamt waren bei der Geburt des ersten Kindes im Jahr 2024 die Mütter durchschnittlich 30,4 und die Väter 33,3 Jahre alt. </a:t>
            </a:r>
          </a:p>
          <a:p>
            <a:pPr algn="ctr"/>
            <a:r>
              <a:rPr lang="de-DE" b="1" dirty="0">
                <a:solidFill>
                  <a:schemeClr val="tx1">
                    <a:lumMod val="95000"/>
                    <a:lumOff val="5000"/>
                  </a:schemeClr>
                </a:solidFill>
                <a:cs typeface="Arial"/>
              </a:rPr>
              <a:t>Frauen bekommen </a:t>
            </a:r>
            <a:r>
              <a:rPr lang="de-DE" dirty="0">
                <a:solidFill>
                  <a:schemeClr val="tx1">
                    <a:lumMod val="95000"/>
                    <a:lumOff val="5000"/>
                  </a:schemeClr>
                </a:solidFill>
                <a:cs typeface="Arial"/>
              </a:rPr>
              <a:t>im Vergleich zu früher </a:t>
            </a:r>
            <a:r>
              <a:rPr lang="de-DE" b="1" dirty="0">
                <a:solidFill>
                  <a:schemeClr val="tx1">
                    <a:lumMod val="95000"/>
                    <a:lumOff val="5000"/>
                  </a:schemeClr>
                </a:solidFill>
                <a:cs typeface="Arial"/>
              </a:rPr>
              <a:t>später Kinder</a:t>
            </a:r>
            <a:r>
              <a:rPr lang="de-DE" dirty="0">
                <a:solidFill>
                  <a:schemeClr val="tx1">
                    <a:lumMod val="95000"/>
                    <a:lumOff val="5000"/>
                  </a:schemeClr>
                </a:solidFill>
                <a:cs typeface="Arial"/>
              </a:rPr>
              <a:t>, da sie höhere Bildungschancen haben und dementsprechend andere Berufszweige einschlagen. </a:t>
            </a:r>
          </a:p>
          <a:p>
            <a:pPr algn="ctr"/>
            <a:r>
              <a:rPr lang="de-DE" dirty="0">
                <a:solidFill>
                  <a:schemeClr val="tx1">
                    <a:lumMod val="95000"/>
                    <a:lumOff val="5000"/>
                  </a:schemeClr>
                </a:solidFill>
                <a:cs typeface="Arial"/>
              </a:rPr>
              <a:t>=&gt;  </a:t>
            </a:r>
            <a:r>
              <a:rPr lang="de-DE" dirty="0">
                <a:solidFill>
                  <a:schemeClr val="tx1"/>
                </a:solidFill>
                <a:cs typeface="Arial" panose="020B0604020202020204"/>
              </a:rPr>
              <a:t>Späterer Kinderwunsch bedeutet auch, dass eine </a:t>
            </a:r>
            <a:r>
              <a:rPr lang="de-DE" b="1" dirty="0">
                <a:solidFill>
                  <a:schemeClr val="tx1"/>
                </a:solidFill>
                <a:cs typeface="Arial" panose="020B0604020202020204"/>
              </a:rPr>
              <a:t>längere Zeit verhütet </a:t>
            </a:r>
            <a:r>
              <a:rPr lang="de-DE" dirty="0">
                <a:solidFill>
                  <a:schemeClr val="tx1"/>
                </a:solidFill>
                <a:cs typeface="Arial" panose="020B0604020202020204"/>
              </a:rPr>
              <a:t>werden muss.</a:t>
            </a:r>
          </a:p>
          <a:p>
            <a:pPr algn="ctr"/>
            <a:endParaRPr lang="de-DE" dirty="0">
              <a:solidFill>
                <a:schemeClr val="tx1">
                  <a:lumMod val="95000"/>
                  <a:lumOff val="5000"/>
                </a:schemeClr>
              </a:solidFill>
              <a:cs typeface="Arial"/>
            </a:endParaRPr>
          </a:p>
        </p:txBody>
      </p:sp>
      <p:pic>
        <p:nvPicPr>
          <p:cNvPr id="12" name="Grafik 11" descr="Ein Bild, das Person, Im Haus, Wand, Computer enthält.&#10;&#10;KI-generierte Inhalte können fehlerhaft sein.">
            <a:extLst>
              <a:ext uri="{FF2B5EF4-FFF2-40B4-BE49-F238E27FC236}">
                <a16:creationId xmlns:a16="http://schemas.microsoft.com/office/drawing/2014/main" id="{29FDF729-95F0-6066-1FEB-A3933CEA3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6518" y="409833"/>
            <a:ext cx="3511363" cy="2106817"/>
          </a:xfrm>
          <a:prstGeom prst="rect">
            <a:avLst/>
          </a:prstGeom>
        </p:spPr>
      </p:pic>
    </p:spTree>
    <p:extLst>
      <p:ext uri="{BB962C8B-B14F-4D97-AF65-F5344CB8AC3E}">
        <p14:creationId xmlns:p14="http://schemas.microsoft.com/office/powerpoint/2010/main" val="239306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DA477E-D9D2-EFB0-2C70-78E8692B3F1D}"/>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2729860-DF36-3BC9-8C5A-C1C47EC16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descr="Ein Bild, das Handy, Screenshot, Gerät, mobiles Gerät enthält.&#10;&#10;KI-generierte Inhalte können fehlerhaft sein.">
            <a:extLst>
              <a:ext uri="{FF2B5EF4-FFF2-40B4-BE49-F238E27FC236}">
                <a16:creationId xmlns:a16="http://schemas.microsoft.com/office/drawing/2014/main" id="{9794A419-C80C-A656-5342-DD08CE2FA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79" y="2541141"/>
            <a:ext cx="4761905" cy="2857143"/>
          </a:xfrm>
          <a:prstGeom prst="rect">
            <a:avLst/>
          </a:prstGeom>
        </p:spPr>
      </p:pic>
      <p:sp>
        <p:nvSpPr>
          <p:cNvPr id="10" name="Ellipse 9">
            <a:extLst>
              <a:ext uri="{FF2B5EF4-FFF2-40B4-BE49-F238E27FC236}">
                <a16:creationId xmlns:a16="http://schemas.microsoft.com/office/drawing/2014/main" id="{9D2608A1-47BC-8E5F-E92F-E35ED5E8FE61}"/>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2C0AB396-7705-BAC9-8F47-CF31FF0C6C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75B0993-FB46-97A4-C33F-73A6F44530C2}"/>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AEBC3630-E4A3-181D-304E-026F036BC2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17DF8032-80D0-F9B6-13E5-2EFC2442B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4EB0FE62-CD27-1840-3FFA-B0B5313EF20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2500" b="1"/>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81B14687-9A62-2B42-7127-5C6527B2F356}"/>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120</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44EA313E-D28E-4CAA-6CF0-2FB6F0453EF0}"/>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6963B61-8D9E-78E9-8865-F85D02F23571}"/>
              </a:ext>
            </a:extLst>
          </p:cNvPr>
          <p:cNvSpPr txBox="1"/>
          <p:nvPr/>
        </p:nvSpPr>
        <p:spPr>
          <a:xfrm>
            <a:off x="3783665" y="2591271"/>
            <a:ext cx="7938198" cy="4247317"/>
          </a:xfrm>
          <a:prstGeom prst="rect">
            <a:avLst/>
          </a:prstGeom>
          <a:noFill/>
        </p:spPr>
        <p:txBody>
          <a:bodyPr wrap="square" rtlCol="0">
            <a:spAutoFit/>
          </a:bodyPr>
          <a:lstStyle/>
          <a:p>
            <a:r>
              <a:rPr lang="de-DE" b="1" dirty="0">
                <a:solidFill>
                  <a:srgbClr val="DABC9E"/>
                </a:solidFill>
              </a:rPr>
              <a:t>Zyklus-Apps</a:t>
            </a:r>
            <a:endParaRPr lang="de-DE" sz="1800" b="1" i="0" dirty="0">
              <a:solidFill>
                <a:srgbClr val="DABC9E"/>
              </a:solidFill>
              <a:effectLst/>
            </a:endParaRPr>
          </a:p>
          <a:p>
            <a:pPr marL="285750" indent="-285750">
              <a:buFont typeface="Arial" panose="020B0604020202020204" pitchFamily="34" charset="0"/>
              <a:buChar char="•"/>
            </a:pPr>
            <a:r>
              <a:rPr lang="de-DE" dirty="0">
                <a:solidFill>
                  <a:srgbClr val="202124"/>
                </a:solidFill>
              </a:rPr>
              <a:t>App z.B. für das Smartphone</a:t>
            </a:r>
            <a:endParaRPr lang="de-DE" sz="1800" b="0" i="0" dirty="0">
              <a:solidFill>
                <a:srgbClr val="202124"/>
              </a:solidFill>
              <a:effectLst/>
            </a:endParaRPr>
          </a:p>
          <a:p>
            <a:pPr marL="285750" indent="-285750">
              <a:buFont typeface="Arial" panose="020B0604020202020204" pitchFamily="34" charset="0"/>
              <a:buChar char="•"/>
            </a:pPr>
            <a:r>
              <a:rPr lang="de-DE" sz="1800" b="0" i="0" dirty="0">
                <a:solidFill>
                  <a:srgbClr val="202124"/>
                </a:solidFill>
                <a:effectLst/>
              </a:rPr>
              <a:t>Errechnung der fruchtbaren bzw. unfruchtbaren </a:t>
            </a:r>
            <a:r>
              <a:rPr lang="de-DE" dirty="0">
                <a:solidFill>
                  <a:srgbClr val="202124"/>
                </a:solidFill>
              </a:rPr>
              <a:t>Tage im Zyklus auf Basis der Daten zurückliegender Zyklus</a:t>
            </a:r>
          </a:p>
          <a:p>
            <a:pPr marL="285750" indent="-285750">
              <a:buFont typeface="Arial" panose="020B0604020202020204" pitchFamily="34" charset="0"/>
              <a:buChar char="•"/>
            </a:pPr>
            <a:r>
              <a:rPr lang="de-DE" dirty="0">
                <a:solidFill>
                  <a:srgbClr val="202124"/>
                </a:solidFill>
              </a:rPr>
              <a:t>Nicht alle basieren auf der gleichen Grundlage: </a:t>
            </a:r>
          </a:p>
          <a:p>
            <a:pPr marL="742950" lvl="1" indent="-285750">
              <a:buFont typeface="Arial" panose="020B0604020202020204" pitchFamily="34" charset="0"/>
              <a:buChar char="•"/>
            </a:pPr>
            <a:r>
              <a:rPr lang="de-DE" dirty="0">
                <a:solidFill>
                  <a:srgbClr val="202124"/>
                </a:solidFill>
              </a:rPr>
              <a:t>Einige basieren auf der </a:t>
            </a:r>
            <a:r>
              <a:rPr lang="de-DE" dirty="0" err="1">
                <a:solidFill>
                  <a:srgbClr val="202124"/>
                </a:solidFill>
                <a:latin typeface="+mj-lt"/>
              </a:rPr>
              <a:t>Sensiplan</a:t>
            </a:r>
            <a:r>
              <a:rPr lang="de-DE" b="0" i="0" dirty="0">
                <a:solidFill>
                  <a:srgbClr val="040C28"/>
                </a:solidFill>
                <a:effectLst/>
                <a:latin typeface="+mj-lt"/>
              </a:rPr>
              <a:t>®</a:t>
            </a:r>
            <a:r>
              <a:rPr lang="de-DE" b="0" i="0" dirty="0">
                <a:solidFill>
                  <a:srgbClr val="202124"/>
                </a:solidFill>
                <a:effectLst/>
                <a:latin typeface="+mj-lt"/>
              </a:rPr>
              <a:t> - Methode =&gt; klinisch validiert </a:t>
            </a:r>
          </a:p>
          <a:p>
            <a:pPr marL="742950" lvl="1" indent="-285750">
              <a:buFont typeface="Arial" panose="020B0604020202020204" pitchFamily="34" charset="0"/>
              <a:buChar char="•"/>
            </a:pPr>
            <a:r>
              <a:rPr lang="de-DE" b="0" i="0" dirty="0">
                <a:solidFill>
                  <a:srgbClr val="202124"/>
                </a:solidFill>
                <a:effectLst/>
                <a:latin typeface="+mj-lt"/>
              </a:rPr>
              <a:t>Viele ande</a:t>
            </a:r>
            <a:r>
              <a:rPr lang="de-DE" dirty="0">
                <a:solidFill>
                  <a:srgbClr val="202124"/>
                </a:solidFill>
                <a:latin typeface="+mj-lt"/>
              </a:rPr>
              <a:t>re basieren auf der Knaus-Ogino-Methode, welche unsicher ist!</a:t>
            </a:r>
            <a:endParaRPr lang="de-DE" b="0" i="0" dirty="0">
              <a:solidFill>
                <a:srgbClr val="202124"/>
              </a:solidFill>
              <a:effectLst/>
              <a:latin typeface="+mj-lt"/>
            </a:endParaRPr>
          </a:p>
          <a:p>
            <a:r>
              <a:rPr lang="de-DE" b="1" dirty="0">
                <a:solidFill>
                  <a:srgbClr val="DABC9E"/>
                </a:solidFill>
              </a:rPr>
              <a:t>Wirkungsweise</a:t>
            </a:r>
          </a:p>
          <a:p>
            <a:pPr marL="285750" indent="-285750">
              <a:buFont typeface="Arial" panose="020B0604020202020204" pitchFamily="34" charset="0"/>
              <a:buChar char="•"/>
            </a:pPr>
            <a:r>
              <a:rPr lang="de-DE" dirty="0"/>
              <a:t>Bestimmung empfängnisfähiger/fruchtbarer Tage </a:t>
            </a:r>
          </a:p>
          <a:p>
            <a:pPr marL="285750" indent="-285750">
              <a:buFont typeface="Symbol" panose="05050102010706020507" pitchFamily="18" charset="2"/>
              <a:buChar char="Þ"/>
            </a:pPr>
            <a:r>
              <a:rPr lang="de-DE" dirty="0"/>
              <a:t>Je nach Ziel zum geplanten Geschlechtsverkehr oder dem Verzicht dessen </a:t>
            </a:r>
          </a:p>
          <a:p>
            <a:r>
              <a:rPr lang="de-DE" b="1" dirty="0">
                <a:solidFill>
                  <a:srgbClr val="DABC9E"/>
                </a:solidFill>
              </a:rPr>
              <a:t>Vor- &amp; Nachteile, Pearl-Index &amp; Anwendungsfehler</a:t>
            </a:r>
          </a:p>
          <a:p>
            <a:pPr marL="285750" indent="-285750">
              <a:buFont typeface="Arial" panose="020B0604020202020204" pitchFamily="34" charset="0"/>
              <a:buChar char="•"/>
            </a:pPr>
            <a:r>
              <a:rPr lang="de-DE" dirty="0"/>
              <a:t>Entsprechen der Grundlage, auf welcher die Zyklus-App basiert </a:t>
            </a:r>
          </a:p>
          <a:p>
            <a:endParaRPr lang="de-DE" b="1" dirty="0">
              <a:solidFill>
                <a:srgbClr val="DABC9E"/>
              </a:solidFill>
            </a:endParaRPr>
          </a:p>
        </p:txBody>
      </p:sp>
    </p:spTree>
    <p:extLst>
      <p:ext uri="{BB962C8B-B14F-4D97-AF65-F5344CB8AC3E}">
        <p14:creationId xmlns:p14="http://schemas.microsoft.com/office/powerpoint/2010/main" val="262474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4262624-1F10-EEE4-3465-6C3202DBEE04}"/>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4033E6E9-04D7-0324-4D29-24EAAC7E0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D569785D-1558-0E6D-E2A1-31640DB292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E5A3DB4-F3EE-090D-300A-F0C653A241CA}"/>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C34CFCE6-11FB-49B5-C168-FD6FC333A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F2D8CFEA-CE39-58A8-E349-33D90046F0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2890F685-0FDF-EB7C-39C6-9D0FF6CD74CA}"/>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2500" b="1" dirty="0"/>
              <a:t>Pearl Index im Vergleich</a:t>
            </a:r>
          </a:p>
        </p:txBody>
      </p:sp>
      <p:sp>
        <p:nvSpPr>
          <p:cNvPr id="4" name="Foliennummernplatzhalter 3">
            <a:extLst>
              <a:ext uri="{FF2B5EF4-FFF2-40B4-BE49-F238E27FC236}">
                <a16:creationId xmlns:a16="http://schemas.microsoft.com/office/drawing/2014/main" id="{8007CC2A-D49C-DA37-2CF7-75F285E40404}"/>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121</a:t>
            </a:fld>
            <a:endParaRPr lang="de-DE">
              <a:solidFill>
                <a:schemeClr val="tx1">
                  <a:lumMod val="50000"/>
                  <a:lumOff val="50000"/>
                </a:schemeClr>
              </a:solidFill>
            </a:endParaRPr>
          </a:p>
        </p:txBody>
      </p:sp>
      <p:graphicFrame>
        <p:nvGraphicFramePr>
          <p:cNvPr id="11" name="Tabelle 10">
            <a:extLst>
              <a:ext uri="{FF2B5EF4-FFF2-40B4-BE49-F238E27FC236}">
                <a16:creationId xmlns:a16="http://schemas.microsoft.com/office/drawing/2014/main" id="{2A8F032C-B6EA-9348-F63E-76F36F5E8F2A}"/>
              </a:ext>
            </a:extLst>
          </p:cNvPr>
          <p:cNvGraphicFramePr>
            <a:graphicFrameLocks noGrp="1"/>
          </p:cNvGraphicFramePr>
          <p:nvPr>
            <p:extLst>
              <p:ext uri="{D42A27DB-BD31-4B8C-83A1-F6EECF244321}">
                <p14:modId xmlns:p14="http://schemas.microsoft.com/office/powerpoint/2010/main" val="1178894549"/>
              </p:ext>
            </p:extLst>
          </p:nvPr>
        </p:nvGraphicFramePr>
        <p:xfrm>
          <a:off x="4189839" y="2591271"/>
          <a:ext cx="7972840" cy="4008120"/>
        </p:xfrm>
        <a:graphic>
          <a:graphicData uri="http://schemas.openxmlformats.org/drawingml/2006/table">
            <a:tbl>
              <a:tblPr firstRow="1" bandRow="1">
                <a:tableStyleId>{5C22544A-7EE6-4342-B048-85BDC9FD1C3A}</a:tableStyleId>
              </a:tblPr>
              <a:tblGrid>
                <a:gridCol w="1993209">
                  <a:extLst>
                    <a:ext uri="{9D8B030D-6E8A-4147-A177-3AD203B41FA5}">
                      <a16:colId xmlns:a16="http://schemas.microsoft.com/office/drawing/2014/main" val="85189818"/>
                    </a:ext>
                  </a:extLst>
                </a:gridCol>
                <a:gridCol w="2175769">
                  <a:extLst>
                    <a:ext uri="{9D8B030D-6E8A-4147-A177-3AD203B41FA5}">
                      <a16:colId xmlns:a16="http://schemas.microsoft.com/office/drawing/2014/main" val="760523703"/>
                    </a:ext>
                  </a:extLst>
                </a:gridCol>
                <a:gridCol w="2051296">
                  <a:extLst>
                    <a:ext uri="{9D8B030D-6E8A-4147-A177-3AD203B41FA5}">
                      <a16:colId xmlns:a16="http://schemas.microsoft.com/office/drawing/2014/main" val="3601014382"/>
                    </a:ext>
                  </a:extLst>
                </a:gridCol>
                <a:gridCol w="1752566">
                  <a:extLst>
                    <a:ext uri="{9D8B030D-6E8A-4147-A177-3AD203B41FA5}">
                      <a16:colId xmlns:a16="http://schemas.microsoft.com/office/drawing/2014/main" val="3439484939"/>
                    </a:ext>
                  </a:extLst>
                </a:gridCol>
              </a:tblGrid>
              <a:tr h="165372">
                <a:tc>
                  <a:txBody>
                    <a:bodyPr/>
                    <a:lstStyle/>
                    <a:p>
                      <a:r>
                        <a:rPr lang="de-DE" sz="500" dirty="0"/>
                        <a:t>Wirkungsweise</a:t>
                      </a:r>
                    </a:p>
                  </a:txBody>
                  <a:tcPr/>
                </a:tc>
                <a:tc>
                  <a:txBody>
                    <a:bodyPr/>
                    <a:lstStyle/>
                    <a:p>
                      <a:r>
                        <a:rPr lang="de-DE" sz="500"/>
                        <a:t>Was</a:t>
                      </a:r>
                    </a:p>
                  </a:txBody>
                  <a:tcPr/>
                </a:tc>
                <a:tc>
                  <a:txBody>
                    <a:bodyPr/>
                    <a:lstStyle/>
                    <a:p>
                      <a:r>
                        <a:rPr lang="de-DE" sz="500" dirty="0" err="1"/>
                        <a:t>Perfect-use</a:t>
                      </a:r>
                      <a:r>
                        <a:rPr lang="de-DE" sz="500" dirty="0"/>
                        <a:t> </a:t>
                      </a:r>
                      <a:r>
                        <a:rPr lang="de-DE" sz="500" dirty="0" err="1"/>
                        <a:t>pearl</a:t>
                      </a:r>
                      <a:r>
                        <a:rPr lang="de-DE" sz="500" dirty="0"/>
                        <a:t> Index</a:t>
                      </a:r>
                    </a:p>
                  </a:txBody>
                  <a:tcPr/>
                </a:tc>
                <a:tc>
                  <a:txBody>
                    <a:bodyPr/>
                    <a:lstStyle/>
                    <a:p>
                      <a:r>
                        <a:rPr lang="de-DE" sz="500" err="1"/>
                        <a:t>Typical-use</a:t>
                      </a:r>
                      <a:r>
                        <a:rPr lang="de-DE" sz="500"/>
                        <a:t> Pearl Index</a:t>
                      </a:r>
                    </a:p>
                  </a:txBody>
                  <a:tcPr/>
                </a:tc>
                <a:extLst>
                  <a:ext uri="{0D108BD9-81ED-4DB2-BD59-A6C34878D82A}">
                    <a16:rowId xmlns:a16="http://schemas.microsoft.com/office/drawing/2014/main" val="319618674"/>
                  </a:ext>
                </a:extLst>
              </a:tr>
              <a:tr h="165372">
                <a:tc rowSpan="2">
                  <a:txBody>
                    <a:bodyPr/>
                    <a:lstStyle/>
                    <a:p>
                      <a:r>
                        <a:rPr lang="de-DE" sz="500" dirty="0"/>
                        <a:t>Chemisch</a:t>
                      </a:r>
                    </a:p>
                  </a:txBody>
                  <a:tcPr/>
                </a:tc>
                <a:tc>
                  <a:txBody>
                    <a:bodyPr/>
                    <a:lstStyle/>
                    <a:p>
                      <a:r>
                        <a:rPr lang="de-DE" sz="500"/>
                        <a:t>Zäpfchen</a:t>
                      </a:r>
                    </a:p>
                  </a:txBody>
                  <a:tcPr/>
                </a:tc>
                <a:tc rowSpan="2">
                  <a:txBody>
                    <a:bodyPr/>
                    <a:lstStyle/>
                    <a:p>
                      <a:pPr algn="ctr"/>
                      <a:r>
                        <a:rPr lang="de-DE" sz="500"/>
                        <a:t>18</a:t>
                      </a:r>
                    </a:p>
                  </a:txBody>
                  <a:tcPr/>
                </a:tc>
                <a:tc rowSpan="2">
                  <a:txBody>
                    <a:bodyPr/>
                    <a:lstStyle/>
                    <a:p>
                      <a:pPr algn="ctr"/>
                      <a:r>
                        <a:rPr lang="de-DE" sz="500"/>
                        <a:t>28</a:t>
                      </a:r>
                    </a:p>
                  </a:txBody>
                  <a:tcPr/>
                </a:tc>
                <a:extLst>
                  <a:ext uri="{0D108BD9-81ED-4DB2-BD59-A6C34878D82A}">
                    <a16:rowId xmlns:a16="http://schemas.microsoft.com/office/drawing/2014/main" val="393202602"/>
                  </a:ext>
                </a:extLst>
              </a:tr>
              <a:tr h="165372">
                <a:tc vMerge="1">
                  <a:txBody>
                    <a:bodyPr/>
                    <a:lstStyle/>
                    <a:p>
                      <a:endParaRPr lang="de-DE"/>
                    </a:p>
                  </a:txBody>
                  <a:tcPr/>
                </a:tc>
                <a:tc>
                  <a:txBody>
                    <a:bodyPr/>
                    <a:lstStyle/>
                    <a:p>
                      <a:r>
                        <a:rPr lang="de-DE" sz="500"/>
                        <a:t>Salbe</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2786820488"/>
                  </a:ext>
                </a:extLst>
              </a:tr>
              <a:tr h="165372">
                <a:tc rowSpan="4">
                  <a:txBody>
                    <a:bodyPr/>
                    <a:lstStyle/>
                    <a:p>
                      <a:r>
                        <a:rPr lang="de-DE" sz="500"/>
                        <a:t>Mechanisch</a:t>
                      </a:r>
                    </a:p>
                  </a:txBody>
                  <a:tcPr/>
                </a:tc>
                <a:tc>
                  <a:txBody>
                    <a:bodyPr/>
                    <a:lstStyle/>
                    <a:p>
                      <a:r>
                        <a:rPr lang="de-DE" sz="500"/>
                        <a:t>Kondom</a:t>
                      </a:r>
                    </a:p>
                  </a:txBody>
                  <a:tcPr/>
                </a:tc>
                <a:tc>
                  <a:txBody>
                    <a:bodyPr/>
                    <a:lstStyle/>
                    <a:p>
                      <a:pPr algn="ctr"/>
                      <a:r>
                        <a:rPr lang="de-DE" sz="500"/>
                        <a:t>2</a:t>
                      </a:r>
                    </a:p>
                  </a:txBody>
                  <a:tcPr/>
                </a:tc>
                <a:tc>
                  <a:txBody>
                    <a:bodyPr/>
                    <a:lstStyle/>
                    <a:p>
                      <a:pPr algn="ctr"/>
                      <a:r>
                        <a:rPr lang="de-DE" sz="500"/>
                        <a:t>13</a:t>
                      </a:r>
                    </a:p>
                  </a:txBody>
                  <a:tcPr/>
                </a:tc>
                <a:extLst>
                  <a:ext uri="{0D108BD9-81ED-4DB2-BD59-A6C34878D82A}">
                    <a16:rowId xmlns:a16="http://schemas.microsoft.com/office/drawing/2014/main" val="4269208902"/>
                  </a:ext>
                </a:extLst>
              </a:tr>
              <a:tr h="165372">
                <a:tc vMerge="1">
                  <a:txBody>
                    <a:bodyPr/>
                    <a:lstStyle/>
                    <a:p>
                      <a:endParaRPr lang="de-DE"/>
                    </a:p>
                  </a:txBody>
                  <a:tcPr/>
                </a:tc>
                <a:tc>
                  <a:txBody>
                    <a:bodyPr/>
                    <a:lstStyle/>
                    <a:p>
                      <a:r>
                        <a:rPr lang="de-DE" sz="500"/>
                        <a:t>Frauenkondom</a:t>
                      </a:r>
                    </a:p>
                  </a:txBody>
                  <a:tcPr/>
                </a:tc>
                <a:tc>
                  <a:txBody>
                    <a:bodyPr/>
                    <a:lstStyle/>
                    <a:p>
                      <a:pPr algn="ctr"/>
                      <a:r>
                        <a:rPr lang="de-DE" sz="500"/>
                        <a:t>5</a:t>
                      </a:r>
                    </a:p>
                  </a:txBody>
                  <a:tcPr/>
                </a:tc>
                <a:tc>
                  <a:txBody>
                    <a:bodyPr/>
                    <a:lstStyle/>
                    <a:p>
                      <a:pPr algn="ctr"/>
                      <a:r>
                        <a:rPr lang="de-DE" sz="500"/>
                        <a:t>21</a:t>
                      </a:r>
                    </a:p>
                  </a:txBody>
                  <a:tcPr/>
                </a:tc>
                <a:extLst>
                  <a:ext uri="{0D108BD9-81ED-4DB2-BD59-A6C34878D82A}">
                    <a16:rowId xmlns:a16="http://schemas.microsoft.com/office/drawing/2014/main" val="95250502"/>
                  </a:ext>
                </a:extLst>
              </a:tr>
              <a:tr h="165372">
                <a:tc vMerge="1">
                  <a:txBody>
                    <a:bodyPr/>
                    <a:lstStyle/>
                    <a:p>
                      <a:endParaRPr lang="de-DE"/>
                    </a:p>
                  </a:txBody>
                  <a:tcPr/>
                </a:tc>
                <a:tc>
                  <a:txBody>
                    <a:bodyPr/>
                    <a:lstStyle/>
                    <a:p>
                      <a:r>
                        <a:rPr lang="de-DE" sz="500" dirty="0"/>
                        <a:t>Diaphragma</a:t>
                      </a:r>
                    </a:p>
                  </a:txBody>
                  <a:tcPr/>
                </a:tc>
                <a:tc>
                  <a:txBody>
                    <a:bodyPr/>
                    <a:lstStyle/>
                    <a:p>
                      <a:pPr algn="ctr"/>
                      <a:r>
                        <a:rPr lang="de-DE" sz="500"/>
                        <a:t>4-8</a:t>
                      </a:r>
                    </a:p>
                  </a:txBody>
                  <a:tcPr/>
                </a:tc>
                <a:tc>
                  <a:txBody>
                    <a:bodyPr/>
                    <a:lstStyle/>
                    <a:p>
                      <a:pPr algn="ctr"/>
                      <a:r>
                        <a:rPr lang="de-DE" sz="500"/>
                        <a:t>12-18</a:t>
                      </a:r>
                    </a:p>
                  </a:txBody>
                  <a:tcPr/>
                </a:tc>
                <a:extLst>
                  <a:ext uri="{0D108BD9-81ED-4DB2-BD59-A6C34878D82A}">
                    <a16:rowId xmlns:a16="http://schemas.microsoft.com/office/drawing/2014/main" val="2938698963"/>
                  </a:ext>
                </a:extLst>
              </a:tr>
              <a:tr h="165372">
                <a:tc vMerge="1">
                  <a:txBody>
                    <a:bodyPr/>
                    <a:lstStyle/>
                    <a:p>
                      <a:endParaRPr lang="de-DE"/>
                    </a:p>
                  </a:txBody>
                  <a:tcPr/>
                </a:tc>
                <a:tc>
                  <a:txBody>
                    <a:bodyPr/>
                    <a:lstStyle/>
                    <a:p>
                      <a:r>
                        <a:rPr lang="de-DE" sz="500" err="1"/>
                        <a:t>Portiokappe</a:t>
                      </a:r>
                      <a:endParaRPr lang="de-DE" sz="500"/>
                    </a:p>
                  </a:txBody>
                  <a:tcPr/>
                </a:tc>
                <a:tc>
                  <a:txBody>
                    <a:bodyPr/>
                    <a:lstStyle/>
                    <a:p>
                      <a:pPr algn="ctr"/>
                      <a:r>
                        <a:rPr lang="de-DE" sz="500"/>
                        <a:t>6-9</a:t>
                      </a:r>
                    </a:p>
                  </a:txBody>
                  <a:tcPr/>
                </a:tc>
                <a:tc>
                  <a:txBody>
                    <a:bodyPr/>
                    <a:lstStyle/>
                    <a:p>
                      <a:pPr algn="ctr"/>
                      <a:r>
                        <a:rPr lang="de-DE" sz="500"/>
                        <a:t>23</a:t>
                      </a:r>
                    </a:p>
                  </a:txBody>
                  <a:tcPr/>
                </a:tc>
                <a:extLst>
                  <a:ext uri="{0D108BD9-81ED-4DB2-BD59-A6C34878D82A}">
                    <a16:rowId xmlns:a16="http://schemas.microsoft.com/office/drawing/2014/main" val="3571955455"/>
                  </a:ext>
                </a:extLst>
              </a:tr>
              <a:tr h="165372">
                <a:tc rowSpan="7">
                  <a:txBody>
                    <a:bodyPr/>
                    <a:lstStyle/>
                    <a:p>
                      <a:r>
                        <a:rPr lang="de-DE" sz="500"/>
                        <a:t>Hormonell</a:t>
                      </a:r>
                    </a:p>
                  </a:txBody>
                  <a:tcPr/>
                </a:tc>
                <a:tc>
                  <a:txBody>
                    <a:bodyPr/>
                    <a:lstStyle/>
                    <a:p>
                      <a:r>
                        <a:rPr lang="de-DE" sz="500"/>
                        <a:t>Pille</a:t>
                      </a:r>
                    </a:p>
                  </a:txBody>
                  <a:tcPr/>
                </a:tc>
                <a:tc rowSpan="4">
                  <a:txBody>
                    <a:bodyPr/>
                    <a:lstStyle/>
                    <a:p>
                      <a:pPr algn="ctr"/>
                      <a:r>
                        <a:rPr lang="de-DE" sz="500"/>
                        <a:t>0,3</a:t>
                      </a:r>
                    </a:p>
                  </a:txBody>
                  <a:tcPr/>
                </a:tc>
                <a:tc rowSpan="4">
                  <a:txBody>
                    <a:bodyPr/>
                    <a:lstStyle/>
                    <a:p>
                      <a:pPr algn="ctr"/>
                      <a:r>
                        <a:rPr lang="de-DE" sz="500"/>
                        <a:t>7</a:t>
                      </a:r>
                    </a:p>
                  </a:txBody>
                  <a:tcPr/>
                </a:tc>
                <a:extLst>
                  <a:ext uri="{0D108BD9-81ED-4DB2-BD59-A6C34878D82A}">
                    <a16:rowId xmlns:a16="http://schemas.microsoft.com/office/drawing/2014/main" val="3468963426"/>
                  </a:ext>
                </a:extLst>
              </a:tr>
              <a:tr h="165372">
                <a:tc vMerge="1">
                  <a:txBody>
                    <a:bodyPr/>
                    <a:lstStyle/>
                    <a:p>
                      <a:endParaRPr lang="de-DE"/>
                    </a:p>
                  </a:txBody>
                  <a:tcPr/>
                </a:tc>
                <a:tc>
                  <a:txBody>
                    <a:bodyPr/>
                    <a:lstStyle/>
                    <a:p>
                      <a:r>
                        <a:rPr lang="de-DE" sz="500"/>
                        <a:t>Minipille</a:t>
                      </a:r>
                    </a:p>
                  </a:txBody>
                  <a:tcPr/>
                </a:tc>
                <a:tc vMerge="1">
                  <a:txBody>
                    <a:bodyPr/>
                    <a:lstStyle/>
                    <a:p>
                      <a:endParaRPr lang="de-DE" sz="1200"/>
                    </a:p>
                  </a:txBody>
                  <a:tcPr/>
                </a:tc>
                <a:tc vMerge="1">
                  <a:txBody>
                    <a:bodyPr/>
                    <a:lstStyle/>
                    <a:p>
                      <a:endParaRPr lang="de-DE" sz="1200"/>
                    </a:p>
                  </a:txBody>
                  <a:tcPr/>
                </a:tc>
                <a:extLst>
                  <a:ext uri="{0D108BD9-81ED-4DB2-BD59-A6C34878D82A}">
                    <a16:rowId xmlns:a16="http://schemas.microsoft.com/office/drawing/2014/main" val="1145681509"/>
                  </a:ext>
                </a:extLst>
              </a:tr>
              <a:tr h="240541">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500"/>
                        <a:t>Verhütungspflaster</a:t>
                      </a:r>
                    </a:p>
                    <a:p>
                      <a:endParaRPr lang="de-DE" sz="500"/>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3691212516"/>
                  </a:ext>
                </a:extLst>
              </a:tr>
              <a:tr h="165372">
                <a:tc vMerge="1">
                  <a:txBody>
                    <a:bodyPr/>
                    <a:lstStyle/>
                    <a:p>
                      <a:endParaRPr lang="de-DE"/>
                    </a:p>
                  </a:txBody>
                  <a:tcPr/>
                </a:tc>
                <a:tc>
                  <a:txBody>
                    <a:bodyPr/>
                    <a:lstStyle/>
                    <a:p>
                      <a:r>
                        <a:rPr lang="de-DE" sz="500"/>
                        <a:t>Verhütungsring</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1288778048"/>
                  </a:ext>
                </a:extLst>
              </a:tr>
              <a:tr h="240541">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500"/>
                        <a:t>Hormonspirale</a:t>
                      </a:r>
                    </a:p>
                    <a:p>
                      <a:endParaRPr lang="de-DE" sz="500"/>
                    </a:p>
                  </a:txBody>
                  <a:tcPr/>
                </a:tc>
                <a:tc rowSpan="2">
                  <a:txBody>
                    <a:bodyPr/>
                    <a:lstStyle/>
                    <a:p>
                      <a:pPr algn="ctr"/>
                      <a:r>
                        <a:rPr lang="de-DE" sz="500"/>
                        <a:t>0,5</a:t>
                      </a:r>
                    </a:p>
                  </a:txBody>
                  <a:tcPr/>
                </a:tc>
                <a:tc rowSpan="2">
                  <a:txBody>
                    <a:bodyPr/>
                    <a:lstStyle/>
                    <a:p>
                      <a:pPr algn="ctr"/>
                      <a:r>
                        <a:rPr lang="de-DE" sz="500"/>
                        <a:t>0,7</a:t>
                      </a:r>
                    </a:p>
                  </a:txBody>
                  <a:tcPr/>
                </a:tc>
                <a:extLst>
                  <a:ext uri="{0D108BD9-81ED-4DB2-BD59-A6C34878D82A}">
                    <a16:rowId xmlns:a16="http://schemas.microsoft.com/office/drawing/2014/main" val="3154443989"/>
                  </a:ext>
                </a:extLst>
              </a:tr>
              <a:tr h="165372">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500"/>
                        <a:t>Verhütungsstäbchen</a:t>
                      </a:r>
                    </a:p>
                  </a:txBody>
                  <a:tcPr/>
                </a:tc>
                <a:tc vMerge="1">
                  <a:txBody>
                    <a:bodyPr/>
                    <a:lstStyle/>
                    <a:p>
                      <a:endParaRPr/>
                    </a:p>
                  </a:txBody>
                  <a:tcPr/>
                </a:tc>
                <a:tc vMerge="1">
                  <a:txBody>
                    <a:bodyPr/>
                    <a:lstStyle/>
                    <a:p>
                      <a:endParaRPr/>
                    </a:p>
                  </a:txBody>
                  <a:tcPr/>
                </a:tc>
                <a:extLst>
                  <a:ext uri="{0D108BD9-81ED-4DB2-BD59-A6C34878D82A}">
                    <a16:rowId xmlns:a16="http://schemas.microsoft.com/office/drawing/2014/main" val="3447501331"/>
                  </a:ext>
                </a:extLst>
              </a:tr>
              <a:tr h="165372">
                <a:tc vMerge="1">
                  <a:txBody>
                    <a:bodyPr/>
                    <a:lstStyle/>
                    <a:p>
                      <a:endParaRPr lang="de-DE"/>
                    </a:p>
                  </a:txBody>
                  <a:tcPr/>
                </a:tc>
                <a:tc>
                  <a:txBody>
                    <a:bodyPr/>
                    <a:lstStyle/>
                    <a:p>
                      <a:r>
                        <a:rPr lang="de-DE" sz="500" dirty="0"/>
                        <a:t>Depotspritze</a:t>
                      </a:r>
                    </a:p>
                  </a:txBody>
                  <a:tcPr/>
                </a:tc>
                <a:tc>
                  <a:txBody>
                    <a:bodyPr/>
                    <a:lstStyle/>
                    <a:p>
                      <a:pPr algn="ctr"/>
                      <a:r>
                        <a:rPr lang="de-DE" sz="500"/>
                        <a:t>0,2</a:t>
                      </a:r>
                    </a:p>
                  </a:txBody>
                  <a:tcPr/>
                </a:tc>
                <a:tc>
                  <a:txBody>
                    <a:bodyPr/>
                    <a:lstStyle/>
                    <a:p>
                      <a:pPr algn="ctr"/>
                      <a:r>
                        <a:rPr lang="de-DE" sz="500"/>
                        <a:t>4</a:t>
                      </a:r>
                    </a:p>
                  </a:txBody>
                  <a:tcPr/>
                </a:tc>
                <a:extLst>
                  <a:ext uri="{0D108BD9-81ED-4DB2-BD59-A6C34878D82A}">
                    <a16:rowId xmlns:a16="http://schemas.microsoft.com/office/drawing/2014/main" val="103926161"/>
                  </a:ext>
                </a:extLst>
              </a:tr>
              <a:tr h="165372">
                <a:tc rowSpan="5">
                  <a:txBody>
                    <a:bodyPr/>
                    <a:lstStyle/>
                    <a:p>
                      <a:r>
                        <a:rPr lang="de-DE" sz="500"/>
                        <a:t>Hormonfrei</a:t>
                      </a:r>
                    </a:p>
                  </a:txBody>
                  <a:tcPr/>
                </a:tc>
                <a:tc>
                  <a:txBody>
                    <a:bodyPr/>
                    <a:lstStyle/>
                    <a:p>
                      <a:r>
                        <a:rPr lang="de-DE" sz="500" dirty="0"/>
                        <a:t>Kupferspirale</a:t>
                      </a:r>
                    </a:p>
                  </a:txBody>
                  <a:tcPr/>
                </a:tc>
                <a:tc rowSpan="2">
                  <a:txBody>
                    <a:bodyPr/>
                    <a:lstStyle/>
                    <a:p>
                      <a:pPr algn="ctr"/>
                      <a:r>
                        <a:rPr lang="de-DE" sz="500"/>
                        <a:t>0,6</a:t>
                      </a:r>
                    </a:p>
                  </a:txBody>
                  <a:tcPr/>
                </a:tc>
                <a:tc rowSpan="2">
                  <a:txBody>
                    <a:bodyPr/>
                    <a:lstStyle/>
                    <a:p>
                      <a:pPr algn="ctr"/>
                      <a:r>
                        <a:rPr lang="de-DE" sz="500"/>
                        <a:t>0,8</a:t>
                      </a:r>
                    </a:p>
                  </a:txBody>
                  <a:tcPr/>
                </a:tc>
                <a:extLst>
                  <a:ext uri="{0D108BD9-81ED-4DB2-BD59-A6C34878D82A}">
                    <a16:rowId xmlns:a16="http://schemas.microsoft.com/office/drawing/2014/main" val="303364766"/>
                  </a:ext>
                </a:extLst>
              </a:tr>
              <a:tr h="165372">
                <a:tc vMerge="1">
                  <a:txBody>
                    <a:bodyPr/>
                    <a:lstStyle/>
                    <a:p>
                      <a:endParaRPr lang="de-DE"/>
                    </a:p>
                  </a:txBody>
                  <a:tcPr/>
                </a:tc>
                <a:tc>
                  <a:txBody>
                    <a:bodyPr/>
                    <a:lstStyle/>
                    <a:p>
                      <a:r>
                        <a:rPr lang="de-DE" sz="500" dirty="0"/>
                        <a:t>Kupferperlenball</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2346036172"/>
                  </a:ext>
                </a:extLst>
              </a:tr>
              <a:tr h="165372">
                <a:tc vMerge="1">
                  <a:txBody>
                    <a:bodyPr/>
                    <a:lstStyle/>
                    <a:p>
                      <a:endParaRPr lang="de-DE"/>
                    </a:p>
                  </a:txBody>
                  <a:tcPr/>
                </a:tc>
                <a:tc>
                  <a:txBody>
                    <a:bodyPr/>
                    <a:lstStyle/>
                    <a:p>
                      <a:r>
                        <a:rPr lang="de-DE" sz="500"/>
                        <a:t>Kupferkette</a:t>
                      </a:r>
                    </a:p>
                  </a:txBody>
                  <a:tcPr/>
                </a:tc>
                <a:tc rowSpan="2">
                  <a:txBody>
                    <a:bodyPr/>
                    <a:lstStyle/>
                    <a:p>
                      <a:pPr algn="ctr"/>
                      <a:r>
                        <a:rPr lang="de-DE" sz="500"/>
                        <a:t>0,1-0,5</a:t>
                      </a:r>
                    </a:p>
                  </a:txBody>
                  <a:tcPr/>
                </a:tc>
                <a:tc rowSpan="2">
                  <a:txBody>
                    <a:bodyPr/>
                    <a:lstStyle/>
                    <a:p>
                      <a:pPr algn="ctr"/>
                      <a:r>
                        <a:rPr lang="de-DE" sz="500"/>
                        <a:t>0,2</a:t>
                      </a:r>
                    </a:p>
                  </a:txBody>
                  <a:tcPr/>
                </a:tc>
                <a:extLst>
                  <a:ext uri="{0D108BD9-81ED-4DB2-BD59-A6C34878D82A}">
                    <a16:rowId xmlns:a16="http://schemas.microsoft.com/office/drawing/2014/main" val="2911180751"/>
                  </a:ext>
                </a:extLst>
              </a:tr>
              <a:tr h="165372">
                <a:tc vMerge="1">
                  <a:txBody>
                    <a:bodyPr/>
                    <a:lstStyle/>
                    <a:p>
                      <a:endParaRPr lang="de-DE"/>
                    </a:p>
                  </a:txBody>
                  <a:tcPr/>
                </a:tc>
                <a:tc>
                  <a:txBody>
                    <a:bodyPr/>
                    <a:lstStyle/>
                    <a:p>
                      <a:r>
                        <a:rPr lang="de-DE" sz="500" err="1"/>
                        <a:t>GynCs</a:t>
                      </a:r>
                      <a:endParaRPr lang="de-DE" sz="500"/>
                    </a:p>
                  </a:txBody>
                  <a:tcPr/>
                </a:tc>
                <a:tc vMerge="1">
                  <a:txBody>
                    <a:bodyPr/>
                    <a:lstStyle/>
                    <a:p>
                      <a:pPr algn="ctr"/>
                      <a:endParaRPr lang="de-DE" sz="500"/>
                    </a:p>
                  </a:txBody>
                  <a:tcPr/>
                </a:tc>
                <a:tc vMerge="1">
                  <a:txBody>
                    <a:bodyPr/>
                    <a:lstStyle/>
                    <a:p>
                      <a:pPr algn="ctr"/>
                      <a:endParaRPr lang="de-DE" sz="500"/>
                    </a:p>
                  </a:txBody>
                  <a:tcPr/>
                </a:tc>
                <a:extLst>
                  <a:ext uri="{0D108BD9-81ED-4DB2-BD59-A6C34878D82A}">
                    <a16:rowId xmlns:a16="http://schemas.microsoft.com/office/drawing/2014/main" val="3531000729"/>
                  </a:ext>
                </a:extLst>
              </a:tr>
              <a:tr h="165372">
                <a:tc vMerge="1">
                  <a:txBody>
                    <a:bodyPr/>
                    <a:lstStyle/>
                    <a:p>
                      <a:endParaRPr lang="de-DE"/>
                    </a:p>
                  </a:txBody>
                  <a:tcPr/>
                </a:tc>
                <a:tc>
                  <a:txBody>
                    <a:bodyPr/>
                    <a:lstStyle/>
                    <a:p>
                      <a:r>
                        <a:rPr lang="de-DE" sz="500" kern="1200" dirty="0" err="1">
                          <a:solidFill>
                            <a:srgbClr val="202124"/>
                          </a:solidFill>
                          <a:latin typeface="+mn-lt"/>
                          <a:ea typeface="+mn-ea"/>
                          <a:cs typeface="+mn-cs"/>
                        </a:rPr>
                        <a:t>Sensiplan</a:t>
                      </a:r>
                      <a:r>
                        <a:rPr lang="de-DE" sz="500" b="0" i="0" kern="1200" dirty="0">
                          <a:solidFill>
                            <a:srgbClr val="040C28"/>
                          </a:solidFill>
                          <a:effectLst/>
                          <a:latin typeface="+mn-lt"/>
                          <a:ea typeface="+mn-ea"/>
                          <a:cs typeface="+mn-cs"/>
                        </a:rPr>
                        <a:t>®</a:t>
                      </a:r>
                      <a:r>
                        <a:rPr lang="de-DE" sz="500" b="0" i="0" kern="1200" dirty="0">
                          <a:solidFill>
                            <a:srgbClr val="202124"/>
                          </a:solidFill>
                          <a:effectLst/>
                          <a:latin typeface="+mn-lt"/>
                          <a:ea typeface="+mn-ea"/>
                          <a:cs typeface="+mn-cs"/>
                        </a:rPr>
                        <a:t> </a:t>
                      </a:r>
                      <a:r>
                        <a:rPr lang="de-DE" sz="500" dirty="0"/>
                        <a:t>-Methode</a:t>
                      </a:r>
                    </a:p>
                  </a:txBody>
                  <a:tcPr/>
                </a:tc>
                <a:tc>
                  <a:txBody>
                    <a:bodyPr/>
                    <a:lstStyle/>
                    <a:p>
                      <a:pPr algn="ctr"/>
                      <a:r>
                        <a:rPr lang="de-DE" sz="500"/>
                        <a:t>0,4</a:t>
                      </a:r>
                    </a:p>
                  </a:txBody>
                  <a:tcPr/>
                </a:tc>
                <a:tc>
                  <a:txBody>
                    <a:bodyPr/>
                    <a:lstStyle/>
                    <a:p>
                      <a:pPr algn="ctr"/>
                      <a:r>
                        <a:rPr lang="de-DE" sz="500"/>
                        <a:t>2</a:t>
                      </a:r>
                    </a:p>
                  </a:txBody>
                  <a:tcPr/>
                </a:tc>
                <a:extLst>
                  <a:ext uri="{0D108BD9-81ED-4DB2-BD59-A6C34878D82A}">
                    <a16:rowId xmlns:a16="http://schemas.microsoft.com/office/drawing/2014/main" val="640596638"/>
                  </a:ext>
                </a:extLst>
              </a:tr>
              <a:tr h="165372">
                <a:tc rowSpan="2">
                  <a:txBody>
                    <a:bodyPr/>
                    <a:lstStyle/>
                    <a:p>
                      <a:r>
                        <a:rPr lang="de-DE" sz="500"/>
                        <a:t>operativ</a:t>
                      </a:r>
                    </a:p>
                  </a:txBody>
                  <a:tcPr/>
                </a:tc>
                <a:tc>
                  <a:txBody>
                    <a:bodyPr/>
                    <a:lstStyle/>
                    <a:p>
                      <a:r>
                        <a:rPr lang="de-DE" sz="500"/>
                        <a:t>Sterilisation Frau</a:t>
                      </a:r>
                    </a:p>
                  </a:txBody>
                  <a:tcPr/>
                </a:tc>
                <a:tc>
                  <a:txBody>
                    <a:bodyPr/>
                    <a:lstStyle/>
                    <a:p>
                      <a:pPr algn="ctr"/>
                      <a:r>
                        <a:rPr lang="de-DE" sz="500"/>
                        <a:t>0,5</a:t>
                      </a:r>
                    </a:p>
                  </a:txBody>
                  <a:tcPr/>
                </a:tc>
                <a:tc>
                  <a:txBody>
                    <a:bodyPr/>
                    <a:lstStyle/>
                    <a:p>
                      <a:pPr algn="ctr"/>
                      <a:r>
                        <a:rPr lang="de-DE" sz="500"/>
                        <a:t>0,5</a:t>
                      </a:r>
                    </a:p>
                  </a:txBody>
                  <a:tcPr/>
                </a:tc>
                <a:extLst>
                  <a:ext uri="{0D108BD9-81ED-4DB2-BD59-A6C34878D82A}">
                    <a16:rowId xmlns:a16="http://schemas.microsoft.com/office/drawing/2014/main" val="2918500945"/>
                  </a:ext>
                </a:extLst>
              </a:tr>
              <a:tr h="165372">
                <a:tc vMerge="1">
                  <a:txBody>
                    <a:bodyPr/>
                    <a:lstStyle/>
                    <a:p>
                      <a:endParaRPr lang="de-DE"/>
                    </a:p>
                  </a:txBody>
                  <a:tcPr/>
                </a:tc>
                <a:tc>
                  <a:txBody>
                    <a:bodyPr/>
                    <a:lstStyle/>
                    <a:p>
                      <a:r>
                        <a:rPr lang="de-DE" sz="500" dirty="0"/>
                        <a:t>Sterilisation Mann</a:t>
                      </a:r>
                    </a:p>
                  </a:txBody>
                  <a:tcPr/>
                </a:tc>
                <a:tc>
                  <a:txBody>
                    <a:bodyPr/>
                    <a:lstStyle/>
                    <a:p>
                      <a:pPr algn="ctr"/>
                      <a:r>
                        <a:rPr lang="de-DE" sz="500"/>
                        <a:t>0,1</a:t>
                      </a:r>
                    </a:p>
                  </a:txBody>
                  <a:tcPr/>
                </a:tc>
                <a:tc>
                  <a:txBody>
                    <a:bodyPr/>
                    <a:lstStyle/>
                    <a:p>
                      <a:pPr algn="ctr"/>
                      <a:r>
                        <a:rPr lang="de-DE" sz="500"/>
                        <a:t>0,15</a:t>
                      </a:r>
                    </a:p>
                  </a:txBody>
                  <a:tcPr/>
                </a:tc>
                <a:extLst>
                  <a:ext uri="{0D108BD9-81ED-4DB2-BD59-A6C34878D82A}">
                    <a16:rowId xmlns:a16="http://schemas.microsoft.com/office/drawing/2014/main" val="686314521"/>
                  </a:ext>
                </a:extLst>
              </a:tr>
              <a:tr h="165372">
                <a:tc rowSpan="2">
                  <a:txBody>
                    <a:bodyPr/>
                    <a:lstStyle/>
                    <a:p>
                      <a:r>
                        <a:rPr lang="de-DE" sz="500"/>
                        <a:t>unsicher</a:t>
                      </a:r>
                    </a:p>
                  </a:txBody>
                  <a:tcPr/>
                </a:tc>
                <a:tc>
                  <a:txBody>
                    <a:bodyPr/>
                    <a:lstStyle/>
                    <a:p>
                      <a:r>
                        <a:rPr lang="de-DE" sz="500"/>
                        <a:t>Coitus Interruptus</a:t>
                      </a:r>
                    </a:p>
                  </a:txBody>
                  <a:tcPr/>
                </a:tc>
                <a:tc>
                  <a:txBody>
                    <a:bodyPr/>
                    <a:lstStyle/>
                    <a:p>
                      <a:pPr algn="ctr"/>
                      <a:r>
                        <a:rPr lang="de-DE" sz="500"/>
                        <a:t>4</a:t>
                      </a:r>
                    </a:p>
                  </a:txBody>
                  <a:tcPr/>
                </a:tc>
                <a:tc>
                  <a:txBody>
                    <a:bodyPr/>
                    <a:lstStyle/>
                    <a:p>
                      <a:pPr algn="ctr"/>
                      <a:r>
                        <a:rPr lang="de-DE" sz="500"/>
                        <a:t>20</a:t>
                      </a:r>
                    </a:p>
                  </a:txBody>
                  <a:tcPr/>
                </a:tc>
                <a:extLst>
                  <a:ext uri="{0D108BD9-81ED-4DB2-BD59-A6C34878D82A}">
                    <a16:rowId xmlns:a16="http://schemas.microsoft.com/office/drawing/2014/main" val="2364832967"/>
                  </a:ext>
                </a:extLst>
              </a:tr>
              <a:tr h="165372">
                <a:tc vMerge="1">
                  <a:txBody>
                    <a:bodyPr/>
                    <a:lstStyle/>
                    <a:p>
                      <a:endParaRPr lang="de-DE"/>
                    </a:p>
                  </a:txBody>
                  <a:tcPr/>
                </a:tc>
                <a:tc>
                  <a:txBody>
                    <a:bodyPr/>
                    <a:lstStyle/>
                    <a:p>
                      <a:r>
                        <a:rPr lang="de-DE" sz="500" b="0" i="0">
                          <a:solidFill>
                            <a:srgbClr val="202124"/>
                          </a:solidFill>
                          <a:effectLst/>
                        </a:rPr>
                        <a:t>Knaus-Ogino-Methode (Kalendermethode)</a:t>
                      </a:r>
                      <a:endParaRPr lang="de-DE" sz="500"/>
                    </a:p>
                  </a:txBody>
                  <a:tcPr/>
                </a:tc>
                <a:tc>
                  <a:txBody>
                    <a:bodyPr/>
                    <a:lstStyle/>
                    <a:p>
                      <a:pPr algn="ctr"/>
                      <a:r>
                        <a:rPr lang="de-DE" sz="500"/>
                        <a:t>5-9</a:t>
                      </a:r>
                    </a:p>
                  </a:txBody>
                  <a:tcPr/>
                </a:tc>
                <a:tc>
                  <a:txBody>
                    <a:bodyPr/>
                    <a:lstStyle/>
                    <a:p>
                      <a:pPr algn="ctr"/>
                      <a:r>
                        <a:rPr lang="de-DE" sz="500" dirty="0"/>
                        <a:t>15-40</a:t>
                      </a:r>
                    </a:p>
                  </a:txBody>
                  <a:tcPr/>
                </a:tc>
                <a:extLst>
                  <a:ext uri="{0D108BD9-81ED-4DB2-BD59-A6C34878D82A}">
                    <a16:rowId xmlns:a16="http://schemas.microsoft.com/office/drawing/2014/main" val="3279627479"/>
                  </a:ext>
                </a:extLst>
              </a:tr>
            </a:tbl>
          </a:graphicData>
        </a:graphic>
      </p:graphicFrame>
      <p:sp>
        <p:nvSpPr>
          <p:cNvPr id="5" name="Textfeld 4">
            <a:extLst>
              <a:ext uri="{FF2B5EF4-FFF2-40B4-BE49-F238E27FC236}">
                <a16:creationId xmlns:a16="http://schemas.microsoft.com/office/drawing/2014/main" id="{4C67D15F-1522-F887-BEEB-071555CC3E87}"/>
              </a:ext>
            </a:extLst>
          </p:cNvPr>
          <p:cNvSpPr txBox="1"/>
          <p:nvPr/>
        </p:nvSpPr>
        <p:spPr>
          <a:xfrm>
            <a:off x="230588" y="2870421"/>
            <a:ext cx="4047214" cy="3847207"/>
          </a:xfrm>
          <a:prstGeom prst="rect">
            <a:avLst/>
          </a:prstGeom>
          <a:noFill/>
        </p:spPr>
        <p:txBody>
          <a:bodyPr wrap="square" rtlCol="0">
            <a:spAutoFit/>
          </a:bodyPr>
          <a:lstStyle/>
          <a:p>
            <a:r>
              <a:rPr lang="de-DE" dirty="0"/>
              <a:t>Bei der Wahl einer geeigneten Verhütungsmethode ist der Pearl-index, v.a. der </a:t>
            </a:r>
            <a:r>
              <a:rPr lang="de-DE" dirty="0" err="1"/>
              <a:t>Typical</a:t>
            </a:r>
            <a:r>
              <a:rPr lang="de-DE" dirty="0"/>
              <a:t>-Use Pearl Index von zentraler Bedeutung. </a:t>
            </a:r>
          </a:p>
          <a:p>
            <a:endParaRPr lang="de-DE" dirty="0"/>
          </a:p>
          <a:p>
            <a:r>
              <a:rPr lang="de-DE" dirty="0"/>
              <a:t>Hier ein Vergleich anhand der Daten vom </a:t>
            </a:r>
            <a:r>
              <a:rPr lang="de-DE" sz="1800" dirty="0"/>
              <a:t>Leitlinienprogramm der DGGG,OEGGG, SGGG zur nicht-hormonellen Empfängnisverhütung (Stand Dezember 2023) und der Daten der WHO </a:t>
            </a:r>
            <a:r>
              <a:rPr lang="de-DE" sz="1000" dirty="0"/>
              <a:t>(</a:t>
            </a:r>
            <a:r>
              <a:rPr lang="de-DE" sz="1000" dirty="0">
                <a:hlinkClick r:id="rId2"/>
              </a:rPr>
              <a:t>mechanisms-of-action-and-effectiveness-of-contraception-methods.pdf</a:t>
            </a:r>
            <a:r>
              <a:rPr lang="de-DE" sz="1000" dirty="0"/>
              <a:t>)</a:t>
            </a:r>
          </a:p>
          <a:p>
            <a:endParaRPr lang="en-US" sz="1800" b="0" i="0" dirty="0">
              <a:effectLst/>
            </a:endParaRPr>
          </a:p>
          <a:p>
            <a:endParaRPr lang="de-DE" dirty="0"/>
          </a:p>
        </p:txBody>
      </p:sp>
    </p:spTree>
    <p:extLst>
      <p:ext uri="{BB962C8B-B14F-4D97-AF65-F5344CB8AC3E}">
        <p14:creationId xmlns:p14="http://schemas.microsoft.com/office/powerpoint/2010/main" val="2541103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187A3D-876D-84F9-6DB8-522EF2D20DB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1E8F7FCA-79E0-DAB1-1657-B3125759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CD49B62-7A59-4AF7-3066-B7511D1E7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0B8165F-9849-A50A-8F5E-E2463A6534B3}"/>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2D66531-AFC7-73D9-66AF-BA45DF241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9D288DC-8391-40CB-2C12-DC94133EE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90B98A2-0C77-9AA0-7966-4AB0141CBA7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2500" b="1"/>
              <a:t>Pearl Index im Vergleich</a:t>
            </a:r>
          </a:p>
        </p:txBody>
      </p:sp>
      <p:sp>
        <p:nvSpPr>
          <p:cNvPr id="4" name="Foliennummernplatzhalter 3">
            <a:extLst>
              <a:ext uri="{FF2B5EF4-FFF2-40B4-BE49-F238E27FC236}">
                <a16:creationId xmlns:a16="http://schemas.microsoft.com/office/drawing/2014/main" id="{3FD5481A-9B08-9074-AB0F-8BD08C0968AE}"/>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122</a:t>
            </a:fld>
            <a:endParaRPr lang="de-DE">
              <a:solidFill>
                <a:schemeClr val="tx1">
                  <a:lumMod val="50000"/>
                  <a:lumOff val="50000"/>
                </a:schemeClr>
              </a:solidFill>
            </a:endParaRPr>
          </a:p>
        </p:txBody>
      </p:sp>
      <p:graphicFrame>
        <p:nvGraphicFramePr>
          <p:cNvPr id="8" name="Tabelle 7">
            <a:extLst>
              <a:ext uri="{FF2B5EF4-FFF2-40B4-BE49-F238E27FC236}">
                <a16:creationId xmlns:a16="http://schemas.microsoft.com/office/drawing/2014/main" id="{8495CF94-1AB9-BE86-3AF6-4FCEB415FD21}"/>
              </a:ext>
            </a:extLst>
          </p:cNvPr>
          <p:cNvGraphicFramePr>
            <a:graphicFrameLocks noGrp="1"/>
          </p:cNvGraphicFramePr>
          <p:nvPr>
            <p:extLst>
              <p:ext uri="{D42A27DB-BD31-4B8C-83A1-F6EECF244321}">
                <p14:modId xmlns:p14="http://schemas.microsoft.com/office/powerpoint/2010/main" val="3506026423"/>
              </p:ext>
            </p:extLst>
          </p:nvPr>
        </p:nvGraphicFramePr>
        <p:xfrm>
          <a:off x="233867" y="-13696"/>
          <a:ext cx="11808544" cy="6885392"/>
        </p:xfrm>
        <a:graphic>
          <a:graphicData uri="http://schemas.openxmlformats.org/drawingml/2006/table">
            <a:tbl>
              <a:tblPr firstRow="1" bandRow="1">
                <a:tableStyleId>{5C22544A-7EE6-4342-B048-85BDC9FD1C3A}</a:tableStyleId>
              </a:tblPr>
              <a:tblGrid>
                <a:gridCol w="2952136">
                  <a:extLst>
                    <a:ext uri="{9D8B030D-6E8A-4147-A177-3AD203B41FA5}">
                      <a16:colId xmlns:a16="http://schemas.microsoft.com/office/drawing/2014/main" val="85189818"/>
                    </a:ext>
                  </a:extLst>
                </a:gridCol>
                <a:gridCol w="3222522">
                  <a:extLst>
                    <a:ext uri="{9D8B030D-6E8A-4147-A177-3AD203B41FA5}">
                      <a16:colId xmlns:a16="http://schemas.microsoft.com/office/drawing/2014/main" val="760523703"/>
                    </a:ext>
                  </a:extLst>
                </a:gridCol>
                <a:gridCol w="3038168">
                  <a:extLst>
                    <a:ext uri="{9D8B030D-6E8A-4147-A177-3AD203B41FA5}">
                      <a16:colId xmlns:a16="http://schemas.microsoft.com/office/drawing/2014/main" val="3601014382"/>
                    </a:ext>
                  </a:extLst>
                </a:gridCol>
                <a:gridCol w="2595718">
                  <a:extLst>
                    <a:ext uri="{9D8B030D-6E8A-4147-A177-3AD203B41FA5}">
                      <a16:colId xmlns:a16="http://schemas.microsoft.com/office/drawing/2014/main" val="3439484939"/>
                    </a:ext>
                  </a:extLst>
                </a:gridCol>
              </a:tblGrid>
              <a:tr h="196076">
                <a:tc>
                  <a:txBody>
                    <a:bodyPr/>
                    <a:lstStyle/>
                    <a:p>
                      <a:r>
                        <a:rPr lang="de-DE" sz="1100" dirty="0"/>
                        <a:t>Wirkungsweise</a:t>
                      </a:r>
                    </a:p>
                  </a:txBody>
                  <a:tcPr/>
                </a:tc>
                <a:tc>
                  <a:txBody>
                    <a:bodyPr/>
                    <a:lstStyle/>
                    <a:p>
                      <a:r>
                        <a:rPr lang="de-DE" sz="1100"/>
                        <a:t>Was</a:t>
                      </a:r>
                    </a:p>
                  </a:txBody>
                  <a:tcPr/>
                </a:tc>
                <a:tc>
                  <a:txBody>
                    <a:bodyPr/>
                    <a:lstStyle/>
                    <a:p>
                      <a:r>
                        <a:rPr lang="de-DE" sz="1100" err="1"/>
                        <a:t>Perfect-use</a:t>
                      </a:r>
                      <a:r>
                        <a:rPr lang="de-DE" sz="1100"/>
                        <a:t> </a:t>
                      </a:r>
                      <a:r>
                        <a:rPr lang="de-DE" sz="1100" err="1"/>
                        <a:t>pearl</a:t>
                      </a:r>
                      <a:r>
                        <a:rPr lang="de-DE" sz="1100"/>
                        <a:t> Index</a:t>
                      </a:r>
                    </a:p>
                  </a:txBody>
                  <a:tcPr/>
                </a:tc>
                <a:tc>
                  <a:txBody>
                    <a:bodyPr/>
                    <a:lstStyle/>
                    <a:p>
                      <a:r>
                        <a:rPr lang="de-DE" sz="1100" err="1"/>
                        <a:t>Typical-use</a:t>
                      </a:r>
                      <a:r>
                        <a:rPr lang="de-DE" sz="1100"/>
                        <a:t> Pearl Index</a:t>
                      </a:r>
                    </a:p>
                  </a:txBody>
                  <a:tcPr/>
                </a:tc>
                <a:extLst>
                  <a:ext uri="{0D108BD9-81ED-4DB2-BD59-A6C34878D82A}">
                    <a16:rowId xmlns:a16="http://schemas.microsoft.com/office/drawing/2014/main" val="319618674"/>
                  </a:ext>
                </a:extLst>
              </a:tr>
              <a:tr h="285693">
                <a:tc rowSpan="2">
                  <a:txBody>
                    <a:bodyPr/>
                    <a:lstStyle/>
                    <a:p>
                      <a:r>
                        <a:rPr lang="de-DE" sz="1100"/>
                        <a:t>Chemisch</a:t>
                      </a:r>
                    </a:p>
                  </a:txBody>
                  <a:tcPr/>
                </a:tc>
                <a:tc>
                  <a:txBody>
                    <a:bodyPr/>
                    <a:lstStyle/>
                    <a:p>
                      <a:r>
                        <a:rPr lang="de-DE" sz="1100"/>
                        <a:t>Zäpfchen</a:t>
                      </a:r>
                    </a:p>
                  </a:txBody>
                  <a:tcPr/>
                </a:tc>
                <a:tc rowSpan="2">
                  <a:txBody>
                    <a:bodyPr/>
                    <a:lstStyle/>
                    <a:p>
                      <a:pPr algn="ctr"/>
                      <a:r>
                        <a:rPr lang="de-DE" sz="1100"/>
                        <a:t>18</a:t>
                      </a:r>
                    </a:p>
                  </a:txBody>
                  <a:tcPr/>
                </a:tc>
                <a:tc rowSpan="2">
                  <a:txBody>
                    <a:bodyPr/>
                    <a:lstStyle/>
                    <a:p>
                      <a:pPr algn="ctr"/>
                      <a:r>
                        <a:rPr lang="de-DE" sz="1100"/>
                        <a:t>28</a:t>
                      </a:r>
                    </a:p>
                  </a:txBody>
                  <a:tcPr/>
                </a:tc>
                <a:extLst>
                  <a:ext uri="{0D108BD9-81ED-4DB2-BD59-A6C34878D82A}">
                    <a16:rowId xmlns:a16="http://schemas.microsoft.com/office/drawing/2014/main" val="393202602"/>
                  </a:ext>
                </a:extLst>
              </a:tr>
              <a:tr h="285693">
                <a:tc vMerge="1">
                  <a:txBody>
                    <a:bodyPr/>
                    <a:lstStyle/>
                    <a:p>
                      <a:endParaRPr lang="de-DE"/>
                    </a:p>
                  </a:txBody>
                  <a:tcPr/>
                </a:tc>
                <a:tc>
                  <a:txBody>
                    <a:bodyPr/>
                    <a:lstStyle/>
                    <a:p>
                      <a:r>
                        <a:rPr lang="de-DE" sz="1100"/>
                        <a:t>Salbe</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2786820488"/>
                  </a:ext>
                </a:extLst>
              </a:tr>
              <a:tr h="285693">
                <a:tc rowSpan="4">
                  <a:txBody>
                    <a:bodyPr/>
                    <a:lstStyle/>
                    <a:p>
                      <a:r>
                        <a:rPr lang="de-DE" sz="1100"/>
                        <a:t>Mechanisch</a:t>
                      </a:r>
                    </a:p>
                  </a:txBody>
                  <a:tcPr/>
                </a:tc>
                <a:tc>
                  <a:txBody>
                    <a:bodyPr/>
                    <a:lstStyle/>
                    <a:p>
                      <a:r>
                        <a:rPr lang="de-DE" sz="1100"/>
                        <a:t>Kondom</a:t>
                      </a:r>
                    </a:p>
                  </a:txBody>
                  <a:tcPr/>
                </a:tc>
                <a:tc>
                  <a:txBody>
                    <a:bodyPr/>
                    <a:lstStyle/>
                    <a:p>
                      <a:pPr algn="ctr"/>
                      <a:r>
                        <a:rPr lang="de-DE" sz="1100"/>
                        <a:t>2</a:t>
                      </a:r>
                    </a:p>
                  </a:txBody>
                  <a:tcPr/>
                </a:tc>
                <a:tc>
                  <a:txBody>
                    <a:bodyPr/>
                    <a:lstStyle/>
                    <a:p>
                      <a:pPr algn="ctr"/>
                      <a:r>
                        <a:rPr lang="de-DE" sz="1100"/>
                        <a:t>13</a:t>
                      </a:r>
                    </a:p>
                  </a:txBody>
                  <a:tcPr/>
                </a:tc>
                <a:extLst>
                  <a:ext uri="{0D108BD9-81ED-4DB2-BD59-A6C34878D82A}">
                    <a16:rowId xmlns:a16="http://schemas.microsoft.com/office/drawing/2014/main" val="4269208902"/>
                  </a:ext>
                </a:extLst>
              </a:tr>
              <a:tr h="285693">
                <a:tc vMerge="1">
                  <a:txBody>
                    <a:bodyPr/>
                    <a:lstStyle/>
                    <a:p>
                      <a:endParaRPr lang="de-DE"/>
                    </a:p>
                  </a:txBody>
                  <a:tcPr/>
                </a:tc>
                <a:tc>
                  <a:txBody>
                    <a:bodyPr/>
                    <a:lstStyle/>
                    <a:p>
                      <a:r>
                        <a:rPr lang="de-DE" sz="1100"/>
                        <a:t>Frauenkondom</a:t>
                      </a:r>
                    </a:p>
                  </a:txBody>
                  <a:tcPr/>
                </a:tc>
                <a:tc>
                  <a:txBody>
                    <a:bodyPr/>
                    <a:lstStyle/>
                    <a:p>
                      <a:pPr algn="ctr"/>
                      <a:r>
                        <a:rPr lang="de-DE" sz="1100"/>
                        <a:t>5</a:t>
                      </a:r>
                    </a:p>
                  </a:txBody>
                  <a:tcPr/>
                </a:tc>
                <a:tc>
                  <a:txBody>
                    <a:bodyPr/>
                    <a:lstStyle/>
                    <a:p>
                      <a:pPr algn="ctr"/>
                      <a:r>
                        <a:rPr lang="de-DE" sz="1100"/>
                        <a:t>21</a:t>
                      </a:r>
                    </a:p>
                  </a:txBody>
                  <a:tcPr/>
                </a:tc>
                <a:extLst>
                  <a:ext uri="{0D108BD9-81ED-4DB2-BD59-A6C34878D82A}">
                    <a16:rowId xmlns:a16="http://schemas.microsoft.com/office/drawing/2014/main" val="95250502"/>
                  </a:ext>
                </a:extLst>
              </a:tr>
              <a:tr h="285693">
                <a:tc vMerge="1">
                  <a:txBody>
                    <a:bodyPr/>
                    <a:lstStyle/>
                    <a:p>
                      <a:endParaRPr lang="de-DE"/>
                    </a:p>
                  </a:txBody>
                  <a:tcPr/>
                </a:tc>
                <a:tc>
                  <a:txBody>
                    <a:bodyPr/>
                    <a:lstStyle/>
                    <a:p>
                      <a:r>
                        <a:rPr lang="de-DE" sz="1100"/>
                        <a:t>Diaphragma</a:t>
                      </a:r>
                    </a:p>
                  </a:txBody>
                  <a:tcPr/>
                </a:tc>
                <a:tc>
                  <a:txBody>
                    <a:bodyPr/>
                    <a:lstStyle/>
                    <a:p>
                      <a:pPr algn="ctr"/>
                      <a:r>
                        <a:rPr lang="de-DE" sz="1100"/>
                        <a:t>4-8</a:t>
                      </a:r>
                    </a:p>
                  </a:txBody>
                  <a:tcPr/>
                </a:tc>
                <a:tc>
                  <a:txBody>
                    <a:bodyPr/>
                    <a:lstStyle/>
                    <a:p>
                      <a:pPr algn="ctr"/>
                      <a:r>
                        <a:rPr lang="de-DE" sz="1100"/>
                        <a:t>12-18</a:t>
                      </a:r>
                    </a:p>
                  </a:txBody>
                  <a:tcPr/>
                </a:tc>
                <a:extLst>
                  <a:ext uri="{0D108BD9-81ED-4DB2-BD59-A6C34878D82A}">
                    <a16:rowId xmlns:a16="http://schemas.microsoft.com/office/drawing/2014/main" val="2938698963"/>
                  </a:ext>
                </a:extLst>
              </a:tr>
              <a:tr h="285693">
                <a:tc vMerge="1">
                  <a:txBody>
                    <a:bodyPr/>
                    <a:lstStyle/>
                    <a:p>
                      <a:endParaRPr lang="de-DE"/>
                    </a:p>
                  </a:txBody>
                  <a:tcPr/>
                </a:tc>
                <a:tc>
                  <a:txBody>
                    <a:bodyPr/>
                    <a:lstStyle/>
                    <a:p>
                      <a:r>
                        <a:rPr lang="de-DE" sz="1100" err="1"/>
                        <a:t>Portiokappe</a:t>
                      </a:r>
                      <a:endParaRPr lang="de-DE" sz="1100"/>
                    </a:p>
                  </a:txBody>
                  <a:tcPr/>
                </a:tc>
                <a:tc>
                  <a:txBody>
                    <a:bodyPr/>
                    <a:lstStyle/>
                    <a:p>
                      <a:pPr algn="ctr"/>
                      <a:r>
                        <a:rPr lang="de-DE" sz="1100"/>
                        <a:t>6-9</a:t>
                      </a:r>
                    </a:p>
                  </a:txBody>
                  <a:tcPr/>
                </a:tc>
                <a:tc>
                  <a:txBody>
                    <a:bodyPr/>
                    <a:lstStyle/>
                    <a:p>
                      <a:pPr algn="ctr"/>
                      <a:r>
                        <a:rPr lang="de-DE" sz="1100"/>
                        <a:t>23</a:t>
                      </a:r>
                    </a:p>
                  </a:txBody>
                  <a:tcPr/>
                </a:tc>
                <a:extLst>
                  <a:ext uri="{0D108BD9-81ED-4DB2-BD59-A6C34878D82A}">
                    <a16:rowId xmlns:a16="http://schemas.microsoft.com/office/drawing/2014/main" val="3571955455"/>
                  </a:ext>
                </a:extLst>
              </a:tr>
              <a:tr h="285693">
                <a:tc rowSpan="7">
                  <a:txBody>
                    <a:bodyPr/>
                    <a:lstStyle/>
                    <a:p>
                      <a:r>
                        <a:rPr lang="de-DE" sz="1100"/>
                        <a:t>Hormonell</a:t>
                      </a:r>
                    </a:p>
                  </a:txBody>
                  <a:tcPr/>
                </a:tc>
                <a:tc>
                  <a:txBody>
                    <a:bodyPr/>
                    <a:lstStyle/>
                    <a:p>
                      <a:r>
                        <a:rPr lang="de-DE" sz="1100"/>
                        <a:t>Pille</a:t>
                      </a:r>
                    </a:p>
                  </a:txBody>
                  <a:tcPr/>
                </a:tc>
                <a:tc rowSpan="4">
                  <a:txBody>
                    <a:bodyPr/>
                    <a:lstStyle/>
                    <a:p>
                      <a:pPr algn="ctr"/>
                      <a:r>
                        <a:rPr lang="de-DE" sz="1100"/>
                        <a:t>0,3</a:t>
                      </a:r>
                    </a:p>
                  </a:txBody>
                  <a:tcPr/>
                </a:tc>
                <a:tc rowSpan="4">
                  <a:txBody>
                    <a:bodyPr/>
                    <a:lstStyle/>
                    <a:p>
                      <a:pPr algn="ctr"/>
                      <a:r>
                        <a:rPr lang="de-DE" sz="1100"/>
                        <a:t>7</a:t>
                      </a:r>
                    </a:p>
                  </a:txBody>
                  <a:tcPr/>
                </a:tc>
                <a:extLst>
                  <a:ext uri="{0D108BD9-81ED-4DB2-BD59-A6C34878D82A}">
                    <a16:rowId xmlns:a16="http://schemas.microsoft.com/office/drawing/2014/main" val="3468963426"/>
                  </a:ext>
                </a:extLst>
              </a:tr>
              <a:tr h="285693">
                <a:tc vMerge="1">
                  <a:txBody>
                    <a:bodyPr/>
                    <a:lstStyle/>
                    <a:p>
                      <a:endParaRPr lang="de-DE"/>
                    </a:p>
                  </a:txBody>
                  <a:tcPr/>
                </a:tc>
                <a:tc>
                  <a:txBody>
                    <a:bodyPr/>
                    <a:lstStyle/>
                    <a:p>
                      <a:r>
                        <a:rPr lang="de-DE" sz="1100"/>
                        <a:t>Minipille</a:t>
                      </a:r>
                    </a:p>
                  </a:txBody>
                  <a:tcPr/>
                </a:tc>
                <a:tc vMerge="1">
                  <a:txBody>
                    <a:bodyPr/>
                    <a:lstStyle/>
                    <a:p>
                      <a:endParaRPr lang="de-DE" sz="1200"/>
                    </a:p>
                  </a:txBody>
                  <a:tcPr/>
                </a:tc>
                <a:tc vMerge="1">
                  <a:txBody>
                    <a:bodyPr/>
                    <a:lstStyle/>
                    <a:p>
                      <a:endParaRPr lang="de-DE" sz="1200"/>
                    </a:p>
                  </a:txBody>
                  <a:tcPr/>
                </a:tc>
                <a:extLst>
                  <a:ext uri="{0D108BD9-81ED-4DB2-BD59-A6C34878D82A}">
                    <a16:rowId xmlns:a16="http://schemas.microsoft.com/office/drawing/2014/main" val="1145681509"/>
                  </a:ext>
                </a:extLst>
              </a:tr>
              <a:tr h="456226">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a:t>Verhütungspflaster</a:t>
                      </a:r>
                    </a:p>
                    <a:p>
                      <a:endParaRPr lang="de-DE" sz="1100"/>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3691212516"/>
                  </a:ext>
                </a:extLst>
              </a:tr>
              <a:tr h="285693">
                <a:tc vMerge="1">
                  <a:txBody>
                    <a:bodyPr/>
                    <a:lstStyle/>
                    <a:p>
                      <a:endParaRPr lang="de-DE"/>
                    </a:p>
                  </a:txBody>
                  <a:tcPr/>
                </a:tc>
                <a:tc>
                  <a:txBody>
                    <a:bodyPr/>
                    <a:lstStyle/>
                    <a:p>
                      <a:r>
                        <a:rPr lang="de-DE" sz="1100"/>
                        <a:t>Verhütungsring</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1288778048"/>
                  </a:ext>
                </a:extLst>
              </a:tr>
              <a:tr h="456226">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a:t>Hormonspirale</a:t>
                      </a:r>
                    </a:p>
                    <a:p>
                      <a:endParaRPr lang="de-DE" sz="1100"/>
                    </a:p>
                  </a:txBody>
                  <a:tcPr/>
                </a:tc>
                <a:tc rowSpan="2">
                  <a:txBody>
                    <a:bodyPr/>
                    <a:lstStyle/>
                    <a:p>
                      <a:pPr algn="ctr"/>
                      <a:r>
                        <a:rPr lang="de-DE" sz="1100"/>
                        <a:t>0,5</a:t>
                      </a:r>
                    </a:p>
                  </a:txBody>
                  <a:tcPr/>
                </a:tc>
                <a:tc rowSpan="2">
                  <a:txBody>
                    <a:bodyPr/>
                    <a:lstStyle/>
                    <a:p>
                      <a:pPr algn="ctr"/>
                      <a:r>
                        <a:rPr lang="de-DE" sz="1100"/>
                        <a:t>0,7</a:t>
                      </a:r>
                    </a:p>
                  </a:txBody>
                  <a:tcPr/>
                </a:tc>
                <a:extLst>
                  <a:ext uri="{0D108BD9-81ED-4DB2-BD59-A6C34878D82A}">
                    <a16:rowId xmlns:a16="http://schemas.microsoft.com/office/drawing/2014/main" val="3154443989"/>
                  </a:ext>
                </a:extLst>
              </a:tr>
              <a:tr h="285693">
                <a:tc vMerge="1">
                  <a:txBody>
                    <a:bodyPr/>
                    <a:lstStyle/>
                    <a:p>
                      <a:endParaRPr lang="de-DE"/>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100"/>
                        <a:t>Verhütungsstäbchen</a:t>
                      </a:r>
                    </a:p>
                  </a:txBody>
                  <a:tcPr/>
                </a:tc>
                <a:tc vMerge="1">
                  <a:txBody>
                    <a:bodyPr/>
                    <a:lstStyle/>
                    <a:p>
                      <a:endParaRPr/>
                    </a:p>
                  </a:txBody>
                  <a:tcPr/>
                </a:tc>
                <a:tc vMerge="1">
                  <a:txBody>
                    <a:bodyPr/>
                    <a:lstStyle/>
                    <a:p>
                      <a:endParaRPr/>
                    </a:p>
                  </a:txBody>
                  <a:tcPr/>
                </a:tc>
                <a:extLst>
                  <a:ext uri="{0D108BD9-81ED-4DB2-BD59-A6C34878D82A}">
                    <a16:rowId xmlns:a16="http://schemas.microsoft.com/office/drawing/2014/main" val="3447501331"/>
                  </a:ext>
                </a:extLst>
              </a:tr>
              <a:tr h="285693">
                <a:tc vMerge="1">
                  <a:txBody>
                    <a:bodyPr/>
                    <a:lstStyle/>
                    <a:p>
                      <a:endParaRPr lang="de-DE"/>
                    </a:p>
                  </a:txBody>
                  <a:tcPr/>
                </a:tc>
                <a:tc>
                  <a:txBody>
                    <a:bodyPr/>
                    <a:lstStyle/>
                    <a:p>
                      <a:r>
                        <a:rPr lang="de-DE" sz="1100"/>
                        <a:t>Depotspritze</a:t>
                      </a:r>
                    </a:p>
                  </a:txBody>
                  <a:tcPr/>
                </a:tc>
                <a:tc>
                  <a:txBody>
                    <a:bodyPr/>
                    <a:lstStyle/>
                    <a:p>
                      <a:pPr algn="ctr"/>
                      <a:r>
                        <a:rPr lang="de-DE" sz="1100"/>
                        <a:t>0,2</a:t>
                      </a:r>
                    </a:p>
                  </a:txBody>
                  <a:tcPr/>
                </a:tc>
                <a:tc>
                  <a:txBody>
                    <a:bodyPr/>
                    <a:lstStyle/>
                    <a:p>
                      <a:pPr algn="ctr"/>
                      <a:r>
                        <a:rPr lang="de-DE" sz="1100"/>
                        <a:t>4</a:t>
                      </a:r>
                    </a:p>
                  </a:txBody>
                  <a:tcPr/>
                </a:tc>
                <a:extLst>
                  <a:ext uri="{0D108BD9-81ED-4DB2-BD59-A6C34878D82A}">
                    <a16:rowId xmlns:a16="http://schemas.microsoft.com/office/drawing/2014/main" val="103926161"/>
                  </a:ext>
                </a:extLst>
              </a:tr>
              <a:tr h="285693">
                <a:tc rowSpan="5">
                  <a:txBody>
                    <a:bodyPr/>
                    <a:lstStyle/>
                    <a:p>
                      <a:r>
                        <a:rPr lang="de-DE" sz="1100"/>
                        <a:t>Hormonfrei</a:t>
                      </a:r>
                    </a:p>
                  </a:txBody>
                  <a:tcPr/>
                </a:tc>
                <a:tc>
                  <a:txBody>
                    <a:bodyPr/>
                    <a:lstStyle/>
                    <a:p>
                      <a:r>
                        <a:rPr lang="de-DE" sz="1100"/>
                        <a:t>Kupferspirale</a:t>
                      </a:r>
                    </a:p>
                  </a:txBody>
                  <a:tcPr/>
                </a:tc>
                <a:tc rowSpan="2">
                  <a:txBody>
                    <a:bodyPr/>
                    <a:lstStyle/>
                    <a:p>
                      <a:pPr algn="ctr"/>
                      <a:r>
                        <a:rPr lang="de-DE" sz="1100"/>
                        <a:t>0,6</a:t>
                      </a:r>
                    </a:p>
                  </a:txBody>
                  <a:tcPr/>
                </a:tc>
                <a:tc rowSpan="2">
                  <a:txBody>
                    <a:bodyPr/>
                    <a:lstStyle/>
                    <a:p>
                      <a:pPr algn="ctr"/>
                      <a:r>
                        <a:rPr lang="de-DE" sz="1100"/>
                        <a:t>0,8</a:t>
                      </a:r>
                    </a:p>
                  </a:txBody>
                  <a:tcPr/>
                </a:tc>
                <a:extLst>
                  <a:ext uri="{0D108BD9-81ED-4DB2-BD59-A6C34878D82A}">
                    <a16:rowId xmlns:a16="http://schemas.microsoft.com/office/drawing/2014/main" val="303364766"/>
                  </a:ext>
                </a:extLst>
              </a:tr>
              <a:tr h="285693">
                <a:tc vMerge="1">
                  <a:txBody>
                    <a:bodyPr/>
                    <a:lstStyle/>
                    <a:p>
                      <a:endParaRPr lang="de-DE"/>
                    </a:p>
                  </a:txBody>
                  <a:tcPr/>
                </a:tc>
                <a:tc>
                  <a:txBody>
                    <a:bodyPr/>
                    <a:lstStyle/>
                    <a:p>
                      <a:r>
                        <a:rPr lang="de-DE" sz="1100" dirty="0"/>
                        <a:t>Kupferperlenball</a:t>
                      </a:r>
                    </a:p>
                  </a:txBody>
                  <a:tcPr/>
                </a:tc>
                <a:tc vMerge="1">
                  <a:txBody>
                    <a:bodyPr/>
                    <a:lstStyle/>
                    <a:p>
                      <a:pPr algn="ctr"/>
                      <a:endParaRPr lang="de-DE" sz="1200"/>
                    </a:p>
                  </a:txBody>
                  <a:tcPr/>
                </a:tc>
                <a:tc vMerge="1">
                  <a:txBody>
                    <a:bodyPr/>
                    <a:lstStyle/>
                    <a:p>
                      <a:pPr algn="ctr"/>
                      <a:endParaRPr lang="de-DE" sz="1200"/>
                    </a:p>
                  </a:txBody>
                  <a:tcPr/>
                </a:tc>
                <a:extLst>
                  <a:ext uri="{0D108BD9-81ED-4DB2-BD59-A6C34878D82A}">
                    <a16:rowId xmlns:a16="http://schemas.microsoft.com/office/drawing/2014/main" val="2346036172"/>
                  </a:ext>
                </a:extLst>
              </a:tr>
              <a:tr h="285693">
                <a:tc vMerge="1">
                  <a:txBody>
                    <a:bodyPr/>
                    <a:lstStyle/>
                    <a:p>
                      <a:endParaRPr lang="de-DE"/>
                    </a:p>
                  </a:txBody>
                  <a:tcPr/>
                </a:tc>
                <a:tc>
                  <a:txBody>
                    <a:bodyPr/>
                    <a:lstStyle/>
                    <a:p>
                      <a:r>
                        <a:rPr lang="de-DE" sz="1100"/>
                        <a:t>Kupferkette</a:t>
                      </a:r>
                    </a:p>
                  </a:txBody>
                  <a:tcPr/>
                </a:tc>
                <a:tc rowSpan="2">
                  <a:txBody>
                    <a:bodyPr/>
                    <a:lstStyle/>
                    <a:p>
                      <a:pPr algn="ctr"/>
                      <a:r>
                        <a:rPr lang="de-DE" sz="1100"/>
                        <a:t>0,1-0,5</a:t>
                      </a:r>
                    </a:p>
                  </a:txBody>
                  <a:tcPr/>
                </a:tc>
                <a:tc rowSpan="2">
                  <a:txBody>
                    <a:bodyPr/>
                    <a:lstStyle/>
                    <a:p>
                      <a:pPr algn="ctr"/>
                      <a:r>
                        <a:rPr lang="de-DE" sz="1100"/>
                        <a:t>0,2</a:t>
                      </a:r>
                    </a:p>
                  </a:txBody>
                  <a:tcPr/>
                </a:tc>
                <a:extLst>
                  <a:ext uri="{0D108BD9-81ED-4DB2-BD59-A6C34878D82A}">
                    <a16:rowId xmlns:a16="http://schemas.microsoft.com/office/drawing/2014/main" val="2911180751"/>
                  </a:ext>
                </a:extLst>
              </a:tr>
              <a:tr h="285693">
                <a:tc vMerge="1">
                  <a:txBody>
                    <a:bodyPr/>
                    <a:lstStyle/>
                    <a:p>
                      <a:endParaRPr lang="de-DE"/>
                    </a:p>
                  </a:txBody>
                  <a:tcPr/>
                </a:tc>
                <a:tc>
                  <a:txBody>
                    <a:bodyPr/>
                    <a:lstStyle/>
                    <a:p>
                      <a:r>
                        <a:rPr lang="de-DE" sz="1100" err="1"/>
                        <a:t>GynCs</a:t>
                      </a:r>
                      <a:endParaRPr lang="de-DE" sz="1100"/>
                    </a:p>
                  </a:txBody>
                  <a:tcPr/>
                </a:tc>
                <a:tc vMerge="1">
                  <a:txBody>
                    <a:bodyPr/>
                    <a:lstStyle/>
                    <a:p>
                      <a:pPr algn="ctr"/>
                      <a:endParaRPr lang="de-DE" sz="1100"/>
                    </a:p>
                  </a:txBody>
                  <a:tcPr/>
                </a:tc>
                <a:tc vMerge="1">
                  <a:txBody>
                    <a:bodyPr/>
                    <a:lstStyle/>
                    <a:p>
                      <a:pPr algn="ctr"/>
                      <a:endParaRPr lang="de-DE" sz="1100"/>
                    </a:p>
                  </a:txBody>
                  <a:tcPr/>
                </a:tc>
                <a:extLst>
                  <a:ext uri="{0D108BD9-81ED-4DB2-BD59-A6C34878D82A}">
                    <a16:rowId xmlns:a16="http://schemas.microsoft.com/office/drawing/2014/main" val="3531000729"/>
                  </a:ext>
                </a:extLst>
              </a:tr>
              <a:tr h="285693">
                <a:tc vMerge="1">
                  <a:txBody>
                    <a:bodyPr/>
                    <a:lstStyle/>
                    <a:p>
                      <a:endParaRPr lang="de-DE"/>
                    </a:p>
                  </a:txBody>
                  <a:tcPr/>
                </a:tc>
                <a:tc>
                  <a:txBody>
                    <a:bodyPr/>
                    <a:lstStyle/>
                    <a:p>
                      <a:r>
                        <a:rPr lang="de-DE" sz="1100" kern="1200" dirty="0" err="1">
                          <a:solidFill>
                            <a:srgbClr val="202124"/>
                          </a:solidFill>
                          <a:latin typeface="+mn-lt"/>
                          <a:ea typeface="+mn-ea"/>
                          <a:cs typeface="+mn-cs"/>
                        </a:rPr>
                        <a:t>Sensiplan</a:t>
                      </a:r>
                      <a:r>
                        <a:rPr lang="de-DE" sz="1100" b="0" i="0" kern="1200" dirty="0">
                          <a:solidFill>
                            <a:srgbClr val="040C28"/>
                          </a:solidFill>
                          <a:effectLst/>
                          <a:latin typeface="+mn-lt"/>
                          <a:ea typeface="+mn-ea"/>
                          <a:cs typeface="+mn-cs"/>
                        </a:rPr>
                        <a:t>®</a:t>
                      </a:r>
                      <a:r>
                        <a:rPr lang="de-DE" sz="1100" b="0" i="0" kern="1200" dirty="0">
                          <a:solidFill>
                            <a:srgbClr val="202124"/>
                          </a:solidFill>
                          <a:effectLst/>
                          <a:latin typeface="+mn-lt"/>
                          <a:ea typeface="+mn-ea"/>
                          <a:cs typeface="+mn-cs"/>
                        </a:rPr>
                        <a:t> </a:t>
                      </a:r>
                      <a:r>
                        <a:rPr lang="de-DE" sz="1100" dirty="0"/>
                        <a:t>-Methode</a:t>
                      </a:r>
                    </a:p>
                  </a:txBody>
                  <a:tcPr/>
                </a:tc>
                <a:tc>
                  <a:txBody>
                    <a:bodyPr/>
                    <a:lstStyle/>
                    <a:p>
                      <a:pPr algn="ctr"/>
                      <a:r>
                        <a:rPr lang="de-DE" sz="1100"/>
                        <a:t>0,4</a:t>
                      </a:r>
                    </a:p>
                  </a:txBody>
                  <a:tcPr/>
                </a:tc>
                <a:tc>
                  <a:txBody>
                    <a:bodyPr/>
                    <a:lstStyle/>
                    <a:p>
                      <a:pPr algn="ctr"/>
                      <a:r>
                        <a:rPr lang="de-DE" sz="1100"/>
                        <a:t>0,8-2,0</a:t>
                      </a:r>
                    </a:p>
                  </a:txBody>
                  <a:tcPr/>
                </a:tc>
                <a:extLst>
                  <a:ext uri="{0D108BD9-81ED-4DB2-BD59-A6C34878D82A}">
                    <a16:rowId xmlns:a16="http://schemas.microsoft.com/office/drawing/2014/main" val="640596638"/>
                  </a:ext>
                </a:extLst>
              </a:tr>
              <a:tr h="285693">
                <a:tc rowSpan="2">
                  <a:txBody>
                    <a:bodyPr/>
                    <a:lstStyle/>
                    <a:p>
                      <a:r>
                        <a:rPr lang="de-DE" sz="1100"/>
                        <a:t>operativ</a:t>
                      </a:r>
                    </a:p>
                  </a:txBody>
                  <a:tcPr/>
                </a:tc>
                <a:tc>
                  <a:txBody>
                    <a:bodyPr/>
                    <a:lstStyle/>
                    <a:p>
                      <a:r>
                        <a:rPr lang="de-DE" sz="1100"/>
                        <a:t>Sterilisation Frau</a:t>
                      </a:r>
                    </a:p>
                  </a:txBody>
                  <a:tcPr/>
                </a:tc>
                <a:tc>
                  <a:txBody>
                    <a:bodyPr/>
                    <a:lstStyle/>
                    <a:p>
                      <a:pPr algn="ctr"/>
                      <a:r>
                        <a:rPr lang="de-DE" sz="1100"/>
                        <a:t>0,5</a:t>
                      </a:r>
                    </a:p>
                  </a:txBody>
                  <a:tcPr/>
                </a:tc>
                <a:tc>
                  <a:txBody>
                    <a:bodyPr/>
                    <a:lstStyle/>
                    <a:p>
                      <a:pPr algn="ctr"/>
                      <a:r>
                        <a:rPr lang="de-DE" sz="1100"/>
                        <a:t>0,5</a:t>
                      </a:r>
                    </a:p>
                  </a:txBody>
                  <a:tcPr/>
                </a:tc>
                <a:extLst>
                  <a:ext uri="{0D108BD9-81ED-4DB2-BD59-A6C34878D82A}">
                    <a16:rowId xmlns:a16="http://schemas.microsoft.com/office/drawing/2014/main" val="2918500945"/>
                  </a:ext>
                </a:extLst>
              </a:tr>
              <a:tr h="285693">
                <a:tc vMerge="1">
                  <a:txBody>
                    <a:bodyPr/>
                    <a:lstStyle/>
                    <a:p>
                      <a:endParaRPr lang="de-DE"/>
                    </a:p>
                  </a:txBody>
                  <a:tcPr/>
                </a:tc>
                <a:tc>
                  <a:txBody>
                    <a:bodyPr/>
                    <a:lstStyle/>
                    <a:p>
                      <a:r>
                        <a:rPr lang="de-DE" sz="1100" dirty="0"/>
                        <a:t>Sterilisation Mann</a:t>
                      </a:r>
                    </a:p>
                  </a:txBody>
                  <a:tcPr/>
                </a:tc>
                <a:tc>
                  <a:txBody>
                    <a:bodyPr/>
                    <a:lstStyle/>
                    <a:p>
                      <a:pPr algn="ctr"/>
                      <a:r>
                        <a:rPr lang="de-DE" sz="1100"/>
                        <a:t>0,1</a:t>
                      </a:r>
                    </a:p>
                  </a:txBody>
                  <a:tcPr/>
                </a:tc>
                <a:tc>
                  <a:txBody>
                    <a:bodyPr/>
                    <a:lstStyle/>
                    <a:p>
                      <a:pPr algn="ctr"/>
                      <a:r>
                        <a:rPr lang="de-DE" sz="1100"/>
                        <a:t>0,15</a:t>
                      </a:r>
                    </a:p>
                  </a:txBody>
                  <a:tcPr/>
                </a:tc>
                <a:extLst>
                  <a:ext uri="{0D108BD9-81ED-4DB2-BD59-A6C34878D82A}">
                    <a16:rowId xmlns:a16="http://schemas.microsoft.com/office/drawing/2014/main" val="686314521"/>
                  </a:ext>
                </a:extLst>
              </a:tr>
              <a:tr h="285693">
                <a:tc rowSpan="2">
                  <a:txBody>
                    <a:bodyPr/>
                    <a:lstStyle/>
                    <a:p>
                      <a:r>
                        <a:rPr lang="de-DE" sz="1100"/>
                        <a:t>unsicher</a:t>
                      </a:r>
                    </a:p>
                  </a:txBody>
                  <a:tcPr/>
                </a:tc>
                <a:tc>
                  <a:txBody>
                    <a:bodyPr/>
                    <a:lstStyle/>
                    <a:p>
                      <a:r>
                        <a:rPr lang="de-DE" sz="1100"/>
                        <a:t>Coitus Interruptus</a:t>
                      </a:r>
                    </a:p>
                  </a:txBody>
                  <a:tcPr/>
                </a:tc>
                <a:tc>
                  <a:txBody>
                    <a:bodyPr/>
                    <a:lstStyle/>
                    <a:p>
                      <a:pPr algn="ctr"/>
                      <a:r>
                        <a:rPr lang="de-DE" sz="1100"/>
                        <a:t>4</a:t>
                      </a:r>
                    </a:p>
                  </a:txBody>
                  <a:tcPr/>
                </a:tc>
                <a:tc>
                  <a:txBody>
                    <a:bodyPr/>
                    <a:lstStyle/>
                    <a:p>
                      <a:pPr algn="ctr"/>
                      <a:r>
                        <a:rPr lang="de-DE" sz="1100"/>
                        <a:t>20</a:t>
                      </a:r>
                    </a:p>
                  </a:txBody>
                  <a:tcPr/>
                </a:tc>
                <a:extLst>
                  <a:ext uri="{0D108BD9-81ED-4DB2-BD59-A6C34878D82A}">
                    <a16:rowId xmlns:a16="http://schemas.microsoft.com/office/drawing/2014/main" val="2364832967"/>
                  </a:ext>
                </a:extLst>
              </a:tr>
              <a:tr h="285693">
                <a:tc vMerge="1">
                  <a:txBody>
                    <a:bodyPr/>
                    <a:lstStyle/>
                    <a:p>
                      <a:endParaRPr lang="de-DE"/>
                    </a:p>
                  </a:txBody>
                  <a:tcPr/>
                </a:tc>
                <a:tc>
                  <a:txBody>
                    <a:bodyPr/>
                    <a:lstStyle/>
                    <a:p>
                      <a:r>
                        <a:rPr lang="de-DE" sz="1100" b="0" i="0">
                          <a:solidFill>
                            <a:srgbClr val="202124"/>
                          </a:solidFill>
                          <a:effectLst/>
                        </a:rPr>
                        <a:t>Knaus-Ogino-Methode (Kalendermethode)</a:t>
                      </a:r>
                      <a:endParaRPr lang="de-DE" sz="1100"/>
                    </a:p>
                  </a:txBody>
                  <a:tcPr/>
                </a:tc>
                <a:tc>
                  <a:txBody>
                    <a:bodyPr/>
                    <a:lstStyle/>
                    <a:p>
                      <a:pPr algn="ctr"/>
                      <a:r>
                        <a:rPr lang="de-DE" sz="1100"/>
                        <a:t>5-9</a:t>
                      </a:r>
                    </a:p>
                  </a:txBody>
                  <a:tcPr/>
                </a:tc>
                <a:tc>
                  <a:txBody>
                    <a:bodyPr/>
                    <a:lstStyle/>
                    <a:p>
                      <a:pPr algn="ctr"/>
                      <a:r>
                        <a:rPr lang="de-DE" sz="1100" dirty="0"/>
                        <a:t>15-40</a:t>
                      </a:r>
                    </a:p>
                  </a:txBody>
                  <a:tcPr/>
                </a:tc>
                <a:extLst>
                  <a:ext uri="{0D108BD9-81ED-4DB2-BD59-A6C34878D82A}">
                    <a16:rowId xmlns:a16="http://schemas.microsoft.com/office/drawing/2014/main" val="3279627479"/>
                  </a:ext>
                </a:extLst>
              </a:tr>
            </a:tbl>
          </a:graphicData>
        </a:graphic>
      </p:graphicFrame>
    </p:spTree>
    <p:extLst>
      <p:ext uri="{BB962C8B-B14F-4D97-AF65-F5344CB8AC3E}">
        <p14:creationId xmlns:p14="http://schemas.microsoft.com/office/powerpoint/2010/main" val="232657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DF9BBC8D-0AE6-3CCB-24D5-375B6A39D3A6}"/>
              </a:ext>
            </a:extLst>
          </p:cNvPr>
          <p:cNvSpPr/>
          <p:nvPr/>
        </p:nvSpPr>
        <p:spPr>
          <a:xfrm>
            <a:off x="-8980830" y="-3"/>
            <a:ext cx="12192000" cy="6858000"/>
          </a:xfrm>
          <a:prstGeom prst="roundRect">
            <a:avLst/>
          </a:prstGeom>
          <a:solidFill>
            <a:srgbClr val="8D3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1957FCA6-1E13-7F18-88DD-A7175E0F96D1}"/>
              </a:ext>
            </a:extLst>
          </p:cNvPr>
          <p:cNvSpPr>
            <a:spLocks noGrp="1"/>
          </p:cNvSpPr>
          <p:nvPr>
            <p:ph idx="1"/>
          </p:nvPr>
        </p:nvSpPr>
        <p:spPr>
          <a:xfrm>
            <a:off x="3445769" y="1155310"/>
            <a:ext cx="8881392" cy="5037399"/>
          </a:xfrm>
        </p:spPr>
        <p:txBody>
          <a:bodyPr/>
          <a:lstStyle/>
          <a:p>
            <a:pPr marL="514350" indent="-514350">
              <a:buFont typeface="+mj-lt"/>
              <a:buAutoNum type="arabicPeriod"/>
            </a:pPr>
            <a:r>
              <a:rPr lang="de-DE" sz="2300" dirty="0"/>
              <a:t>Definition Verhütungsunfall</a:t>
            </a:r>
          </a:p>
          <a:p>
            <a:pPr marL="514350" indent="-514350">
              <a:buFont typeface="+mj-lt"/>
              <a:buAutoNum type="arabicPeriod"/>
            </a:pPr>
            <a:r>
              <a:rPr lang="de-DE" sz="2300" dirty="0"/>
              <a:t>Wann Notfallkontrazeption nutzen </a:t>
            </a:r>
          </a:p>
          <a:p>
            <a:pPr marL="514350" indent="-514350">
              <a:buFont typeface="+mj-lt"/>
              <a:buAutoNum type="arabicPeriod"/>
            </a:pPr>
            <a:r>
              <a:rPr lang="de-DE" sz="2300" dirty="0"/>
              <a:t>Überblick verschiedener Arten</a:t>
            </a:r>
          </a:p>
          <a:p>
            <a:pPr marL="514350" indent="-514350">
              <a:buFont typeface="+mj-lt"/>
              <a:buAutoNum type="arabicPeriod"/>
            </a:pPr>
            <a:r>
              <a:rPr lang="de-DE" sz="2300" dirty="0"/>
              <a:t>Hormonell </a:t>
            </a:r>
          </a:p>
          <a:p>
            <a:pPr marL="514350" indent="-514350">
              <a:buFont typeface="+mj-lt"/>
              <a:buAutoNum type="arabicPeriod"/>
            </a:pPr>
            <a:r>
              <a:rPr lang="de-DE" sz="2300" dirty="0"/>
              <a:t>Hormonfrei</a:t>
            </a:r>
          </a:p>
          <a:p>
            <a:pPr marL="514350" indent="-514350">
              <a:buFont typeface="+mj-lt"/>
              <a:buAutoNum type="arabicPeriod"/>
            </a:pPr>
            <a:r>
              <a:rPr lang="de-DE" sz="2300" dirty="0"/>
              <a:t>Ein Vergleich</a:t>
            </a:r>
          </a:p>
          <a:p>
            <a:pPr marL="0" indent="0">
              <a:buNone/>
            </a:pPr>
            <a:r>
              <a:rPr lang="de-DE" sz="2300" dirty="0"/>
              <a:t> nach Sicherheit</a:t>
            </a:r>
          </a:p>
          <a:p>
            <a:pPr marL="0" indent="0">
              <a:buNone/>
            </a:pPr>
            <a:endParaRPr lang="de-DE" dirty="0"/>
          </a:p>
        </p:txBody>
      </p:sp>
      <p:sp>
        <p:nvSpPr>
          <p:cNvPr id="4" name="Foliennummernplatzhalter 3">
            <a:extLst>
              <a:ext uri="{FF2B5EF4-FFF2-40B4-BE49-F238E27FC236}">
                <a16:creationId xmlns:a16="http://schemas.microsoft.com/office/drawing/2014/main" id="{B6FC2C2C-7BAB-83FD-79F2-6E449D29EC9B}"/>
              </a:ext>
            </a:extLst>
          </p:cNvPr>
          <p:cNvSpPr>
            <a:spLocks noGrp="1"/>
          </p:cNvSpPr>
          <p:nvPr>
            <p:ph type="sldNum" sz="quarter" idx="12"/>
          </p:nvPr>
        </p:nvSpPr>
        <p:spPr/>
        <p:txBody>
          <a:bodyPr/>
          <a:lstStyle/>
          <a:p>
            <a:fld id="{802006FE-6571-4354-8775-F8708372C227}" type="slidenum">
              <a:rPr lang="de-DE" smtClean="0"/>
              <a:t>123</a:t>
            </a:fld>
            <a:endParaRPr lang="de-DE"/>
          </a:p>
        </p:txBody>
      </p:sp>
      <p:sp>
        <p:nvSpPr>
          <p:cNvPr id="5" name="Rechteck: abgerundete Ecken 4">
            <a:extLst>
              <a:ext uri="{FF2B5EF4-FFF2-40B4-BE49-F238E27FC236}">
                <a16:creationId xmlns:a16="http://schemas.microsoft.com/office/drawing/2014/main" id="{68D89804-DA72-4471-E2A1-B817F2E979AF}"/>
              </a:ext>
            </a:extLst>
          </p:cNvPr>
          <p:cNvSpPr/>
          <p:nvPr/>
        </p:nvSpPr>
        <p:spPr>
          <a:xfrm>
            <a:off x="-9612553" y="1"/>
            <a:ext cx="12192000" cy="6858000"/>
          </a:xfrm>
          <a:prstGeom prst="roundRect">
            <a:avLst/>
          </a:prstGeom>
          <a:solidFill>
            <a:srgbClr val="A461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B44B1574-8D2F-9B71-3998-4A61A369B59A}"/>
              </a:ext>
            </a:extLst>
          </p:cNvPr>
          <p:cNvSpPr/>
          <p:nvPr/>
        </p:nvSpPr>
        <p:spPr>
          <a:xfrm>
            <a:off x="-10168076" y="0"/>
            <a:ext cx="12192000" cy="6858000"/>
          </a:xfrm>
          <a:prstGeom prst="roundRect">
            <a:avLst/>
          </a:prstGeom>
          <a:solidFill>
            <a:srgbClr val="BB8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DC28BC43-FCE0-E272-99E8-D71A9E810D7E}"/>
              </a:ext>
            </a:extLst>
          </p:cNvPr>
          <p:cNvSpPr/>
          <p:nvPr/>
        </p:nvSpPr>
        <p:spPr>
          <a:xfrm>
            <a:off x="-10846501" y="-1"/>
            <a:ext cx="12192000" cy="6858000"/>
          </a:xfrm>
          <a:prstGeom prst="roundRect">
            <a:avLst/>
          </a:prstGeom>
          <a:solidFill>
            <a:srgbClr val="D1B0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34C82BD1-EA30-E585-2FFC-4D9A6553DE04}"/>
              </a:ext>
            </a:extLst>
          </p:cNvPr>
          <p:cNvSpPr/>
          <p:nvPr/>
        </p:nvSpPr>
        <p:spPr>
          <a:xfrm>
            <a:off x="-11524926" y="-2"/>
            <a:ext cx="12192000" cy="6858000"/>
          </a:xfrm>
          <a:prstGeom prst="roundRect">
            <a:avLst/>
          </a:prstGeom>
          <a:solidFill>
            <a:srgbClr val="E8D7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FA3BA4F-D95A-7245-1C91-09238CF13E8E}"/>
              </a:ext>
            </a:extLst>
          </p:cNvPr>
          <p:cNvSpPr>
            <a:spLocks noGrp="1"/>
          </p:cNvSpPr>
          <p:nvPr>
            <p:ph type="title"/>
          </p:nvPr>
        </p:nvSpPr>
        <p:spPr>
          <a:xfrm>
            <a:off x="3057525" y="136525"/>
            <a:ext cx="9081739" cy="1325563"/>
          </a:xfrm>
        </p:spPr>
        <p:txBody>
          <a:bodyPr>
            <a:normAutofit/>
          </a:bodyPr>
          <a:lstStyle/>
          <a:p>
            <a:pPr algn="r"/>
            <a:r>
              <a:rPr lang="de-DE" sz="4000" dirty="0"/>
              <a:t>Verhütungsunfälle</a:t>
            </a:r>
            <a:r>
              <a:rPr lang="de-DE" sz="3700" dirty="0"/>
              <a:t> &amp; Notfallkontrazeption</a:t>
            </a:r>
          </a:p>
        </p:txBody>
      </p:sp>
      <p:pic>
        <p:nvPicPr>
          <p:cNvPr id="10" name="Grafik 9" descr="Ein Bild, das Person, Menschliches Gesicht, Brust, Mann enthält.&#10;&#10;KI-generierte Inhalte können fehlerhaft sein.">
            <a:extLst>
              <a:ext uri="{FF2B5EF4-FFF2-40B4-BE49-F238E27FC236}">
                <a16:creationId xmlns:a16="http://schemas.microsoft.com/office/drawing/2014/main" id="{8900F2BF-6DCD-68C8-43CA-C7AE5D1FC2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035" y="2611395"/>
            <a:ext cx="6109853" cy="3665912"/>
          </a:xfrm>
          <a:prstGeom prst="rect">
            <a:avLst/>
          </a:prstGeom>
        </p:spPr>
      </p:pic>
    </p:spTree>
    <p:extLst>
      <p:ext uri="{BB962C8B-B14F-4D97-AF65-F5344CB8AC3E}">
        <p14:creationId xmlns:p14="http://schemas.microsoft.com/office/powerpoint/2010/main" val="2424523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4F2C-0DDB-C9CA-0517-FF605A2C823E}"/>
            </a:ext>
          </a:extLst>
        </p:cNvPr>
        <p:cNvGrpSpPr/>
        <p:nvPr/>
      </p:nvGrpSpPr>
      <p:grpSpPr>
        <a:xfrm>
          <a:off x="0" y="0"/>
          <a:ext cx="0" cy="0"/>
          <a:chOff x="0" y="0"/>
          <a:chExt cx="0" cy="0"/>
        </a:xfrm>
      </p:grpSpPr>
      <p:sp>
        <p:nvSpPr>
          <p:cNvPr id="9" name="Rechteck: abgerundete Ecken 8">
            <a:extLst>
              <a:ext uri="{FF2B5EF4-FFF2-40B4-BE49-F238E27FC236}">
                <a16:creationId xmlns:a16="http://schemas.microsoft.com/office/drawing/2014/main" id="{A4693150-8AB0-682A-4E33-7E93D2DE9CC5}"/>
              </a:ext>
            </a:extLst>
          </p:cNvPr>
          <p:cNvSpPr/>
          <p:nvPr/>
        </p:nvSpPr>
        <p:spPr>
          <a:xfrm>
            <a:off x="0" y="-2"/>
            <a:ext cx="12192000" cy="6858000"/>
          </a:xfrm>
          <a:prstGeom prst="roundRect">
            <a:avLst/>
          </a:prstGeom>
          <a:solidFill>
            <a:srgbClr val="8D398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2BA41D09-47C3-DA3D-978D-A09633DCA7DD}"/>
              </a:ext>
            </a:extLst>
          </p:cNvPr>
          <p:cNvSpPr>
            <a:spLocks noGrp="1"/>
          </p:cNvSpPr>
          <p:nvPr>
            <p:ph idx="1"/>
          </p:nvPr>
        </p:nvSpPr>
        <p:spPr>
          <a:xfrm>
            <a:off x="3015856" y="1132288"/>
            <a:ext cx="8881392" cy="5037399"/>
          </a:xfrm>
        </p:spPr>
        <p:txBody>
          <a:bodyPr>
            <a:normAutofit fontScale="92500" lnSpcReduction="10000"/>
          </a:bodyPr>
          <a:lstStyle/>
          <a:p>
            <a:pPr marL="514350" indent="-514350">
              <a:buFont typeface="+mj-lt"/>
              <a:buAutoNum type="arabicPeriod"/>
            </a:pPr>
            <a:r>
              <a:rPr lang="de-DE" sz="2800" dirty="0">
                <a:solidFill>
                  <a:schemeClr val="bg1"/>
                </a:solidFill>
              </a:rPr>
              <a:t>Definition Verhütungsunfall</a:t>
            </a:r>
          </a:p>
          <a:p>
            <a:pPr marL="0" indent="0">
              <a:buNone/>
            </a:pPr>
            <a:endParaRPr lang="de-DE" sz="2800" dirty="0">
              <a:solidFill>
                <a:schemeClr val="bg1"/>
              </a:solidFill>
            </a:endParaRPr>
          </a:p>
          <a:p>
            <a:r>
              <a:rPr lang="de-DE" dirty="0">
                <a:solidFill>
                  <a:schemeClr val="bg1"/>
                </a:solidFill>
              </a:rPr>
              <a:t>Angewandte Verhütungsmethode hat versagt </a:t>
            </a:r>
          </a:p>
          <a:p>
            <a:pPr>
              <a:buFont typeface="Symbol" panose="05050102010706020507" pitchFamily="18" charset="2"/>
              <a:buChar char="Þ"/>
            </a:pPr>
            <a:r>
              <a:rPr lang="de-DE" dirty="0">
                <a:solidFill>
                  <a:schemeClr val="bg1"/>
                </a:solidFill>
              </a:rPr>
              <a:t>Ziel: ungewollte Schwangerschaft verhindern</a:t>
            </a:r>
          </a:p>
          <a:p>
            <a:pPr>
              <a:buFont typeface="Symbol" panose="05050102010706020507" pitchFamily="18" charset="2"/>
              <a:buChar char="Þ"/>
            </a:pPr>
            <a:endParaRPr lang="de-DE" dirty="0">
              <a:solidFill>
                <a:schemeClr val="bg1"/>
              </a:solidFill>
            </a:endParaRPr>
          </a:p>
          <a:p>
            <a:r>
              <a:rPr lang="de-DE" dirty="0">
                <a:solidFill>
                  <a:schemeClr val="bg1"/>
                </a:solidFill>
              </a:rPr>
              <a:t>Beispiele: </a:t>
            </a:r>
          </a:p>
          <a:p>
            <a:pPr lvl="1"/>
            <a:r>
              <a:rPr lang="de-DE" dirty="0">
                <a:solidFill>
                  <a:schemeClr val="bg1"/>
                </a:solidFill>
              </a:rPr>
              <a:t>Kondom reißt</a:t>
            </a:r>
          </a:p>
          <a:p>
            <a:pPr lvl="1"/>
            <a:r>
              <a:rPr lang="de-DE" dirty="0">
                <a:solidFill>
                  <a:schemeClr val="bg1"/>
                </a:solidFill>
              </a:rPr>
              <a:t>Pille vergessen einzunehmen</a:t>
            </a:r>
          </a:p>
          <a:p>
            <a:pPr lvl="1"/>
            <a:r>
              <a:rPr lang="de-DE" dirty="0">
                <a:solidFill>
                  <a:schemeClr val="bg1"/>
                </a:solidFill>
              </a:rPr>
              <a:t>Verhütungspflaster hat sich abgelöst </a:t>
            </a:r>
          </a:p>
          <a:p>
            <a:pPr lvl="1"/>
            <a:r>
              <a:rPr lang="de-DE" dirty="0">
                <a:solidFill>
                  <a:schemeClr val="bg1"/>
                </a:solidFill>
              </a:rPr>
              <a:t>Verhütungsring vergessen pünktlich einzusetzen</a:t>
            </a:r>
          </a:p>
          <a:p>
            <a:pPr lvl="1"/>
            <a:r>
              <a:rPr lang="de-DE" dirty="0">
                <a:solidFill>
                  <a:schemeClr val="bg1"/>
                </a:solidFill>
              </a:rPr>
              <a:t>Falsche Berechnung der fruchtbaren Tage</a:t>
            </a:r>
          </a:p>
          <a:p>
            <a:pPr lvl="1"/>
            <a:r>
              <a:rPr lang="de-DE" dirty="0">
                <a:solidFill>
                  <a:schemeClr val="bg1"/>
                </a:solidFill>
              </a:rPr>
              <a:t>Etc. </a:t>
            </a:r>
          </a:p>
          <a:p>
            <a:pPr marL="0" indent="0">
              <a:buNone/>
            </a:pPr>
            <a:endParaRPr lang="de-DE" sz="2800" dirty="0"/>
          </a:p>
          <a:p>
            <a:pPr marL="0" indent="0">
              <a:buNone/>
            </a:pPr>
            <a:endParaRPr lang="de-DE" dirty="0"/>
          </a:p>
        </p:txBody>
      </p:sp>
      <p:sp>
        <p:nvSpPr>
          <p:cNvPr id="4" name="Foliennummernplatzhalter 3">
            <a:extLst>
              <a:ext uri="{FF2B5EF4-FFF2-40B4-BE49-F238E27FC236}">
                <a16:creationId xmlns:a16="http://schemas.microsoft.com/office/drawing/2014/main" id="{F290B067-5730-8EC8-540D-30AEEAE405F3}"/>
              </a:ext>
            </a:extLst>
          </p:cNvPr>
          <p:cNvSpPr>
            <a:spLocks noGrp="1"/>
          </p:cNvSpPr>
          <p:nvPr>
            <p:ph type="sldNum" sz="quarter" idx="12"/>
          </p:nvPr>
        </p:nvSpPr>
        <p:spPr/>
        <p:txBody>
          <a:bodyPr/>
          <a:lstStyle/>
          <a:p>
            <a:fld id="{802006FE-6571-4354-8775-F8708372C227}" type="slidenum">
              <a:rPr lang="de-DE" smtClean="0"/>
              <a:t>124</a:t>
            </a:fld>
            <a:endParaRPr lang="de-DE"/>
          </a:p>
        </p:txBody>
      </p:sp>
      <p:sp>
        <p:nvSpPr>
          <p:cNvPr id="5" name="Rechteck: abgerundete Ecken 4">
            <a:extLst>
              <a:ext uri="{FF2B5EF4-FFF2-40B4-BE49-F238E27FC236}">
                <a16:creationId xmlns:a16="http://schemas.microsoft.com/office/drawing/2014/main" id="{5E841400-C2B0-FE31-13A1-8732EE0FC5FB}"/>
              </a:ext>
            </a:extLst>
          </p:cNvPr>
          <p:cNvSpPr/>
          <p:nvPr/>
        </p:nvSpPr>
        <p:spPr>
          <a:xfrm>
            <a:off x="-9612553" y="1"/>
            <a:ext cx="12192000" cy="6858000"/>
          </a:xfrm>
          <a:prstGeom prst="roundRect">
            <a:avLst/>
          </a:prstGeom>
          <a:solidFill>
            <a:srgbClr val="A461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A7319B4D-6F89-6B84-E54A-803AA6F6003B}"/>
              </a:ext>
            </a:extLst>
          </p:cNvPr>
          <p:cNvSpPr/>
          <p:nvPr/>
        </p:nvSpPr>
        <p:spPr>
          <a:xfrm>
            <a:off x="-10168076" y="0"/>
            <a:ext cx="12192000" cy="6858000"/>
          </a:xfrm>
          <a:prstGeom prst="roundRect">
            <a:avLst/>
          </a:prstGeom>
          <a:solidFill>
            <a:srgbClr val="BB8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5519CA53-29FC-0F55-AF98-EC48E06F40C8}"/>
              </a:ext>
            </a:extLst>
          </p:cNvPr>
          <p:cNvSpPr/>
          <p:nvPr/>
        </p:nvSpPr>
        <p:spPr>
          <a:xfrm>
            <a:off x="-10846501" y="-1"/>
            <a:ext cx="12192000" cy="6858000"/>
          </a:xfrm>
          <a:prstGeom prst="roundRect">
            <a:avLst/>
          </a:prstGeom>
          <a:solidFill>
            <a:srgbClr val="D1B0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61069EC2-C968-3223-986E-806D5BB5323B}"/>
              </a:ext>
            </a:extLst>
          </p:cNvPr>
          <p:cNvSpPr/>
          <p:nvPr/>
        </p:nvSpPr>
        <p:spPr>
          <a:xfrm>
            <a:off x="-11524926" y="-2"/>
            <a:ext cx="12192000" cy="6858000"/>
          </a:xfrm>
          <a:prstGeom prst="roundRect">
            <a:avLst/>
          </a:prstGeom>
          <a:solidFill>
            <a:srgbClr val="E8D7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634452F-AEF7-F656-D6EF-E17EB5E31ABB}"/>
              </a:ext>
            </a:extLst>
          </p:cNvPr>
          <p:cNvSpPr>
            <a:spLocks noGrp="1"/>
          </p:cNvSpPr>
          <p:nvPr>
            <p:ph type="title"/>
          </p:nvPr>
        </p:nvSpPr>
        <p:spPr>
          <a:xfrm>
            <a:off x="1592278" y="144863"/>
            <a:ext cx="10410092" cy="995763"/>
          </a:xfrm>
        </p:spPr>
        <p:txBody>
          <a:bodyPr>
            <a:normAutofit/>
          </a:bodyPr>
          <a:lstStyle/>
          <a:p>
            <a:pPr algn="r"/>
            <a:r>
              <a:rPr lang="de-DE" sz="4000" dirty="0">
                <a:solidFill>
                  <a:schemeClr val="bg1"/>
                </a:solidFill>
              </a:rPr>
              <a:t>Verhütungsunfälle &amp; Notfallkontrazeption</a:t>
            </a:r>
          </a:p>
        </p:txBody>
      </p:sp>
    </p:spTree>
    <p:extLst>
      <p:ext uri="{BB962C8B-B14F-4D97-AF65-F5344CB8AC3E}">
        <p14:creationId xmlns:p14="http://schemas.microsoft.com/office/powerpoint/2010/main" val="2983646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CD35C-8DD1-2D75-1015-6CF48A680639}"/>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0880FFD-83AE-24F9-730A-EF8B964E53ED}"/>
              </a:ext>
            </a:extLst>
          </p:cNvPr>
          <p:cNvSpPr>
            <a:spLocks noGrp="1"/>
          </p:cNvSpPr>
          <p:nvPr>
            <p:ph idx="1"/>
          </p:nvPr>
        </p:nvSpPr>
        <p:spPr>
          <a:xfrm>
            <a:off x="3015856" y="1132288"/>
            <a:ext cx="8881392" cy="5037399"/>
          </a:xfrm>
        </p:spPr>
        <p:txBody>
          <a:bodyPr/>
          <a:lstStyle/>
          <a:p>
            <a:pPr marL="0" indent="0">
              <a:buNone/>
            </a:pPr>
            <a:endParaRPr lang="de-DE"/>
          </a:p>
        </p:txBody>
      </p:sp>
      <p:sp>
        <p:nvSpPr>
          <p:cNvPr id="4" name="Foliennummernplatzhalter 3">
            <a:extLst>
              <a:ext uri="{FF2B5EF4-FFF2-40B4-BE49-F238E27FC236}">
                <a16:creationId xmlns:a16="http://schemas.microsoft.com/office/drawing/2014/main" id="{7DEE92B3-142C-11F0-841F-7B3A07DD1A81}"/>
              </a:ext>
            </a:extLst>
          </p:cNvPr>
          <p:cNvSpPr>
            <a:spLocks noGrp="1"/>
          </p:cNvSpPr>
          <p:nvPr>
            <p:ph type="sldNum" sz="quarter" idx="12"/>
          </p:nvPr>
        </p:nvSpPr>
        <p:spPr/>
        <p:txBody>
          <a:bodyPr/>
          <a:lstStyle/>
          <a:p>
            <a:fld id="{802006FE-6571-4354-8775-F8708372C227}" type="slidenum">
              <a:rPr lang="de-DE" smtClean="0"/>
              <a:t>125</a:t>
            </a:fld>
            <a:endParaRPr lang="de-DE"/>
          </a:p>
        </p:txBody>
      </p:sp>
      <p:sp>
        <p:nvSpPr>
          <p:cNvPr id="5" name="Rechteck: abgerundete Ecken 4">
            <a:extLst>
              <a:ext uri="{FF2B5EF4-FFF2-40B4-BE49-F238E27FC236}">
                <a16:creationId xmlns:a16="http://schemas.microsoft.com/office/drawing/2014/main" id="{9AC1AF44-D4DB-D95C-4CDF-A731D69AB6C3}"/>
              </a:ext>
            </a:extLst>
          </p:cNvPr>
          <p:cNvSpPr/>
          <p:nvPr/>
        </p:nvSpPr>
        <p:spPr>
          <a:xfrm>
            <a:off x="0" y="0"/>
            <a:ext cx="12192000" cy="6858000"/>
          </a:xfrm>
          <a:prstGeom prst="roundRect">
            <a:avLst/>
          </a:prstGeom>
          <a:solidFill>
            <a:srgbClr val="A461A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3FF92277-7F78-2779-D9A6-5DDD4555AF62}"/>
              </a:ext>
            </a:extLst>
          </p:cNvPr>
          <p:cNvSpPr/>
          <p:nvPr/>
        </p:nvSpPr>
        <p:spPr>
          <a:xfrm>
            <a:off x="-10168076" y="0"/>
            <a:ext cx="12192000" cy="68580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0D9B7056-0CCF-0EEA-1ECF-6356EF35A63B}"/>
              </a:ext>
            </a:extLst>
          </p:cNvPr>
          <p:cNvSpPr/>
          <p:nvPr/>
        </p:nvSpPr>
        <p:spPr>
          <a:xfrm>
            <a:off x="-10846501" y="-1"/>
            <a:ext cx="12192000" cy="68580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29FE2A94-4F97-6232-AD6A-37F8348A5722}"/>
              </a:ext>
            </a:extLst>
          </p:cNvPr>
          <p:cNvSpPr/>
          <p:nvPr/>
        </p:nvSpPr>
        <p:spPr>
          <a:xfrm>
            <a:off x="-11524926" y="-2"/>
            <a:ext cx="12192000" cy="6858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425627C-3C04-A887-76D7-6EFFAB579613}"/>
              </a:ext>
            </a:extLst>
          </p:cNvPr>
          <p:cNvSpPr>
            <a:spLocks noGrp="1"/>
          </p:cNvSpPr>
          <p:nvPr>
            <p:ph type="title"/>
          </p:nvPr>
        </p:nvSpPr>
        <p:spPr>
          <a:xfrm>
            <a:off x="1781908" y="136525"/>
            <a:ext cx="10410092" cy="1325563"/>
          </a:xfrm>
        </p:spPr>
        <p:txBody>
          <a:bodyPr>
            <a:normAutofit/>
          </a:bodyPr>
          <a:lstStyle/>
          <a:p>
            <a:pPr algn="r"/>
            <a:r>
              <a:rPr lang="de-DE" sz="4000" dirty="0">
                <a:solidFill>
                  <a:schemeClr val="bg1"/>
                </a:solidFill>
              </a:rPr>
              <a:t>Verhütungsunfälle &amp; Notfallkontrazeption</a:t>
            </a:r>
          </a:p>
        </p:txBody>
      </p:sp>
      <p:sp>
        <p:nvSpPr>
          <p:cNvPr id="11" name="Inhaltsplatzhalter 2">
            <a:extLst>
              <a:ext uri="{FF2B5EF4-FFF2-40B4-BE49-F238E27FC236}">
                <a16:creationId xmlns:a16="http://schemas.microsoft.com/office/drawing/2014/main" id="{86716EF0-80E0-7615-7D86-A2AEE0317634}"/>
              </a:ext>
            </a:extLst>
          </p:cNvPr>
          <p:cNvSpPr txBox="1">
            <a:spLocks/>
          </p:cNvSpPr>
          <p:nvPr/>
        </p:nvSpPr>
        <p:spPr>
          <a:xfrm>
            <a:off x="3168256" y="1284688"/>
            <a:ext cx="8881392" cy="5037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bg1"/>
                </a:solidFill>
              </a:rPr>
              <a:t>2. Wann Notfallkontrazeption nutzen</a:t>
            </a:r>
          </a:p>
          <a:p>
            <a:pPr marL="0" indent="0">
              <a:buNone/>
            </a:pPr>
            <a:endParaRPr lang="de-DE" dirty="0">
              <a:solidFill>
                <a:schemeClr val="bg1"/>
              </a:solidFill>
            </a:endParaRPr>
          </a:p>
          <a:p>
            <a:pPr marL="514350" indent="-514350">
              <a:buAutoNum type="alphaLcParenR"/>
            </a:pPr>
            <a:r>
              <a:rPr lang="de-DE" dirty="0">
                <a:solidFill>
                  <a:schemeClr val="bg1"/>
                </a:solidFill>
              </a:rPr>
              <a:t>Wenn es zu ungeschütztem Geschlechtsverkehr ohne anderweitige Verhütung kommt </a:t>
            </a:r>
          </a:p>
          <a:p>
            <a:pPr marL="514350" indent="-514350">
              <a:buAutoNum type="alphaLcParenR"/>
            </a:pPr>
            <a:r>
              <a:rPr lang="de-DE" dirty="0">
                <a:solidFill>
                  <a:schemeClr val="bg1"/>
                </a:solidFill>
              </a:rPr>
              <a:t>Wenn es zu einem Verhütungsunfall kommt, v.a. wenn dieser in die vermuteten fruchtbaren Tage des Zyklus der Frau fällt </a:t>
            </a:r>
          </a:p>
        </p:txBody>
      </p:sp>
    </p:spTree>
    <p:extLst>
      <p:ext uri="{BB962C8B-B14F-4D97-AF65-F5344CB8AC3E}">
        <p14:creationId xmlns:p14="http://schemas.microsoft.com/office/powerpoint/2010/main" val="155165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32288-15BC-9D91-2DA8-D7F614C0A499}"/>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E173174-3537-5388-FCE4-5E2E8B203ADC}"/>
              </a:ext>
            </a:extLst>
          </p:cNvPr>
          <p:cNvSpPr>
            <a:spLocks noGrp="1"/>
          </p:cNvSpPr>
          <p:nvPr>
            <p:ph type="sldNum" sz="quarter" idx="12"/>
          </p:nvPr>
        </p:nvSpPr>
        <p:spPr/>
        <p:txBody>
          <a:bodyPr/>
          <a:lstStyle/>
          <a:p>
            <a:fld id="{802006FE-6571-4354-8775-F8708372C227}" type="slidenum">
              <a:rPr lang="de-DE" smtClean="0"/>
              <a:t>126</a:t>
            </a:fld>
            <a:endParaRPr lang="de-DE"/>
          </a:p>
        </p:txBody>
      </p:sp>
      <p:sp>
        <p:nvSpPr>
          <p:cNvPr id="5" name="Rechteck: abgerundete Ecken 4">
            <a:extLst>
              <a:ext uri="{FF2B5EF4-FFF2-40B4-BE49-F238E27FC236}">
                <a16:creationId xmlns:a16="http://schemas.microsoft.com/office/drawing/2014/main" id="{8A732272-1100-B261-F77E-C57299A275AE}"/>
              </a:ext>
            </a:extLst>
          </p:cNvPr>
          <p:cNvSpPr/>
          <p:nvPr/>
        </p:nvSpPr>
        <p:spPr>
          <a:xfrm>
            <a:off x="0" y="0"/>
            <a:ext cx="12192000" cy="685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7FDD74C4-F1EA-C8A1-F941-E1920CC3F9C8}"/>
              </a:ext>
            </a:extLst>
          </p:cNvPr>
          <p:cNvSpPr/>
          <p:nvPr/>
        </p:nvSpPr>
        <p:spPr>
          <a:xfrm>
            <a:off x="-5675" y="228598"/>
            <a:ext cx="12192000" cy="6858000"/>
          </a:xfrm>
          <a:prstGeom prst="roundRect">
            <a:avLst/>
          </a:prstGeom>
          <a:solidFill>
            <a:srgbClr val="BB88B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92AE975F-4008-0E48-3B4B-4ACF7C8087E8}"/>
              </a:ext>
            </a:extLst>
          </p:cNvPr>
          <p:cNvSpPr/>
          <p:nvPr/>
        </p:nvSpPr>
        <p:spPr>
          <a:xfrm>
            <a:off x="-10846501" y="-1"/>
            <a:ext cx="12192000" cy="68580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A51DD264-ABC3-CD78-385E-CE4D601BD0E0}"/>
              </a:ext>
            </a:extLst>
          </p:cNvPr>
          <p:cNvSpPr/>
          <p:nvPr/>
        </p:nvSpPr>
        <p:spPr>
          <a:xfrm>
            <a:off x="-11524926" y="-2"/>
            <a:ext cx="12192000" cy="6858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9565FA7-8064-CE18-891D-BCB068D2D074}"/>
              </a:ext>
            </a:extLst>
          </p:cNvPr>
          <p:cNvSpPr>
            <a:spLocks noGrp="1"/>
          </p:cNvSpPr>
          <p:nvPr>
            <p:ph type="title"/>
          </p:nvPr>
        </p:nvSpPr>
        <p:spPr>
          <a:xfrm>
            <a:off x="1781908" y="136525"/>
            <a:ext cx="10410092" cy="1325563"/>
          </a:xfrm>
        </p:spPr>
        <p:txBody>
          <a:bodyPr>
            <a:normAutofit/>
          </a:bodyPr>
          <a:lstStyle/>
          <a:p>
            <a:pPr algn="r"/>
            <a:r>
              <a:rPr lang="de-DE" sz="4000" dirty="0">
                <a:solidFill>
                  <a:schemeClr val="bg1"/>
                </a:solidFill>
              </a:rPr>
              <a:t>Verhütungsunfälle &amp; Notfallkontrazeption</a:t>
            </a:r>
          </a:p>
        </p:txBody>
      </p:sp>
      <p:graphicFrame>
        <p:nvGraphicFramePr>
          <p:cNvPr id="10" name="Inhaltsplatzhalter 9">
            <a:extLst>
              <a:ext uri="{FF2B5EF4-FFF2-40B4-BE49-F238E27FC236}">
                <a16:creationId xmlns:a16="http://schemas.microsoft.com/office/drawing/2014/main" id="{663AF6A0-3FA9-B665-B0DF-368AD2481091}"/>
              </a:ext>
            </a:extLst>
          </p:cNvPr>
          <p:cNvGraphicFramePr>
            <a:graphicFrameLocks noGrp="1"/>
          </p:cNvGraphicFramePr>
          <p:nvPr>
            <p:ph idx="1"/>
            <p:extLst>
              <p:ext uri="{D42A27DB-BD31-4B8C-83A1-F6EECF244321}">
                <p14:modId xmlns:p14="http://schemas.microsoft.com/office/powerpoint/2010/main" val="3042882041"/>
              </p:ext>
            </p:extLst>
          </p:nvPr>
        </p:nvGraphicFramePr>
        <p:xfrm>
          <a:off x="1534048" y="1935004"/>
          <a:ext cx="10515600" cy="3307080"/>
        </p:xfrm>
        <a:graphic>
          <a:graphicData uri="http://schemas.openxmlformats.org/drawingml/2006/table">
            <a:tbl>
              <a:tblPr firstRow="1" bandRow="1">
                <a:tableStyleId>{5940675A-B579-460E-94D1-54222C63F5DA}</a:tableStyleId>
              </a:tblPr>
              <a:tblGrid>
                <a:gridCol w="2103120">
                  <a:extLst>
                    <a:ext uri="{9D8B030D-6E8A-4147-A177-3AD203B41FA5}">
                      <a16:colId xmlns:a16="http://schemas.microsoft.com/office/drawing/2014/main" val="1877813157"/>
                    </a:ext>
                  </a:extLst>
                </a:gridCol>
                <a:gridCol w="3949337">
                  <a:extLst>
                    <a:ext uri="{9D8B030D-6E8A-4147-A177-3AD203B41FA5}">
                      <a16:colId xmlns:a16="http://schemas.microsoft.com/office/drawing/2014/main" val="2613228482"/>
                    </a:ext>
                  </a:extLst>
                </a:gridCol>
                <a:gridCol w="2360023">
                  <a:extLst>
                    <a:ext uri="{9D8B030D-6E8A-4147-A177-3AD203B41FA5}">
                      <a16:colId xmlns:a16="http://schemas.microsoft.com/office/drawing/2014/main" val="1351160493"/>
                    </a:ext>
                  </a:extLst>
                </a:gridCol>
                <a:gridCol w="2103120">
                  <a:extLst>
                    <a:ext uri="{9D8B030D-6E8A-4147-A177-3AD203B41FA5}">
                      <a16:colId xmlns:a16="http://schemas.microsoft.com/office/drawing/2014/main" val="1616027389"/>
                    </a:ext>
                  </a:extLst>
                </a:gridCol>
              </a:tblGrid>
              <a:tr h="370840">
                <a:tc>
                  <a:txBody>
                    <a:bodyPr/>
                    <a:lstStyle/>
                    <a:p>
                      <a:pPr algn="ctr"/>
                      <a:endParaRPr lang="de-DE" dirty="0"/>
                    </a:p>
                  </a:txBody>
                  <a:tcPr>
                    <a:solidFill>
                      <a:srgbClr val="A461A5"/>
                    </a:solidFill>
                  </a:tcPr>
                </a:tc>
                <a:tc>
                  <a:txBody>
                    <a:bodyPr/>
                    <a:lstStyle/>
                    <a:p>
                      <a:pPr algn="ctr"/>
                      <a:r>
                        <a:rPr lang="de-DE"/>
                        <a:t>Hormonell </a:t>
                      </a:r>
                    </a:p>
                  </a:txBody>
                  <a:tcPr>
                    <a:solidFill>
                      <a:srgbClr val="A461A5"/>
                    </a:solidFill>
                  </a:tcPr>
                </a:tc>
                <a:tc gridSpan="2">
                  <a:txBody>
                    <a:bodyPr/>
                    <a:lstStyle/>
                    <a:p>
                      <a:pPr algn="ctr"/>
                      <a:r>
                        <a:rPr lang="de-DE"/>
                        <a:t>hormonfrei</a:t>
                      </a:r>
                    </a:p>
                  </a:txBody>
                  <a:tcPr>
                    <a:solidFill>
                      <a:srgbClr val="A461A5"/>
                    </a:solidFill>
                  </a:tcPr>
                </a:tc>
                <a:tc hMerge="1">
                  <a:txBody>
                    <a:bodyPr/>
                    <a:lstStyle/>
                    <a:p>
                      <a:endParaRPr lang="de-DE"/>
                    </a:p>
                  </a:txBody>
                  <a:tcPr/>
                </a:tc>
                <a:extLst>
                  <a:ext uri="{0D108BD9-81ED-4DB2-BD59-A6C34878D82A}">
                    <a16:rowId xmlns:a16="http://schemas.microsoft.com/office/drawing/2014/main" val="3996284920"/>
                  </a:ext>
                </a:extLst>
              </a:tr>
              <a:tr h="370840">
                <a:tc>
                  <a:txBody>
                    <a:bodyPr/>
                    <a:lstStyle/>
                    <a:p>
                      <a:pPr algn="ctr"/>
                      <a:r>
                        <a:rPr lang="de-DE"/>
                        <a:t>Was</a:t>
                      </a:r>
                    </a:p>
                  </a:txBody>
                  <a:tcPr>
                    <a:solidFill>
                      <a:srgbClr val="A461A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t>Pille danach</a:t>
                      </a:r>
                    </a:p>
                  </a:txBody>
                  <a:tcPr/>
                </a:tc>
                <a:tc>
                  <a:txBody>
                    <a:bodyPr/>
                    <a:lstStyle/>
                    <a:p>
                      <a:pPr algn="ctr"/>
                      <a:r>
                        <a:rPr lang="de-DE"/>
                        <a:t>Kupferspirale</a:t>
                      </a:r>
                    </a:p>
                  </a:txBody>
                  <a:tcPr/>
                </a:tc>
                <a:tc>
                  <a:txBody>
                    <a:bodyPr/>
                    <a:lstStyle/>
                    <a:p>
                      <a:pPr algn="ctr"/>
                      <a:r>
                        <a:rPr lang="de-DE"/>
                        <a:t>Kupferkette</a:t>
                      </a:r>
                    </a:p>
                  </a:txBody>
                  <a:tcPr/>
                </a:tc>
                <a:extLst>
                  <a:ext uri="{0D108BD9-81ED-4DB2-BD59-A6C34878D82A}">
                    <a16:rowId xmlns:a16="http://schemas.microsoft.com/office/drawing/2014/main" val="1081819705"/>
                  </a:ext>
                </a:extLst>
              </a:tr>
              <a:tr h="370840">
                <a:tc>
                  <a:txBody>
                    <a:bodyPr/>
                    <a:lstStyle/>
                    <a:p>
                      <a:pPr algn="ctr"/>
                      <a:r>
                        <a:rPr lang="de-DE"/>
                        <a:t>Rezept nötig?</a:t>
                      </a:r>
                    </a:p>
                  </a:txBody>
                  <a:tcPr>
                    <a:solidFill>
                      <a:srgbClr val="A461A5"/>
                    </a:solidFill>
                  </a:tcPr>
                </a:tc>
                <a:tc>
                  <a:txBody>
                    <a:bodyPr/>
                    <a:lstStyle/>
                    <a:p>
                      <a:pPr algn="ctr"/>
                      <a:r>
                        <a:rPr lang="de-DE"/>
                        <a:t>rezeptfrei</a:t>
                      </a:r>
                    </a:p>
                  </a:txBody>
                  <a:tcPr/>
                </a:tc>
                <a:tc gridSpan="2">
                  <a:txBody>
                    <a:bodyPr/>
                    <a:lstStyle/>
                    <a:p>
                      <a:pPr algn="ctr"/>
                      <a:r>
                        <a:rPr lang="de-DE"/>
                        <a:t>Durch Frauenarzt beschafft</a:t>
                      </a:r>
                    </a:p>
                  </a:txBody>
                  <a:tcPr/>
                </a:tc>
                <a:tc hMerge="1">
                  <a:txBody>
                    <a:bodyPr/>
                    <a:lstStyle/>
                    <a:p>
                      <a:pPr algn="ctr"/>
                      <a:endParaRPr lang="de-DE"/>
                    </a:p>
                  </a:txBody>
                  <a:tcPr/>
                </a:tc>
                <a:extLst>
                  <a:ext uri="{0D108BD9-81ED-4DB2-BD59-A6C34878D82A}">
                    <a16:rowId xmlns:a16="http://schemas.microsoft.com/office/drawing/2014/main" val="2665556951"/>
                  </a:ext>
                </a:extLst>
              </a:tr>
              <a:tr h="370840">
                <a:tc>
                  <a:txBody>
                    <a:bodyPr/>
                    <a:lstStyle/>
                    <a:p>
                      <a:pPr algn="ctr"/>
                      <a:r>
                        <a:rPr lang="de-DE" dirty="0"/>
                        <a:t>Wie lange anwendbar?</a:t>
                      </a:r>
                    </a:p>
                  </a:txBody>
                  <a:tcPr>
                    <a:solidFill>
                      <a:srgbClr val="A461A5"/>
                    </a:solidFill>
                  </a:tcPr>
                </a:tc>
                <a:tc>
                  <a:txBody>
                    <a:bodyPr/>
                    <a:lstStyle/>
                    <a:p>
                      <a:pPr algn="ctr"/>
                      <a:r>
                        <a:rPr lang="de-DE"/>
                        <a:t>So schnell wie möglich (je nach Marke 3-5 Tage möglich)</a:t>
                      </a:r>
                    </a:p>
                  </a:txBody>
                  <a:tcPr/>
                </a:tc>
                <a:tc gridSpan="2">
                  <a:txBody>
                    <a:bodyPr/>
                    <a:lstStyle/>
                    <a:p>
                      <a:pPr algn="ctr"/>
                      <a:r>
                        <a:rPr lang="de-DE"/>
                        <a:t>Bis spätestens 120 Stunden (= 5 Tage danach)</a:t>
                      </a:r>
                    </a:p>
                  </a:txBody>
                  <a:tcPr/>
                </a:tc>
                <a:tc hMerge="1">
                  <a:txBody>
                    <a:bodyPr/>
                    <a:lstStyle/>
                    <a:p>
                      <a:pPr algn="ctr"/>
                      <a:endParaRPr lang="de-DE"/>
                    </a:p>
                  </a:txBody>
                  <a:tcPr/>
                </a:tc>
                <a:extLst>
                  <a:ext uri="{0D108BD9-81ED-4DB2-BD59-A6C34878D82A}">
                    <a16:rowId xmlns:a16="http://schemas.microsoft.com/office/drawing/2014/main" val="803300858"/>
                  </a:ext>
                </a:extLst>
              </a:tr>
              <a:tr h="370840">
                <a:tc>
                  <a:txBody>
                    <a:bodyPr/>
                    <a:lstStyle/>
                    <a:p>
                      <a:pPr algn="ctr"/>
                      <a:r>
                        <a:rPr lang="de-DE"/>
                        <a:t>Wirksamkeit</a:t>
                      </a:r>
                    </a:p>
                  </a:txBody>
                  <a:tcPr>
                    <a:solidFill>
                      <a:srgbClr val="A461A5"/>
                    </a:solidFill>
                  </a:tcPr>
                </a:tc>
                <a:tc>
                  <a:txBody>
                    <a:bodyPr/>
                    <a:lstStyle/>
                    <a:p>
                      <a:pPr algn="ctr"/>
                      <a:r>
                        <a:rPr lang="de-DE" dirty="0"/>
                        <a:t>Je nach Marke verschieden, Weniger sicher als hormonfreie Notfallkontrazeption mit Kupfer</a:t>
                      </a:r>
                    </a:p>
                  </a:txBody>
                  <a:tcPr/>
                </a:tc>
                <a:tc gridSpan="2">
                  <a:txBody>
                    <a:bodyPr/>
                    <a:lstStyle/>
                    <a:p>
                      <a:pPr algn="ctr"/>
                      <a:r>
                        <a:rPr lang="de-DE"/>
                        <a:t>99%</a:t>
                      </a:r>
                    </a:p>
                  </a:txBody>
                  <a:tcPr/>
                </a:tc>
                <a:tc hMerge="1">
                  <a:txBody>
                    <a:bodyPr/>
                    <a:lstStyle/>
                    <a:p>
                      <a:pPr algn="ctr"/>
                      <a:endParaRPr lang="de-DE"/>
                    </a:p>
                  </a:txBody>
                  <a:tcPr/>
                </a:tc>
                <a:extLst>
                  <a:ext uri="{0D108BD9-81ED-4DB2-BD59-A6C34878D82A}">
                    <a16:rowId xmlns:a16="http://schemas.microsoft.com/office/drawing/2014/main" val="3123521224"/>
                  </a:ext>
                </a:extLst>
              </a:tr>
              <a:tr h="370840">
                <a:tc>
                  <a:txBody>
                    <a:bodyPr/>
                    <a:lstStyle/>
                    <a:p>
                      <a:pPr algn="ctr"/>
                      <a:r>
                        <a:rPr lang="de-DE"/>
                        <a:t>Besonderheiten</a:t>
                      </a:r>
                    </a:p>
                  </a:txBody>
                  <a:tcPr>
                    <a:solidFill>
                      <a:srgbClr val="A461A5"/>
                    </a:solidFill>
                  </a:tcPr>
                </a:tc>
                <a:tc>
                  <a:txBody>
                    <a:bodyPr/>
                    <a:lstStyle/>
                    <a:p>
                      <a:pPr algn="ctr"/>
                      <a:endParaRPr lang="de-DE" dirty="0"/>
                    </a:p>
                  </a:txBody>
                  <a:tcPr/>
                </a:tc>
                <a:tc gridSpan="2">
                  <a:txBody>
                    <a:bodyPr/>
                    <a:lstStyle/>
                    <a:p>
                      <a:pPr algn="ctr"/>
                      <a:r>
                        <a:rPr lang="de-DE" dirty="0"/>
                        <a:t>Kann danach direkt bis zu 5 Jahre liegen bleiben mit hoher Verhütungssicherheit</a:t>
                      </a:r>
                    </a:p>
                  </a:txBody>
                  <a:tcPr/>
                </a:tc>
                <a:tc hMerge="1">
                  <a:txBody>
                    <a:bodyPr/>
                    <a:lstStyle/>
                    <a:p>
                      <a:pPr algn="ctr"/>
                      <a:endParaRPr lang="de-DE"/>
                    </a:p>
                  </a:txBody>
                  <a:tcPr/>
                </a:tc>
                <a:extLst>
                  <a:ext uri="{0D108BD9-81ED-4DB2-BD59-A6C34878D82A}">
                    <a16:rowId xmlns:a16="http://schemas.microsoft.com/office/drawing/2014/main" val="2299696630"/>
                  </a:ext>
                </a:extLst>
              </a:tr>
            </a:tbl>
          </a:graphicData>
        </a:graphic>
      </p:graphicFrame>
      <p:sp>
        <p:nvSpPr>
          <p:cNvPr id="9" name="Inhaltsplatzhalter 2">
            <a:extLst>
              <a:ext uri="{FF2B5EF4-FFF2-40B4-BE49-F238E27FC236}">
                <a16:creationId xmlns:a16="http://schemas.microsoft.com/office/drawing/2014/main" id="{067F012A-01F2-A9A1-D174-234ADCDA8123}"/>
              </a:ext>
            </a:extLst>
          </p:cNvPr>
          <p:cNvSpPr txBox="1">
            <a:spLocks/>
          </p:cNvSpPr>
          <p:nvPr/>
        </p:nvSpPr>
        <p:spPr>
          <a:xfrm>
            <a:off x="3316283" y="1301141"/>
            <a:ext cx="8881392" cy="5137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solidFill>
                  <a:schemeClr val="bg1"/>
                </a:solidFill>
              </a:rPr>
              <a:t>3. Überblick verschiedener Arten</a:t>
            </a:r>
          </a:p>
          <a:p>
            <a:pPr marL="0" indent="0">
              <a:buFont typeface="Arial" panose="020B0604020202020204" pitchFamily="34" charset="0"/>
              <a:buNone/>
            </a:pPr>
            <a:endParaRPr lang="de-DE" dirty="0">
              <a:solidFill>
                <a:schemeClr val="bg1"/>
              </a:solidFill>
            </a:endParaRPr>
          </a:p>
        </p:txBody>
      </p:sp>
    </p:spTree>
    <p:extLst>
      <p:ext uri="{BB962C8B-B14F-4D97-AF65-F5344CB8AC3E}">
        <p14:creationId xmlns:p14="http://schemas.microsoft.com/office/powerpoint/2010/main" val="41644412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B4CE8-349E-F154-F9DD-086420E91604}"/>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D781B669-BFE4-8AE9-3D89-08CE82660B6F}"/>
              </a:ext>
            </a:extLst>
          </p:cNvPr>
          <p:cNvSpPr>
            <a:spLocks noGrp="1"/>
          </p:cNvSpPr>
          <p:nvPr>
            <p:ph type="sldNum" sz="quarter" idx="12"/>
          </p:nvPr>
        </p:nvSpPr>
        <p:spPr/>
        <p:txBody>
          <a:bodyPr/>
          <a:lstStyle/>
          <a:p>
            <a:fld id="{802006FE-6571-4354-8775-F8708372C227}" type="slidenum">
              <a:rPr lang="de-DE" smtClean="0"/>
              <a:t>127</a:t>
            </a:fld>
            <a:endParaRPr lang="de-DE"/>
          </a:p>
        </p:txBody>
      </p:sp>
      <p:sp>
        <p:nvSpPr>
          <p:cNvPr id="5" name="Rechteck: abgerundete Ecken 4">
            <a:extLst>
              <a:ext uri="{FF2B5EF4-FFF2-40B4-BE49-F238E27FC236}">
                <a16:creationId xmlns:a16="http://schemas.microsoft.com/office/drawing/2014/main" id="{B18D0EF3-51E0-0B32-8D5E-FEC0B3F1FB80}"/>
              </a:ext>
            </a:extLst>
          </p:cNvPr>
          <p:cNvSpPr/>
          <p:nvPr/>
        </p:nvSpPr>
        <p:spPr>
          <a:xfrm>
            <a:off x="0" y="0"/>
            <a:ext cx="12192000" cy="685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46456B81-5FD9-A6E3-6195-71D9697E2C9C}"/>
              </a:ext>
            </a:extLst>
          </p:cNvPr>
          <p:cNvSpPr/>
          <p:nvPr/>
        </p:nvSpPr>
        <p:spPr>
          <a:xfrm>
            <a:off x="0" y="0"/>
            <a:ext cx="12192000" cy="68580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1DBBFDCA-5677-21B0-6B5D-54138589E8D3}"/>
              </a:ext>
            </a:extLst>
          </p:cNvPr>
          <p:cNvSpPr/>
          <p:nvPr/>
        </p:nvSpPr>
        <p:spPr>
          <a:xfrm>
            <a:off x="0" y="0"/>
            <a:ext cx="12192000" cy="6858000"/>
          </a:xfrm>
          <a:prstGeom prst="roundRect">
            <a:avLst/>
          </a:prstGeom>
          <a:solidFill>
            <a:srgbClr val="D1B0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Rechteck: abgerundete Ecken 7">
            <a:extLst>
              <a:ext uri="{FF2B5EF4-FFF2-40B4-BE49-F238E27FC236}">
                <a16:creationId xmlns:a16="http://schemas.microsoft.com/office/drawing/2014/main" id="{A52CDF1D-50AA-53E2-A538-D83B3DBC6276}"/>
              </a:ext>
            </a:extLst>
          </p:cNvPr>
          <p:cNvSpPr/>
          <p:nvPr/>
        </p:nvSpPr>
        <p:spPr>
          <a:xfrm>
            <a:off x="-11524926" y="-2"/>
            <a:ext cx="12192000" cy="6858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Inhaltsplatzhalter 10" descr="Ein Bild, das Person, Nagel, Finger, Hand enthält.&#10;&#10;KI-generierte Inhalte können fehlerhaft sein.">
            <a:extLst>
              <a:ext uri="{FF2B5EF4-FFF2-40B4-BE49-F238E27FC236}">
                <a16:creationId xmlns:a16="http://schemas.microsoft.com/office/drawing/2014/main" id="{D4AB895A-9C67-4975-3335-6FDDC677B9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25431" y="2453820"/>
            <a:ext cx="3250591" cy="1950355"/>
          </a:xfrm>
        </p:spPr>
      </p:pic>
      <p:sp>
        <p:nvSpPr>
          <p:cNvPr id="2" name="Titel 1">
            <a:extLst>
              <a:ext uri="{FF2B5EF4-FFF2-40B4-BE49-F238E27FC236}">
                <a16:creationId xmlns:a16="http://schemas.microsoft.com/office/drawing/2014/main" id="{50DFF165-1205-6223-99DC-D704154AA876}"/>
              </a:ext>
            </a:extLst>
          </p:cNvPr>
          <p:cNvSpPr>
            <a:spLocks noGrp="1"/>
          </p:cNvSpPr>
          <p:nvPr>
            <p:ph type="title"/>
          </p:nvPr>
        </p:nvSpPr>
        <p:spPr>
          <a:xfrm>
            <a:off x="1781908" y="136525"/>
            <a:ext cx="10410092" cy="1325563"/>
          </a:xfrm>
        </p:spPr>
        <p:txBody>
          <a:bodyPr>
            <a:normAutofit/>
          </a:bodyPr>
          <a:lstStyle/>
          <a:p>
            <a:pPr algn="r"/>
            <a:r>
              <a:rPr lang="de-DE" sz="4000"/>
              <a:t>Verhütungsunfälle &amp; Notfallkontrazeption</a:t>
            </a:r>
          </a:p>
        </p:txBody>
      </p:sp>
      <p:sp>
        <p:nvSpPr>
          <p:cNvPr id="9" name="Inhaltsplatzhalter 2">
            <a:extLst>
              <a:ext uri="{FF2B5EF4-FFF2-40B4-BE49-F238E27FC236}">
                <a16:creationId xmlns:a16="http://schemas.microsoft.com/office/drawing/2014/main" id="{0FF75052-3262-766A-BA1F-77699B8783F3}"/>
              </a:ext>
            </a:extLst>
          </p:cNvPr>
          <p:cNvSpPr txBox="1">
            <a:spLocks/>
          </p:cNvSpPr>
          <p:nvPr/>
        </p:nvSpPr>
        <p:spPr>
          <a:xfrm>
            <a:off x="3168256" y="1284688"/>
            <a:ext cx="8881392" cy="5037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200" dirty="0"/>
              <a:t>4. Hormonell: die Pille danach </a:t>
            </a:r>
          </a:p>
          <a:p>
            <a:pPr marL="285750" indent="-285750">
              <a:lnSpc>
                <a:spcPct val="150000"/>
              </a:lnSpc>
              <a:buFont typeface="Arial" panose="020B0604020202020204" pitchFamily="34" charset="0"/>
              <a:buChar char="•"/>
            </a:pPr>
            <a:r>
              <a:rPr lang="de-DE" sz="1600" dirty="0"/>
              <a:t>Was: Tablette für einmalige Einnahme </a:t>
            </a:r>
          </a:p>
          <a:p>
            <a:pPr marL="285750" indent="-285750">
              <a:lnSpc>
                <a:spcPct val="150000"/>
              </a:lnSpc>
              <a:buFont typeface="Arial" panose="020B0604020202020204" pitchFamily="34" charset="0"/>
              <a:buChar char="•"/>
            </a:pPr>
            <a:r>
              <a:rPr lang="de-DE" sz="1600" dirty="0"/>
              <a:t>Wie funktioniert‘s: verschiebt den Eisprung und die nachfolgende Periode =&gt; Nicht für regelmäßige Anwendung (ovulationshemmend) </a:t>
            </a:r>
          </a:p>
          <a:p>
            <a:pPr>
              <a:lnSpc>
                <a:spcPct val="150000"/>
              </a:lnSpc>
            </a:pPr>
            <a:r>
              <a:rPr lang="de-DE" sz="1600" dirty="0"/>
              <a:t>2 verschiedene Wirkstoffe aktuell auf dem deutschen Markt: Levonorgestrel &amp; Ulipristalacetat</a:t>
            </a:r>
          </a:p>
          <a:p>
            <a:pPr>
              <a:lnSpc>
                <a:spcPct val="150000"/>
              </a:lnSpc>
              <a:buFont typeface="Symbol" panose="05050102010706020507" pitchFamily="18" charset="2"/>
              <a:buChar char="Þ"/>
            </a:pPr>
            <a:r>
              <a:rPr lang="de-DE" sz="1600" dirty="0"/>
              <a:t>Wirkung</a:t>
            </a:r>
          </a:p>
          <a:p>
            <a:pPr>
              <a:lnSpc>
                <a:spcPct val="150000"/>
              </a:lnSpc>
              <a:buFont typeface="Symbol" panose="05050102010706020507" pitchFamily="18" charset="2"/>
              <a:buChar char="Þ"/>
            </a:pPr>
            <a:endParaRPr lang="de-DE" sz="1600" b="1" dirty="0"/>
          </a:p>
          <a:p>
            <a:pPr>
              <a:lnSpc>
                <a:spcPct val="150000"/>
              </a:lnSpc>
              <a:buFont typeface="Symbol" panose="05050102010706020507" pitchFamily="18" charset="2"/>
              <a:buChar char="Þ"/>
            </a:pPr>
            <a:endParaRPr lang="de-DE" sz="1600" b="1" dirty="0"/>
          </a:p>
          <a:p>
            <a:pPr>
              <a:lnSpc>
                <a:spcPct val="150000"/>
              </a:lnSpc>
              <a:buFont typeface="Symbol" panose="05050102010706020507" pitchFamily="18" charset="2"/>
              <a:buChar char="Þ"/>
            </a:pPr>
            <a:endParaRPr lang="de-DE" sz="1600" b="1" dirty="0"/>
          </a:p>
          <a:p>
            <a:pPr>
              <a:lnSpc>
                <a:spcPct val="150000"/>
              </a:lnSpc>
              <a:buFont typeface="Symbol" panose="05050102010706020507" pitchFamily="18" charset="2"/>
              <a:buChar char="Þ"/>
            </a:pPr>
            <a:endParaRPr lang="de-DE" sz="1600" b="1" dirty="0"/>
          </a:p>
        </p:txBody>
      </p:sp>
      <p:graphicFrame>
        <p:nvGraphicFramePr>
          <p:cNvPr id="3" name="Diagramm 2">
            <a:extLst>
              <a:ext uri="{FF2B5EF4-FFF2-40B4-BE49-F238E27FC236}">
                <a16:creationId xmlns:a16="http://schemas.microsoft.com/office/drawing/2014/main" id="{2D160CE5-FD6D-54D7-B70F-FA3E4EE3A44C}"/>
              </a:ext>
            </a:extLst>
          </p:cNvPr>
          <p:cNvGraphicFramePr/>
          <p:nvPr>
            <p:extLst>
              <p:ext uri="{D42A27DB-BD31-4B8C-83A1-F6EECF244321}">
                <p14:modId xmlns:p14="http://schemas.microsoft.com/office/powerpoint/2010/main" val="768695409"/>
              </p:ext>
            </p:extLst>
          </p:nvPr>
        </p:nvGraphicFramePr>
        <p:xfrm>
          <a:off x="4412252" y="2993724"/>
          <a:ext cx="5972538" cy="41211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feld 9">
            <a:extLst>
              <a:ext uri="{FF2B5EF4-FFF2-40B4-BE49-F238E27FC236}">
                <a16:creationId xmlns:a16="http://schemas.microsoft.com/office/drawing/2014/main" id="{8C552E86-860C-29EA-3EE0-46D8CDF10684}"/>
              </a:ext>
            </a:extLst>
          </p:cNvPr>
          <p:cNvSpPr txBox="1"/>
          <p:nvPr/>
        </p:nvSpPr>
        <p:spPr>
          <a:xfrm>
            <a:off x="10486190" y="3958555"/>
            <a:ext cx="1735219" cy="2400657"/>
          </a:xfrm>
          <a:prstGeom prst="rect">
            <a:avLst/>
          </a:prstGeom>
          <a:noFill/>
        </p:spPr>
        <p:txBody>
          <a:bodyPr wrap="square" rtlCol="0">
            <a:spAutoFit/>
          </a:bodyPr>
          <a:lstStyle/>
          <a:p>
            <a:r>
              <a:rPr lang="de-DE" sz="1600" b="1" dirty="0"/>
              <a:t>Nur wirksam, wenn noch kein Eisprung stattgefunden hat!</a:t>
            </a:r>
          </a:p>
          <a:p>
            <a:r>
              <a:rPr lang="de-DE" sz="1300" dirty="0"/>
              <a:t>Nidationshemmung kontrovers diskutiert &amp; aktuell nicht bestätigt.</a:t>
            </a:r>
          </a:p>
          <a:p>
            <a:endParaRPr lang="de-DE" dirty="0"/>
          </a:p>
        </p:txBody>
      </p:sp>
    </p:spTree>
    <p:extLst>
      <p:ext uri="{BB962C8B-B14F-4D97-AF65-F5344CB8AC3E}">
        <p14:creationId xmlns:p14="http://schemas.microsoft.com/office/powerpoint/2010/main" val="3232990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9CEC6-0460-604B-E2EB-0200CD357695}"/>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DB1B6F0C-C719-FF52-3B6A-B76256B2D34C}"/>
              </a:ext>
            </a:extLst>
          </p:cNvPr>
          <p:cNvSpPr>
            <a:spLocks noGrp="1"/>
          </p:cNvSpPr>
          <p:nvPr>
            <p:ph idx="1"/>
          </p:nvPr>
        </p:nvSpPr>
        <p:spPr>
          <a:xfrm>
            <a:off x="3015856" y="1132288"/>
            <a:ext cx="8881392" cy="5037399"/>
          </a:xfrm>
        </p:spPr>
        <p:txBody>
          <a:bodyPr/>
          <a:lstStyle/>
          <a:p>
            <a:pPr marL="0" indent="0">
              <a:buNone/>
            </a:pPr>
            <a:endParaRPr lang="de-DE"/>
          </a:p>
        </p:txBody>
      </p:sp>
      <p:sp>
        <p:nvSpPr>
          <p:cNvPr id="4" name="Foliennummernplatzhalter 3">
            <a:extLst>
              <a:ext uri="{FF2B5EF4-FFF2-40B4-BE49-F238E27FC236}">
                <a16:creationId xmlns:a16="http://schemas.microsoft.com/office/drawing/2014/main" id="{4DF8AA6D-E4ED-B900-848A-D0BE913C0766}"/>
              </a:ext>
            </a:extLst>
          </p:cNvPr>
          <p:cNvSpPr>
            <a:spLocks noGrp="1"/>
          </p:cNvSpPr>
          <p:nvPr>
            <p:ph type="sldNum" sz="quarter" idx="12"/>
          </p:nvPr>
        </p:nvSpPr>
        <p:spPr/>
        <p:txBody>
          <a:bodyPr/>
          <a:lstStyle/>
          <a:p>
            <a:fld id="{802006FE-6571-4354-8775-F8708372C227}" type="slidenum">
              <a:rPr lang="de-DE" smtClean="0"/>
              <a:t>128</a:t>
            </a:fld>
            <a:endParaRPr lang="de-DE"/>
          </a:p>
        </p:txBody>
      </p:sp>
      <p:sp>
        <p:nvSpPr>
          <p:cNvPr id="5" name="Rechteck: abgerundete Ecken 4">
            <a:extLst>
              <a:ext uri="{FF2B5EF4-FFF2-40B4-BE49-F238E27FC236}">
                <a16:creationId xmlns:a16="http://schemas.microsoft.com/office/drawing/2014/main" id="{531836AC-7510-FF2B-87A4-AE52C38FCB42}"/>
              </a:ext>
            </a:extLst>
          </p:cNvPr>
          <p:cNvSpPr/>
          <p:nvPr/>
        </p:nvSpPr>
        <p:spPr>
          <a:xfrm>
            <a:off x="0" y="0"/>
            <a:ext cx="12192000" cy="685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FD701683-4A59-651B-5434-7E99CCEB08B3}"/>
              </a:ext>
            </a:extLst>
          </p:cNvPr>
          <p:cNvSpPr/>
          <p:nvPr/>
        </p:nvSpPr>
        <p:spPr>
          <a:xfrm>
            <a:off x="0" y="0"/>
            <a:ext cx="12192000" cy="68580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73B17DBF-E48E-037C-5A00-07C519A29C35}"/>
              </a:ext>
            </a:extLst>
          </p:cNvPr>
          <p:cNvSpPr/>
          <p:nvPr/>
        </p:nvSpPr>
        <p:spPr>
          <a:xfrm>
            <a:off x="0" y="0"/>
            <a:ext cx="12192000" cy="6858000"/>
          </a:xfrm>
          <a:prstGeom prst="roundRect">
            <a:avLst/>
          </a:prstGeom>
          <a:solidFill>
            <a:srgbClr val="D1B0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A4D8FF90-707D-E94E-7E49-C7F4D68D926E}"/>
              </a:ext>
            </a:extLst>
          </p:cNvPr>
          <p:cNvSpPr/>
          <p:nvPr/>
        </p:nvSpPr>
        <p:spPr>
          <a:xfrm>
            <a:off x="-11524926" y="-2"/>
            <a:ext cx="12192000" cy="68580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05A7330-F143-3EC9-A3B4-5774079AC8B0}"/>
              </a:ext>
            </a:extLst>
          </p:cNvPr>
          <p:cNvSpPr>
            <a:spLocks noGrp="1"/>
          </p:cNvSpPr>
          <p:nvPr>
            <p:ph type="title"/>
          </p:nvPr>
        </p:nvSpPr>
        <p:spPr>
          <a:xfrm>
            <a:off x="1781908" y="136525"/>
            <a:ext cx="10410092" cy="1325563"/>
          </a:xfrm>
        </p:spPr>
        <p:txBody>
          <a:bodyPr>
            <a:normAutofit/>
          </a:bodyPr>
          <a:lstStyle/>
          <a:p>
            <a:pPr algn="r"/>
            <a:r>
              <a:rPr lang="de-DE" sz="4000"/>
              <a:t>Verhütungsunfälle &amp; Notfallkontrazeption</a:t>
            </a:r>
          </a:p>
        </p:txBody>
      </p:sp>
      <p:sp>
        <p:nvSpPr>
          <p:cNvPr id="9" name="Inhaltsplatzhalter 2">
            <a:extLst>
              <a:ext uri="{FF2B5EF4-FFF2-40B4-BE49-F238E27FC236}">
                <a16:creationId xmlns:a16="http://schemas.microsoft.com/office/drawing/2014/main" id="{8552ECEC-FF27-70EC-D542-B9B3D47963F5}"/>
              </a:ext>
            </a:extLst>
          </p:cNvPr>
          <p:cNvSpPr txBox="1">
            <a:spLocks/>
          </p:cNvSpPr>
          <p:nvPr/>
        </p:nvSpPr>
        <p:spPr>
          <a:xfrm>
            <a:off x="3168256" y="1284688"/>
            <a:ext cx="8881392" cy="5037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000" dirty="0"/>
              <a:t>4. Hormonell: die Pille danach </a:t>
            </a:r>
          </a:p>
          <a:p>
            <a:pPr marL="285750" indent="-285750">
              <a:lnSpc>
                <a:spcPct val="150000"/>
              </a:lnSpc>
              <a:buFont typeface="Arial" panose="020B0604020202020204" pitchFamily="34" charset="0"/>
              <a:buChar char="•"/>
            </a:pPr>
            <a:r>
              <a:rPr lang="de-DE" sz="1600" dirty="0"/>
              <a:t>Wie anzuwenden: so schnell wie möglich nach Verhütungspanne einzunehmen =&gt; Je früher sie eingenommen wird, desto höher die Sicherheit, denn die Wirksamkeit nimmt mit der Zeit stark ab!</a:t>
            </a:r>
          </a:p>
          <a:p>
            <a:pPr>
              <a:lnSpc>
                <a:spcPct val="150000"/>
              </a:lnSpc>
              <a:buFont typeface="Symbol" panose="05050102010706020507" pitchFamily="18" charset="2"/>
              <a:buChar char="Þ"/>
            </a:pPr>
            <a:r>
              <a:rPr lang="de-DE" sz="1600" dirty="0"/>
              <a:t> Kein Arztbesuch notwendig</a:t>
            </a:r>
          </a:p>
          <a:p>
            <a:pPr>
              <a:lnSpc>
                <a:spcPct val="150000"/>
              </a:lnSpc>
              <a:buFont typeface="Symbol" panose="05050102010706020507" pitchFamily="18" charset="2"/>
              <a:buChar char="Þ"/>
            </a:pPr>
            <a:r>
              <a:rPr lang="de-DE" sz="1600" dirty="0"/>
              <a:t> Wirksamkeit kann zwischen 59-98% variieren (evtl. reduzierte Wirksamkeit bei adipösen Frauen)</a:t>
            </a:r>
          </a:p>
          <a:p>
            <a:pPr>
              <a:lnSpc>
                <a:spcPct val="150000"/>
              </a:lnSpc>
            </a:pPr>
            <a:r>
              <a:rPr lang="de-DE" sz="1600" dirty="0"/>
              <a:t>Marken: </a:t>
            </a:r>
          </a:p>
          <a:p>
            <a:pPr lvl="1"/>
            <a:r>
              <a:rPr lang="de-DE" sz="1600" dirty="0"/>
              <a:t>Mit Wirkstoff Levonorgestrel: </a:t>
            </a:r>
            <a:r>
              <a:rPr lang="de-DE" sz="1600" dirty="0" err="1"/>
              <a:t>PiDaNa</a:t>
            </a:r>
            <a:r>
              <a:rPr lang="de-DE" sz="1600" dirty="0"/>
              <a:t> (1,5mg) für ca. 23 €, </a:t>
            </a:r>
            <a:r>
              <a:rPr lang="de-DE" sz="1600" dirty="0" err="1"/>
              <a:t>Vikela</a:t>
            </a:r>
            <a:r>
              <a:rPr lang="de-DE" sz="1600" dirty="0"/>
              <a:t> (1,5mg) für ca. 12 €   =&gt; bis zu 3 Tage anwendbar</a:t>
            </a:r>
          </a:p>
          <a:p>
            <a:pPr lvl="1"/>
            <a:r>
              <a:rPr lang="de-DE" sz="1600" dirty="0"/>
              <a:t>Mit Wirkstoff Ulipristalacetat: </a:t>
            </a:r>
            <a:r>
              <a:rPr lang="de-DE" sz="1600" dirty="0" err="1"/>
              <a:t>ellaOne</a:t>
            </a:r>
            <a:r>
              <a:rPr lang="de-DE" sz="1600" dirty="0"/>
              <a:t> (30mg) für ca. 35 €, </a:t>
            </a:r>
            <a:r>
              <a:rPr lang="de-DE" sz="1600" dirty="0" err="1"/>
              <a:t>Lencya</a:t>
            </a:r>
            <a:r>
              <a:rPr lang="de-DE" sz="1600" dirty="0"/>
              <a:t> (30mg) für ca. 30 €    =&gt; bis zu 5 Tage anwendbar </a:t>
            </a:r>
          </a:p>
          <a:p>
            <a:endParaRPr lang="de-DE" sz="1600" dirty="0"/>
          </a:p>
          <a:p>
            <a:pPr marL="0" indent="0">
              <a:buFont typeface="Arial" panose="020B0604020202020204" pitchFamily="34" charset="0"/>
              <a:buNone/>
            </a:pPr>
            <a:endParaRPr lang="de-DE" dirty="0"/>
          </a:p>
        </p:txBody>
      </p:sp>
      <p:pic>
        <p:nvPicPr>
          <p:cNvPr id="10" name="Inhaltsplatzhalter 10" descr="Ein Bild, das Person, Nagel, Finger, Hand enthält.&#10;&#10;KI-generierte Inhalte können fehlerhaft sein.">
            <a:extLst>
              <a:ext uri="{FF2B5EF4-FFF2-40B4-BE49-F238E27FC236}">
                <a16:creationId xmlns:a16="http://schemas.microsoft.com/office/drawing/2014/main" id="{0075BEB6-9A0C-FE9C-EA76-A597708C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5431" y="2453820"/>
            <a:ext cx="3250591" cy="1950355"/>
          </a:xfrm>
          <a:prstGeom prst="rect">
            <a:avLst/>
          </a:prstGeom>
        </p:spPr>
      </p:pic>
    </p:spTree>
    <p:extLst>
      <p:ext uri="{BB962C8B-B14F-4D97-AF65-F5344CB8AC3E}">
        <p14:creationId xmlns:p14="http://schemas.microsoft.com/office/powerpoint/2010/main" val="3935612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F023A-BB8E-2E7B-83BA-3FF7A2ADC976}"/>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85EBD3CD-984E-2F8C-9CBE-F8A4B04A42B6}"/>
              </a:ext>
            </a:extLst>
          </p:cNvPr>
          <p:cNvSpPr>
            <a:spLocks noGrp="1"/>
          </p:cNvSpPr>
          <p:nvPr>
            <p:ph idx="1"/>
          </p:nvPr>
        </p:nvSpPr>
        <p:spPr>
          <a:xfrm>
            <a:off x="3015856" y="1132288"/>
            <a:ext cx="8881392" cy="5037399"/>
          </a:xfrm>
        </p:spPr>
        <p:txBody>
          <a:bodyPr/>
          <a:lstStyle/>
          <a:p>
            <a:pPr marL="0" indent="0">
              <a:buNone/>
            </a:pPr>
            <a:endParaRPr lang="de-DE"/>
          </a:p>
        </p:txBody>
      </p:sp>
      <p:sp>
        <p:nvSpPr>
          <p:cNvPr id="4" name="Foliennummernplatzhalter 3">
            <a:extLst>
              <a:ext uri="{FF2B5EF4-FFF2-40B4-BE49-F238E27FC236}">
                <a16:creationId xmlns:a16="http://schemas.microsoft.com/office/drawing/2014/main" id="{1EDFD249-E03F-7C4A-9E87-4BED41A15278}"/>
              </a:ext>
            </a:extLst>
          </p:cNvPr>
          <p:cNvSpPr>
            <a:spLocks noGrp="1"/>
          </p:cNvSpPr>
          <p:nvPr>
            <p:ph type="sldNum" sz="quarter" idx="12"/>
          </p:nvPr>
        </p:nvSpPr>
        <p:spPr/>
        <p:txBody>
          <a:bodyPr/>
          <a:lstStyle/>
          <a:p>
            <a:fld id="{802006FE-6571-4354-8775-F8708372C227}" type="slidenum">
              <a:rPr lang="de-DE" smtClean="0"/>
              <a:t>129</a:t>
            </a:fld>
            <a:endParaRPr lang="de-DE"/>
          </a:p>
        </p:txBody>
      </p:sp>
      <p:sp>
        <p:nvSpPr>
          <p:cNvPr id="5" name="Rechteck: abgerundete Ecken 4">
            <a:extLst>
              <a:ext uri="{FF2B5EF4-FFF2-40B4-BE49-F238E27FC236}">
                <a16:creationId xmlns:a16="http://schemas.microsoft.com/office/drawing/2014/main" id="{67BC1754-8F29-52C5-DDF5-E6F82EB598DC}"/>
              </a:ext>
            </a:extLst>
          </p:cNvPr>
          <p:cNvSpPr/>
          <p:nvPr/>
        </p:nvSpPr>
        <p:spPr>
          <a:xfrm>
            <a:off x="0" y="0"/>
            <a:ext cx="12192000" cy="685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C9E530F9-9287-0D2E-DF44-3545C0C0D164}"/>
              </a:ext>
            </a:extLst>
          </p:cNvPr>
          <p:cNvSpPr/>
          <p:nvPr/>
        </p:nvSpPr>
        <p:spPr>
          <a:xfrm>
            <a:off x="0" y="0"/>
            <a:ext cx="12192000" cy="68580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41F79ED6-1900-E440-E85B-19BD309A25CF}"/>
              </a:ext>
            </a:extLst>
          </p:cNvPr>
          <p:cNvSpPr/>
          <p:nvPr/>
        </p:nvSpPr>
        <p:spPr>
          <a:xfrm>
            <a:off x="0" y="0"/>
            <a:ext cx="12192000" cy="68580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71B6346C-DFDE-83C7-0391-CCE05E3A517B}"/>
              </a:ext>
            </a:extLst>
          </p:cNvPr>
          <p:cNvSpPr/>
          <p:nvPr/>
        </p:nvSpPr>
        <p:spPr>
          <a:xfrm>
            <a:off x="0" y="0"/>
            <a:ext cx="12192000" cy="6858000"/>
          </a:xfrm>
          <a:prstGeom prst="roundRect">
            <a:avLst/>
          </a:prstGeom>
          <a:solidFill>
            <a:srgbClr val="E8D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61C0D93B-1F2E-1F54-EFD7-62B79D40C2DF}"/>
              </a:ext>
            </a:extLst>
          </p:cNvPr>
          <p:cNvSpPr>
            <a:spLocks noGrp="1"/>
          </p:cNvSpPr>
          <p:nvPr>
            <p:ph type="title"/>
          </p:nvPr>
        </p:nvSpPr>
        <p:spPr>
          <a:xfrm>
            <a:off x="1781908" y="136525"/>
            <a:ext cx="10410092" cy="1325563"/>
          </a:xfrm>
        </p:spPr>
        <p:txBody>
          <a:bodyPr>
            <a:normAutofit/>
          </a:bodyPr>
          <a:lstStyle/>
          <a:p>
            <a:pPr algn="r"/>
            <a:r>
              <a:rPr lang="de-DE" sz="4000"/>
              <a:t>Verhütungsunfälle &amp; Notfallkontrazeption</a:t>
            </a:r>
          </a:p>
        </p:txBody>
      </p:sp>
      <p:sp>
        <p:nvSpPr>
          <p:cNvPr id="9" name="Rechteck 8">
            <a:extLst>
              <a:ext uri="{FF2B5EF4-FFF2-40B4-BE49-F238E27FC236}">
                <a16:creationId xmlns:a16="http://schemas.microsoft.com/office/drawing/2014/main" id="{12059939-E2B6-BB6F-CA3C-74569F033DEF}"/>
              </a:ext>
            </a:extLst>
          </p:cNvPr>
          <p:cNvSpPr/>
          <p:nvPr/>
        </p:nvSpPr>
        <p:spPr>
          <a:xfrm>
            <a:off x="-108155" y="0"/>
            <a:ext cx="1595311" cy="7069394"/>
          </a:xfrm>
          <a:prstGeom prst="rect">
            <a:avLst/>
          </a:prstGeom>
          <a:solidFill>
            <a:srgbClr val="E8D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898140D7-A8D4-B1EA-952F-A15324252F4D}"/>
              </a:ext>
            </a:extLst>
          </p:cNvPr>
          <p:cNvSpPr txBox="1">
            <a:spLocks/>
          </p:cNvSpPr>
          <p:nvPr/>
        </p:nvSpPr>
        <p:spPr>
          <a:xfrm>
            <a:off x="3168256" y="1284688"/>
            <a:ext cx="8881392" cy="5037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3600" dirty="0"/>
              <a:t>5. Hormonfrei: Kupferkette oder -spirale</a:t>
            </a:r>
          </a:p>
          <a:p>
            <a:pPr marL="0" indent="0">
              <a:buNone/>
            </a:pPr>
            <a:endParaRPr lang="de-DE" sz="2400" dirty="0"/>
          </a:p>
          <a:p>
            <a:pPr>
              <a:lnSpc>
                <a:spcPct val="100000"/>
              </a:lnSpc>
            </a:pPr>
            <a:r>
              <a:rPr lang="de-DE" sz="2400" dirty="0"/>
              <a:t>Was: Notfallverhütung bis 5 Tage nach einer Verhütungspanne</a:t>
            </a:r>
          </a:p>
          <a:p>
            <a:pPr marL="0" indent="0">
              <a:lnSpc>
                <a:spcPct val="100000"/>
              </a:lnSpc>
              <a:buNone/>
            </a:pPr>
            <a:endParaRPr lang="de-DE" sz="2400" dirty="0"/>
          </a:p>
          <a:p>
            <a:pPr>
              <a:lnSpc>
                <a:spcPct val="100000"/>
              </a:lnSpc>
            </a:pPr>
            <a:r>
              <a:rPr lang="de-DE" sz="2400" dirty="0"/>
              <a:t>Wie funktioniert‘s: Doppeleffekt</a:t>
            </a:r>
          </a:p>
          <a:p>
            <a:pPr marL="514350" indent="-514350">
              <a:lnSpc>
                <a:spcPct val="100000"/>
              </a:lnSpc>
              <a:buAutoNum type="arabicPeriod"/>
            </a:pPr>
            <a:r>
              <a:rPr lang="de-DE" sz="2400" dirty="0"/>
              <a:t>Störung der Spermium-Eizell-Interaktion, um eine Befruchtung zu verhindern</a:t>
            </a:r>
          </a:p>
          <a:p>
            <a:pPr marL="514350" indent="-514350">
              <a:lnSpc>
                <a:spcPct val="100000"/>
              </a:lnSpc>
              <a:buAutoNum type="arabicPeriod"/>
            </a:pPr>
            <a:r>
              <a:rPr lang="de-DE" sz="2400" dirty="0"/>
              <a:t>Durch Kupfer wird die Gebärmutterschleimhaut einnistungsunfreundlich (=nidationshemmend), was die Einnistung der evtl. befruchteten Eizelle verhindern soll</a:t>
            </a:r>
          </a:p>
        </p:txBody>
      </p:sp>
      <p:pic>
        <p:nvPicPr>
          <p:cNvPr id="11" name="Grafik 10">
            <a:extLst>
              <a:ext uri="{FF2B5EF4-FFF2-40B4-BE49-F238E27FC236}">
                <a16:creationId xmlns:a16="http://schemas.microsoft.com/office/drawing/2014/main" id="{2ECF3BFA-86E7-FB8B-1829-33D80541F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132" y="1828699"/>
            <a:ext cx="2438400" cy="1463040"/>
          </a:xfrm>
          <a:prstGeom prst="rect">
            <a:avLst/>
          </a:prstGeom>
        </p:spPr>
      </p:pic>
      <p:pic>
        <p:nvPicPr>
          <p:cNvPr id="12" name="Grafik 11" descr="Ein Bild, das Person, Hand enthält.&#10;&#10;KI-generierte Inhalte können fehlerhaft sein.">
            <a:extLst>
              <a:ext uri="{FF2B5EF4-FFF2-40B4-BE49-F238E27FC236}">
                <a16:creationId xmlns:a16="http://schemas.microsoft.com/office/drawing/2014/main" id="{C14875B2-AEB1-3942-889D-9F1757D07745}"/>
              </a:ext>
            </a:extLst>
          </p:cNvPr>
          <p:cNvPicPr>
            <a:picLocks noChangeAspect="1"/>
          </p:cNvPicPr>
          <p:nvPr/>
        </p:nvPicPr>
        <p:blipFill>
          <a:blip r:embed="rId3">
            <a:extLst>
              <a:ext uri="{28A0092B-C50C-407E-A947-70E740481C1C}">
                <a14:useLocalDpi xmlns:a14="http://schemas.microsoft.com/office/drawing/2010/main" val="0"/>
              </a:ext>
            </a:extLst>
          </a:blip>
          <a:srcRect l="-24714" r="-1"/>
          <a:stretch/>
        </p:blipFill>
        <p:spPr>
          <a:xfrm>
            <a:off x="-261542" y="3612781"/>
            <a:ext cx="3039074" cy="1462088"/>
          </a:xfrm>
          <a:prstGeom prst="rect">
            <a:avLst/>
          </a:prstGeom>
        </p:spPr>
      </p:pic>
    </p:spTree>
    <p:extLst>
      <p:ext uri="{BB962C8B-B14F-4D97-AF65-F5344CB8AC3E}">
        <p14:creationId xmlns:p14="http://schemas.microsoft.com/office/powerpoint/2010/main" val="2940762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A39C-EB46-2293-B877-A642E2D497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9DFDC2-07EA-74B7-C22C-CE7F0C8BD65E}"/>
              </a:ext>
            </a:extLst>
          </p:cNvPr>
          <p:cNvSpPr>
            <a:spLocks noGrp="1"/>
          </p:cNvSpPr>
          <p:nvPr>
            <p:ph type="title"/>
          </p:nvPr>
        </p:nvSpPr>
        <p:spPr/>
        <p:txBody>
          <a:bodyPr/>
          <a:lstStyle/>
          <a:p>
            <a:r>
              <a:rPr lang="de-DE" dirty="0">
                <a:solidFill>
                  <a:srgbClr val="DABC9E"/>
                </a:solidFill>
              </a:rPr>
              <a:t> Wieso ein wichtiges Thema</a:t>
            </a:r>
          </a:p>
        </p:txBody>
      </p:sp>
      <p:sp>
        <p:nvSpPr>
          <p:cNvPr id="3" name="Inhaltsplatzhalter 2">
            <a:extLst>
              <a:ext uri="{FF2B5EF4-FFF2-40B4-BE49-F238E27FC236}">
                <a16:creationId xmlns:a16="http://schemas.microsoft.com/office/drawing/2014/main" id="{4C1C3775-6B3D-7B90-07F9-D9E11F797B00}"/>
              </a:ext>
            </a:extLst>
          </p:cNvPr>
          <p:cNvSpPr>
            <a:spLocks noGrp="1"/>
          </p:cNvSpPr>
          <p:nvPr>
            <p:ph idx="1"/>
          </p:nvPr>
        </p:nvSpPr>
        <p:spPr>
          <a:xfrm>
            <a:off x="960980" y="1373731"/>
            <a:ext cx="8894220" cy="4351338"/>
          </a:xfrm>
        </p:spPr>
        <p:txBody>
          <a:bodyPr vert="horz" lIns="91440" tIns="45720" rIns="91440" bIns="45720" rtlCol="0" anchor="t">
            <a:normAutofit/>
          </a:bodyPr>
          <a:lstStyle/>
          <a:p>
            <a:r>
              <a:rPr lang="de-DE" sz="1200" dirty="0"/>
              <a:t>Quellen über Sexualaufklärung</a:t>
            </a:r>
          </a:p>
          <a:p>
            <a:r>
              <a:rPr lang="de-DE" sz="1200" dirty="0"/>
              <a:t>Wandel der Rolle der Frau </a:t>
            </a:r>
          </a:p>
          <a:p>
            <a:r>
              <a:rPr lang="de-DE" sz="3200" b="1" dirty="0"/>
              <a:t>Ungewollte Schwangerschaften</a:t>
            </a:r>
          </a:p>
          <a:p>
            <a:r>
              <a:rPr lang="de-DE" sz="1200" dirty="0"/>
              <a:t>Hohe Zahl an Schwangerschaftsabbrüchen</a:t>
            </a:r>
          </a:p>
          <a:p>
            <a:pPr marL="0" indent="0">
              <a:buNone/>
            </a:pPr>
            <a:r>
              <a:rPr lang="de-DE" sz="1800" dirty="0"/>
              <a:t>Laut dem Statistischen Bundesamt gab es im Jahr 2022 </a:t>
            </a:r>
            <a:r>
              <a:rPr lang="de-DE" sz="1800" b="1" dirty="0"/>
              <a:t>1.973 Schwangerschaften</a:t>
            </a:r>
            <a:r>
              <a:rPr lang="de-DE" sz="1800" dirty="0"/>
              <a:t> bei Minderjährigen in Deutschland. </a:t>
            </a:r>
          </a:p>
          <a:p>
            <a:pPr marL="0" indent="0">
              <a:buNone/>
            </a:pPr>
            <a:r>
              <a:rPr lang="de-DE" sz="1800" dirty="0"/>
              <a:t>Die folgende Abbildung stellt nach dem Tiefpunkt wieder eine steigende Tendenz solcher Schwangerschaften dar: </a:t>
            </a:r>
            <a:endParaRPr lang="de-DE" sz="1800" dirty="0">
              <a:cs typeface="Arial"/>
            </a:endParaRPr>
          </a:p>
          <a:p>
            <a:pPr marL="0" indent="0">
              <a:buNone/>
            </a:pPr>
            <a:endParaRPr lang="de-DE" sz="1200" dirty="0"/>
          </a:p>
        </p:txBody>
      </p:sp>
      <p:sp>
        <p:nvSpPr>
          <p:cNvPr id="4" name="Foliennummernplatzhalter 3">
            <a:extLst>
              <a:ext uri="{FF2B5EF4-FFF2-40B4-BE49-F238E27FC236}">
                <a16:creationId xmlns:a16="http://schemas.microsoft.com/office/drawing/2014/main" id="{5033E50C-7055-0753-8427-6E344C814123}"/>
              </a:ext>
            </a:extLst>
          </p:cNvPr>
          <p:cNvSpPr>
            <a:spLocks noGrp="1"/>
          </p:cNvSpPr>
          <p:nvPr>
            <p:ph type="sldNum" sz="quarter" idx="12"/>
          </p:nvPr>
        </p:nvSpPr>
        <p:spPr/>
        <p:txBody>
          <a:bodyPr/>
          <a:lstStyle/>
          <a:p>
            <a:fld id="{802006FE-6571-4354-8775-F8708372C227}" type="slidenum">
              <a:rPr lang="de-DE" smtClean="0"/>
              <a:t>13</a:t>
            </a:fld>
            <a:endParaRPr lang="de-DE"/>
          </a:p>
        </p:txBody>
      </p:sp>
      <p:sp>
        <p:nvSpPr>
          <p:cNvPr id="5" name="Ellipse 4">
            <a:extLst>
              <a:ext uri="{FF2B5EF4-FFF2-40B4-BE49-F238E27FC236}">
                <a16:creationId xmlns:a16="http://schemas.microsoft.com/office/drawing/2014/main" id="{CE374A1B-164D-0452-74E6-9BBAE92E9913}"/>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9D0DDE04-955B-E09A-5E6B-8A2E1F68BC04}"/>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Im Haus, Person, Wand, Kleidung enthält.&#10;&#10;KI-generierte Inhalte können fehlerhaft sein.">
            <a:extLst>
              <a:ext uri="{FF2B5EF4-FFF2-40B4-BE49-F238E27FC236}">
                <a16:creationId xmlns:a16="http://schemas.microsoft.com/office/drawing/2014/main" id="{EA0581E6-B778-D837-667F-471BE76F1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47719" y="499831"/>
            <a:ext cx="3539432" cy="2123659"/>
          </a:xfrm>
          <a:prstGeom prst="rect">
            <a:avLst/>
          </a:prstGeom>
        </p:spPr>
      </p:pic>
      <p:graphicFrame>
        <p:nvGraphicFramePr>
          <p:cNvPr id="13" name="Diagramm 12">
            <a:extLst>
              <a:ext uri="{FF2B5EF4-FFF2-40B4-BE49-F238E27FC236}">
                <a16:creationId xmlns:a16="http://schemas.microsoft.com/office/drawing/2014/main" id="{6E2FFA3F-D21F-0D64-7A8C-3ACFE6B013C0}"/>
              </a:ext>
            </a:extLst>
          </p:cNvPr>
          <p:cNvGraphicFramePr/>
          <p:nvPr>
            <p:extLst>
              <p:ext uri="{D42A27DB-BD31-4B8C-83A1-F6EECF244321}">
                <p14:modId xmlns:p14="http://schemas.microsoft.com/office/powerpoint/2010/main" val="1049763896"/>
              </p:ext>
            </p:extLst>
          </p:nvPr>
        </p:nvGraphicFramePr>
        <p:xfrm>
          <a:off x="1071418" y="4040074"/>
          <a:ext cx="4624923" cy="2681401"/>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feld 13">
            <a:extLst>
              <a:ext uri="{FF2B5EF4-FFF2-40B4-BE49-F238E27FC236}">
                <a16:creationId xmlns:a16="http://schemas.microsoft.com/office/drawing/2014/main" id="{7E757905-5ED8-9239-61BB-ACB2E8D6604C}"/>
              </a:ext>
            </a:extLst>
          </p:cNvPr>
          <p:cNvSpPr txBox="1"/>
          <p:nvPr/>
        </p:nvSpPr>
        <p:spPr>
          <a:xfrm>
            <a:off x="5642251" y="3888996"/>
            <a:ext cx="3596076" cy="2308324"/>
          </a:xfrm>
          <a:prstGeom prst="rect">
            <a:avLst/>
          </a:prstGeom>
          <a:noFill/>
        </p:spPr>
        <p:txBody>
          <a:bodyPr wrap="square" rtlCol="0">
            <a:spAutoFit/>
          </a:bodyPr>
          <a:lstStyle/>
          <a:p>
            <a:r>
              <a:rPr lang="de-DE" dirty="0">
                <a:solidFill>
                  <a:srgbClr val="8D398F"/>
                </a:solidFill>
              </a:rPr>
              <a:t>Wenn man nicht verhütet, beträgt der Pearl-Index etwa 85. Das bedeutet: von 100 Frauen, die ein Jahr lang ungeschützten Geschlechtsverkehr </a:t>
            </a:r>
          </a:p>
          <a:p>
            <a:r>
              <a:rPr lang="de-DE" dirty="0">
                <a:solidFill>
                  <a:srgbClr val="8D398F"/>
                </a:solidFill>
              </a:rPr>
              <a:t>haben, werden </a:t>
            </a:r>
          </a:p>
          <a:p>
            <a:r>
              <a:rPr lang="de-DE" dirty="0">
                <a:solidFill>
                  <a:srgbClr val="8D398F"/>
                </a:solidFill>
              </a:rPr>
              <a:t>etwa 85 </a:t>
            </a:r>
          </a:p>
          <a:p>
            <a:r>
              <a:rPr lang="de-DE" dirty="0">
                <a:solidFill>
                  <a:srgbClr val="8D398F"/>
                </a:solidFill>
              </a:rPr>
              <a:t>schwanger! </a:t>
            </a:r>
          </a:p>
        </p:txBody>
      </p:sp>
    </p:spTree>
    <p:extLst>
      <p:ext uri="{BB962C8B-B14F-4D97-AF65-F5344CB8AC3E}">
        <p14:creationId xmlns:p14="http://schemas.microsoft.com/office/powerpoint/2010/main" val="7239327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32696-4166-D36F-EAB1-7D81A51FFEB2}"/>
            </a:ext>
          </a:extLst>
        </p:cNvPr>
        <p:cNvGrpSpPr/>
        <p:nvPr/>
      </p:nvGrpSpPr>
      <p:grpSpPr>
        <a:xfrm>
          <a:off x="0" y="0"/>
          <a:ext cx="0" cy="0"/>
          <a:chOff x="0" y="0"/>
          <a:chExt cx="0" cy="0"/>
        </a:xfrm>
      </p:grpSpPr>
      <p:sp>
        <p:nvSpPr>
          <p:cNvPr id="3" name="Inhaltsplatzhalter 2">
            <a:extLst>
              <a:ext uri="{FF2B5EF4-FFF2-40B4-BE49-F238E27FC236}">
                <a16:creationId xmlns:a16="http://schemas.microsoft.com/office/drawing/2014/main" id="{AFC025ED-0B7B-5991-6DE2-FBDD5A6E2060}"/>
              </a:ext>
            </a:extLst>
          </p:cNvPr>
          <p:cNvSpPr>
            <a:spLocks noGrp="1"/>
          </p:cNvSpPr>
          <p:nvPr>
            <p:ph idx="1"/>
          </p:nvPr>
        </p:nvSpPr>
        <p:spPr>
          <a:xfrm>
            <a:off x="3015856" y="1132288"/>
            <a:ext cx="8881392" cy="5037399"/>
          </a:xfrm>
        </p:spPr>
        <p:txBody>
          <a:bodyPr/>
          <a:lstStyle/>
          <a:p>
            <a:pPr marL="0" indent="0">
              <a:buNone/>
            </a:pPr>
            <a:endParaRPr lang="de-DE"/>
          </a:p>
        </p:txBody>
      </p:sp>
      <p:sp>
        <p:nvSpPr>
          <p:cNvPr id="4" name="Foliennummernplatzhalter 3">
            <a:extLst>
              <a:ext uri="{FF2B5EF4-FFF2-40B4-BE49-F238E27FC236}">
                <a16:creationId xmlns:a16="http://schemas.microsoft.com/office/drawing/2014/main" id="{ED9FB962-CCCB-F7E4-B6F1-9948D4477029}"/>
              </a:ext>
            </a:extLst>
          </p:cNvPr>
          <p:cNvSpPr>
            <a:spLocks noGrp="1"/>
          </p:cNvSpPr>
          <p:nvPr>
            <p:ph type="sldNum" sz="quarter" idx="12"/>
          </p:nvPr>
        </p:nvSpPr>
        <p:spPr/>
        <p:txBody>
          <a:bodyPr/>
          <a:lstStyle/>
          <a:p>
            <a:fld id="{802006FE-6571-4354-8775-F8708372C227}" type="slidenum">
              <a:rPr lang="de-DE" smtClean="0"/>
              <a:t>130</a:t>
            </a:fld>
            <a:endParaRPr lang="de-DE"/>
          </a:p>
        </p:txBody>
      </p:sp>
      <p:sp>
        <p:nvSpPr>
          <p:cNvPr id="5" name="Rechteck: abgerundete Ecken 4">
            <a:extLst>
              <a:ext uri="{FF2B5EF4-FFF2-40B4-BE49-F238E27FC236}">
                <a16:creationId xmlns:a16="http://schemas.microsoft.com/office/drawing/2014/main" id="{ED275743-9A39-6B2C-90D2-6145786C7EF3}"/>
              </a:ext>
            </a:extLst>
          </p:cNvPr>
          <p:cNvSpPr/>
          <p:nvPr/>
        </p:nvSpPr>
        <p:spPr>
          <a:xfrm>
            <a:off x="0" y="0"/>
            <a:ext cx="12192000" cy="68580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5">
            <a:extLst>
              <a:ext uri="{FF2B5EF4-FFF2-40B4-BE49-F238E27FC236}">
                <a16:creationId xmlns:a16="http://schemas.microsoft.com/office/drawing/2014/main" id="{BEAE38A3-6B5E-336E-C390-8FFD32DE7B24}"/>
              </a:ext>
            </a:extLst>
          </p:cNvPr>
          <p:cNvSpPr/>
          <p:nvPr/>
        </p:nvSpPr>
        <p:spPr>
          <a:xfrm>
            <a:off x="0" y="0"/>
            <a:ext cx="12192000" cy="6858000"/>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abgerundete Ecken 6">
            <a:extLst>
              <a:ext uri="{FF2B5EF4-FFF2-40B4-BE49-F238E27FC236}">
                <a16:creationId xmlns:a16="http://schemas.microsoft.com/office/drawing/2014/main" id="{765FB1AA-50F6-69D1-EC8C-8F13EEEEE5CF}"/>
              </a:ext>
            </a:extLst>
          </p:cNvPr>
          <p:cNvSpPr/>
          <p:nvPr/>
        </p:nvSpPr>
        <p:spPr>
          <a:xfrm>
            <a:off x="0" y="0"/>
            <a:ext cx="12192000" cy="6858000"/>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43B24459-9D1E-EC36-4268-44689A581102}"/>
              </a:ext>
            </a:extLst>
          </p:cNvPr>
          <p:cNvSpPr/>
          <p:nvPr/>
        </p:nvSpPr>
        <p:spPr>
          <a:xfrm>
            <a:off x="0" y="0"/>
            <a:ext cx="12192000" cy="6858000"/>
          </a:xfrm>
          <a:prstGeom prst="roundRect">
            <a:avLst/>
          </a:prstGeom>
          <a:solidFill>
            <a:srgbClr val="E8D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1846EEC-5636-9970-CD23-14A000A63883}"/>
              </a:ext>
            </a:extLst>
          </p:cNvPr>
          <p:cNvSpPr>
            <a:spLocks noGrp="1"/>
          </p:cNvSpPr>
          <p:nvPr>
            <p:ph type="title"/>
          </p:nvPr>
        </p:nvSpPr>
        <p:spPr>
          <a:xfrm>
            <a:off x="1781908" y="136525"/>
            <a:ext cx="10410092" cy="1325563"/>
          </a:xfrm>
        </p:spPr>
        <p:txBody>
          <a:bodyPr>
            <a:normAutofit/>
          </a:bodyPr>
          <a:lstStyle/>
          <a:p>
            <a:pPr algn="r"/>
            <a:r>
              <a:rPr lang="de-DE" sz="4000" dirty="0"/>
              <a:t>Verhütungsunfälle &amp; Notfallkontrazeption</a:t>
            </a:r>
          </a:p>
        </p:txBody>
      </p:sp>
      <p:sp>
        <p:nvSpPr>
          <p:cNvPr id="9" name="Rechteck 8">
            <a:extLst>
              <a:ext uri="{FF2B5EF4-FFF2-40B4-BE49-F238E27FC236}">
                <a16:creationId xmlns:a16="http://schemas.microsoft.com/office/drawing/2014/main" id="{656771B5-8A68-365F-99BB-B7A4278E7B2A}"/>
              </a:ext>
            </a:extLst>
          </p:cNvPr>
          <p:cNvSpPr/>
          <p:nvPr/>
        </p:nvSpPr>
        <p:spPr>
          <a:xfrm>
            <a:off x="-108155" y="0"/>
            <a:ext cx="1595311" cy="7069394"/>
          </a:xfrm>
          <a:prstGeom prst="rect">
            <a:avLst/>
          </a:prstGeom>
          <a:solidFill>
            <a:srgbClr val="E8D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Inhaltsplatzhalter 2">
            <a:extLst>
              <a:ext uri="{FF2B5EF4-FFF2-40B4-BE49-F238E27FC236}">
                <a16:creationId xmlns:a16="http://schemas.microsoft.com/office/drawing/2014/main" id="{74D13948-70E3-EDC2-DB99-57205054C0AA}"/>
              </a:ext>
            </a:extLst>
          </p:cNvPr>
          <p:cNvSpPr txBox="1">
            <a:spLocks/>
          </p:cNvSpPr>
          <p:nvPr/>
        </p:nvSpPr>
        <p:spPr>
          <a:xfrm>
            <a:off x="3168256" y="1284688"/>
            <a:ext cx="8881392" cy="5037399"/>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6500" dirty="0"/>
              <a:t>5. Hormonfrei Kupferkette oder -spirale</a:t>
            </a:r>
          </a:p>
          <a:p>
            <a:pPr>
              <a:lnSpc>
                <a:spcPct val="120000"/>
              </a:lnSpc>
            </a:pPr>
            <a:r>
              <a:rPr lang="de-DE" sz="3300" dirty="0"/>
              <a:t>Nach wie vor die </a:t>
            </a:r>
            <a:r>
              <a:rPr lang="de-DE" sz="3300" b="1" dirty="0"/>
              <a:t>sicherste Notfallverhütung </a:t>
            </a:r>
            <a:r>
              <a:rPr lang="de-DE" sz="3300" dirty="0"/>
              <a:t>und ist der Pille danach überlegen. </a:t>
            </a:r>
          </a:p>
          <a:p>
            <a:pPr>
              <a:lnSpc>
                <a:spcPct val="120000"/>
              </a:lnSpc>
            </a:pPr>
            <a:r>
              <a:rPr lang="de-DE" sz="3300" dirty="0"/>
              <a:t>Wie anzuwenden: kann nur in einer </a:t>
            </a:r>
            <a:r>
              <a:rPr lang="de-DE" sz="3300" b="1" dirty="0"/>
              <a:t>Arztpraxis eingesetzt werden </a:t>
            </a:r>
            <a:r>
              <a:rPr lang="de-DE" sz="3300" dirty="0"/>
              <a:t>(die Kupferkette nur bei trainierten </a:t>
            </a:r>
            <a:r>
              <a:rPr lang="de-DE" sz="3300" dirty="0" err="1"/>
              <a:t>GyneFIX</a:t>
            </a:r>
            <a:r>
              <a:rPr lang="de-DE" sz="3300" b="0" i="0" baseline="30000" dirty="0">
                <a:solidFill>
                  <a:srgbClr val="333333"/>
                </a:solidFill>
                <a:effectLst/>
              </a:rPr>
              <a:t> ® </a:t>
            </a:r>
            <a:r>
              <a:rPr lang="de-DE" sz="3300" dirty="0"/>
              <a:t>-Ärztinnen und  -Ärzten); </a:t>
            </a:r>
            <a:r>
              <a:rPr lang="de-DE" sz="3300" b="1" dirty="0"/>
              <a:t>Am Telefon </a:t>
            </a:r>
            <a:r>
              <a:rPr lang="de-DE" sz="3300" dirty="0"/>
              <a:t>den </a:t>
            </a:r>
            <a:r>
              <a:rPr lang="de-DE" sz="3300" b="1" dirty="0"/>
              <a:t>Notfall ansprechen </a:t>
            </a:r>
            <a:r>
              <a:rPr lang="de-DE" sz="3300" dirty="0"/>
              <a:t>für bevorzugten Termin</a:t>
            </a:r>
          </a:p>
          <a:p>
            <a:pPr>
              <a:lnSpc>
                <a:spcPct val="120000"/>
              </a:lnSpc>
              <a:buFont typeface="Symbol" panose="05050102010706020507" pitchFamily="18" charset="2"/>
              <a:buChar char="Þ"/>
            </a:pPr>
            <a:r>
              <a:rPr lang="de-DE" sz="3300" dirty="0"/>
              <a:t>Wann das Einsetzen stattfindet, spielt jedoch keine Rolle, solange sie im gegebenen </a:t>
            </a:r>
            <a:r>
              <a:rPr lang="de-DE" sz="3300" b="1" dirty="0"/>
              <a:t>Zeitraum von 5 Tagen </a:t>
            </a:r>
            <a:r>
              <a:rPr lang="de-DE" sz="3300" dirty="0"/>
              <a:t>stattfindet (Wirksamkeit bleibt gleich)</a:t>
            </a:r>
          </a:p>
          <a:p>
            <a:pPr>
              <a:lnSpc>
                <a:spcPct val="120000"/>
              </a:lnSpc>
              <a:buFont typeface="Symbol" panose="05050102010706020507" pitchFamily="18" charset="2"/>
              <a:buChar char="Þ"/>
            </a:pPr>
            <a:r>
              <a:rPr lang="de-DE" sz="3300" dirty="0"/>
              <a:t>Kann dann 5 oder 10 Jahre in der Gebärmutter verbleiben und fortan als </a:t>
            </a:r>
            <a:r>
              <a:rPr lang="de-DE" sz="3300" b="1" dirty="0"/>
              <a:t>Verhütungsmittel</a:t>
            </a:r>
            <a:r>
              <a:rPr lang="de-DE" sz="3300" dirty="0"/>
              <a:t> genutzt werden, um weitere Verhütungsunfälle zu vermeiden</a:t>
            </a:r>
          </a:p>
          <a:p>
            <a:pPr marL="0" indent="0">
              <a:lnSpc>
                <a:spcPct val="120000"/>
              </a:lnSpc>
              <a:buNone/>
            </a:pPr>
            <a:endParaRPr lang="de-DE" sz="3300" dirty="0"/>
          </a:p>
          <a:p>
            <a:pPr lvl="1">
              <a:lnSpc>
                <a:spcPct val="120000"/>
              </a:lnSpc>
              <a:buFont typeface="Symbol" panose="05050102010706020507" pitchFamily="18" charset="2"/>
              <a:buChar char="Þ"/>
            </a:pPr>
            <a:r>
              <a:rPr lang="de-DE" sz="3300" b="1" dirty="0"/>
              <a:t>Kosten</a:t>
            </a:r>
            <a:r>
              <a:rPr lang="de-DE" sz="3300" dirty="0"/>
              <a:t> deutlich höher, wenn die </a:t>
            </a:r>
            <a:r>
              <a:rPr lang="de-DE" sz="3300" b="1" dirty="0"/>
              <a:t>Krankenkasse</a:t>
            </a:r>
            <a:r>
              <a:rPr lang="de-DE" sz="3300" dirty="0"/>
              <a:t> sie nicht </a:t>
            </a:r>
            <a:r>
              <a:rPr lang="de-DE" sz="3300" b="1" dirty="0"/>
              <a:t>übernimmt</a:t>
            </a:r>
            <a:r>
              <a:rPr lang="de-DE" sz="3300" dirty="0"/>
              <a:t>, lohnt sich jedoch langfristig, da gleichzeitig ein Verhütungsmittel</a:t>
            </a:r>
          </a:p>
          <a:p>
            <a:pPr lvl="1">
              <a:lnSpc>
                <a:spcPct val="120000"/>
              </a:lnSpc>
              <a:buFont typeface="Symbol" panose="05050102010706020507" pitchFamily="18" charset="2"/>
              <a:buChar char="Þ"/>
            </a:pPr>
            <a:r>
              <a:rPr lang="de-DE" sz="3300" dirty="0"/>
              <a:t>Mehr Infos zu kostenlosen Verhütungsmitteln findest du hier: </a:t>
            </a:r>
            <a:r>
              <a:rPr lang="de-DE" sz="3300" dirty="0">
                <a:hlinkClick r:id="rId3"/>
              </a:rPr>
              <a:t>Verhütungsmittel kostenlos</a:t>
            </a:r>
            <a:endParaRPr lang="de-DE" sz="3300" dirty="0"/>
          </a:p>
        </p:txBody>
      </p:sp>
      <p:pic>
        <p:nvPicPr>
          <p:cNvPr id="11" name="Grafik 10">
            <a:extLst>
              <a:ext uri="{FF2B5EF4-FFF2-40B4-BE49-F238E27FC236}">
                <a16:creationId xmlns:a16="http://schemas.microsoft.com/office/drawing/2014/main" id="{DD8C19BE-35BB-0D47-A257-5D749D747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32" y="1828699"/>
            <a:ext cx="2438400" cy="1463040"/>
          </a:xfrm>
          <a:prstGeom prst="rect">
            <a:avLst/>
          </a:prstGeom>
        </p:spPr>
      </p:pic>
      <p:pic>
        <p:nvPicPr>
          <p:cNvPr id="12" name="Grafik 11" descr="Ein Bild, das Person, Hand enthält.&#10;&#10;KI-generierte Inhalte können fehlerhaft sein.">
            <a:extLst>
              <a:ext uri="{FF2B5EF4-FFF2-40B4-BE49-F238E27FC236}">
                <a16:creationId xmlns:a16="http://schemas.microsoft.com/office/drawing/2014/main" id="{0C67BE4F-5A4C-4A83-8C22-E732ED48F297}"/>
              </a:ext>
            </a:extLst>
          </p:cNvPr>
          <p:cNvPicPr>
            <a:picLocks noChangeAspect="1"/>
          </p:cNvPicPr>
          <p:nvPr/>
        </p:nvPicPr>
        <p:blipFill>
          <a:blip r:embed="rId5">
            <a:extLst>
              <a:ext uri="{28A0092B-C50C-407E-A947-70E740481C1C}">
                <a14:useLocalDpi xmlns:a14="http://schemas.microsoft.com/office/drawing/2010/main" val="0"/>
              </a:ext>
            </a:extLst>
          </a:blip>
          <a:srcRect l="-24714" r="-1"/>
          <a:stretch/>
        </p:blipFill>
        <p:spPr>
          <a:xfrm>
            <a:off x="-261542" y="3612781"/>
            <a:ext cx="3039074" cy="1462088"/>
          </a:xfrm>
          <a:prstGeom prst="rect">
            <a:avLst/>
          </a:prstGeom>
        </p:spPr>
      </p:pic>
    </p:spTree>
    <p:extLst>
      <p:ext uri="{BB962C8B-B14F-4D97-AF65-F5344CB8AC3E}">
        <p14:creationId xmlns:p14="http://schemas.microsoft.com/office/powerpoint/2010/main" val="301534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05791-5ECC-7CF1-90C2-D847990337CA}"/>
            </a:ext>
          </a:extLst>
        </p:cNvPr>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C6A6409-0FD2-7F67-B93B-FFF8547DA1E3}"/>
              </a:ext>
            </a:extLst>
          </p:cNvPr>
          <p:cNvSpPr>
            <a:spLocks noGrp="1"/>
          </p:cNvSpPr>
          <p:nvPr>
            <p:ph type="sldNum" sz="quarter" idx="12"/>
          </p:nvPr>
        </p:nvSpPr>
        <p:spPr/>
        <p:txBody>
          <a:bodyPr/>
          <a:lstStyle/>
          <a:p>
            <a:fld id="{802006FE-6571-4354-8775-F8708372C227}" type="slidenum">
              <a:rPr lang="de-DE" smtClean="0"/>
              <a:t>131</a:t>
            </a:fld>
            <a:endParaRPr lang="de-DE"/>
          </a:p>
        </p:txBody>
      </p:sp>
      <p:sp>
        <p:nvSpPr>
          <p:cNvPr id="18" name="Rechteck 17">
            <a:extLst>
              <a:ext uri="{FF2B5EF4-FFF2-40B4-BE49-F238E27FC236}">
                <a16:creationId xmlns:a16="http://schemas.microsoft.com/office/drawing/2014/main" id="{E1714D18-312A-7410-CBBE-A3CD260146EE}"/>
              </a:ext>
            </a:extLst>
          </p:cNvPr>
          <p:cNvSpPr/>
          <p:nvPr/>
        </p:nvSpPr>
        <p:spPr>
          <a:xfrm>
            <a:off x="-49399" y="-91690"/>
            <a:ext cx="2890051" cy="7069394"/>
          </a:xfrm>
          <a:prstGeom prst="rect">
            <a:avLst/>
          </a:prstGeom>
          <a:solidFill>
            <a:srgbClr val="E8D7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91CB6422-9918-F4A6-6378-74DAD1BE96E5}"/>
              </a:ext>
            </a:extLst>
          </p:cNvPr>
          <p:cNvSpPr>
            <a:spLocks noGrp="1"/>
          </p:cNvSpPr>
          <p:nvPr>
            <p:ph type="title"/>
          </p:nvPr>
        </p:nvSpPr>
        <p:spPr>
          <a:xfrm>
            <a:off x="1781908" y="136525"/>
            <a:ext cx="10410092" cy="1325563"/>
          </a:xfrm>
        </p:spPr>
        <p:txBody>
          <a:bodyPr>
            <a:normAutofit/>
          </a:bodyPr>
          <a:lstStyle/>
          <a:p>
            <a:pPr algn="r"/>
            <a:r>
              <a:rPr lang="de-DE" sz="4000" dirty="0"/>
              <a:t>Verhütungsunfälle &amp; Notfallkontrazeption</a:t>
            </a:r>
          </a:p>
        </p:txBody>
      </p:sp>
      <p:sp>
        <p:nvSpPr>
          <p:cNvPr id="10" name="Inhaltsplatzhalter 2">
            <a:extLst>
              <a:ext uri="{FF2B5EF4-FFF2-40B4-BE49-F238E27FC236}">
                <a16:creationId xmlns:a16="http://schemas.microsoft.com/office/drawing/2014/main" id="{5112A561-A0B5-024F-1EB2-3975E16C3D5F}"/>
              </a:ext>
            </a:extLst>
          </p:cNvPr>
          <p:cNvSpPr txBox="1">
            <a:spLocks/>
          </p:cNvSpPr>
          <p:nvPr/>
        </p:nvSpPr>
        <p:spPr>
          <a:xfrm>
            <a:off x="3168256" y="1284688"/>
            <a:ext cx="8881392" cy="5037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4500" dirty="0"/>
              <a:t>6. Ein Vergleich nach Sicherheit</a:t>
            </a:r>
          </a:p>
          <a:p>
            <a:pPr marL="0" indent="0">
              <a:buNone/>
            </a:pPr>
            <a:endParaRPr lang="de-DE" sz="4500" dirty="0"/>
          </a:p>
        </p:txBody>
      </p:sp>
      <p:pic>
        <p:nvPicPr>
          <p:cNvPr id="14" name="Grafik 13" descr="Ein Bild, das Text, Screenshot, Schrift, Design enthält.&#10;&#10;KI-generierte Inhalte können fehlerhaft sein.">
            <a:extLst>
              <a:ext uri="{FF2B5EF4-FFF2-40B4-BE49-F238E27FC236}">
                <a16:creationId xmlns:a16="http://schemas.microsoft.com/office/drawing/2014/main" id="{9E9145E1-3D2D-216E-D617-993801F01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5176" y="856435"/>
            <a:ext cx="10012490" cy="7377625"/>
          </a:xfrm>
          <a:prstGeom prst="rect">
            <a:avLst/>
          </a:prstGeom>
        </p:spPr>
      </p:pic>
      <p:pic>
        <p:nvPicPr>
          <p:cNvPr id="15" name="Grafik 14">
            <a:extLst>
              <a:ext uri="{FF2B5EF4-FFF2-40B4-BE49-F238E27FC236}">
                <a16:creationId xmlns:a16="http://schemas.microsoft.com/office/drawing/2014/main" id="{43172AE7-677E-805C-A292-C0213B014DF3}"/>
              </a:ext>
            </a:extLst>
          </p:cNvPr>
          <p:cNvPicPr>
            <a:picLocks noChangeAspect="1"/>
          </p:cNvPicPr>
          <p:nvPr/>
        </p:nvPicPr>
        <p:blipFill>
          <a:blip r:embed="rId4">
            <a:extLst>
              <a:ext uri="{28A0092B-C50C-407E-A947-70E740481C1C}">
                <a14:useLocalDpi xmlns:a14="http://schemas.microsoft.com/office/drawing/2010/main" val="0"/>
              </a:ext>
            </a:extLst>
          </a:blip>
          <a:srcRect l="38117" t="2538" r="31875" b="-2538"/>
          <a:stretch>
            <a:fillRect/>
          </a:stretch>
        </p:blipFill>
        <p:spPr>
          <a:xfrm>
            <a:off x="8494808" y="2108865"/>
            <a:ext cx="539862" cy="1079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Grafik 19" descr="Ein Bild, das Text, Screenshot, Schrift, Design enthält.&#10;&#10;KI-generierte Inhalte können fehlerhaft sein.">
            <a:extLst>
              <a:ext uri="{FF2B5EF4-FFF2-40B4-BE49-F238E27FC236}">
                <a16:creationId xmlns:a16="http://schemas.microsoft.com/office/drawing/2014/main" id="{AEE866FE-3268-86C5-2146-B45F620FBBC1}"/>
              </a:ext>
            </a:extLst>
          </p:cNvPr>
          <p:cNvPicPr>
            <a:picLocks noChangeAspect="1"/>
          </p:cNvPicPr>
          <p:nvPr/>
        </p:nvPicPr>
        <p:blipFill>
          <a:blip r:embed="rId3">
            <a:extLst>
              <a:ext uri="{28A0092B-C50C-407E-A947-70E740481C1C}">
                <a14:useLocalDpi xmlns:a14="http://schemas.microsoft.com/office/drawing/2010/main" val="0"/>
              </a:ext>
            </a:extLst>
          </a:blip>
          <a:srcRect l="83792" t="90961"/>
          <a:stretch>
            <a:fillRect/>
          </a:stretch>
        </p:blipFill>
        <p:spPr>
          <a:xfrm>
            <a:off x="10805430" y="6411519"/>
            <a:ext cx="1508539" cy="619912"/>
          </a:xfrm>
          <a:prstGeom prst="rect">
            <a:avLst/>
          </a:prstGeom>
        </p:spPr>
      </p:pic>
      <p:sp>
        <p:nvSpPr>
          <p:cNvPr id="21" name="Textfeld 20">
            <a:extLst>
              <a:ext uri="{FF2B5EF4-FFF2-40B4-BE49-F238E27FC236}">
                <a16:creationId xmlns:a16="http://schemas.microsoft.com/office/drawing/2014/main" id="{54856A8C-1432-9096-F8F5-01B15874D86A}"/>
              </a:ext>
            </a:extLst>
          </p:cNvPr>
          <p:cNvSpPr txBox="1"/>
          <p:nvPr/>
        </p:nvSpPr>
        <p:spPr>
          <a:xfrm>
            <a:off x="90460" y="1188741"/>
            <a:ext cx="2599628" cy="427809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sz="1600" dirty="0"/>
              <a:t>Bedenke, dass die Kupferkette </a:t>
            </a:r>
            <a:r>
              <a:rPr lang="de-DE" sz="1600" dirty="0" err="1"/>
              <a:t>GyneFIX</a:t>
            </a:r>
            <a:r>
              <a:rPr lang="de-DE" sz="1600" baseline="30000" dirty="0">
                <a:solidFill>
                  <a:srgbClr val="333333"/>
                </a:solidFill>
              </a:rPr>
              <a:t> ®</a:t>
            </a:r>
            <a:r>
              <a:rPr lang="de-DE" sz="1600" dirty="0"/>
              <a:t> zusammen mit der Kupferspirale das sicherste Notfallverhütungsmittel ist. Hat der Eisprung zum Zeitpunkt des Geschlechtsverkehrs stattgefunden, dann kann die Pille danach nicht mehr viel ausrichten. Die Kupferkette muss innerhalb von 5 Tagen eingesetzt werden und wirkt unabhängig vom Gewicht</a:t>
            </a:r>
          </a:p>
        </p:txBody>
      </p:sp>
      <p:pic>
        <p:nvPicPr>
          <p:cNvPr id="24" name="Inhaltsplatzhalter 10" descr="Ein Bild, das Person, Nagel, Finger, Hand enthält.&#10;&#10;KI-generierte Inhalte können fehlerhaft sein.">
            <a:extLst>
              <a:ext uri="{FF2B5EF4-FFF2-40B4-BE49-F238E27FC236}">
                <a16:creationId xmlns:a16="http://schemas.microsoft.com/office/drawing/2014/main" id="{59F443F4-FBCD-EBD4-68A0-EBDD557E5C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583935" y="3725945"/>
            <a:ext cx="1024128" cy="61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nhaltsplatzhalter 10" descr="Ein Bild, das Person, Nagel, Finger, Hand enthält.&#10;&#10;KI-generierte Inhalte können fehlerhaft sein.">
            <a:extLst>
              <a:ext uri="{FF2B5EF4-FFF2-40B4-BE49-F238E27FC236}">
                <a16:creationId xmlns:a16="http://schemas.microsoft.com/office/drawing/2014/main" id="{5AC613F1-082D-8CB9-46AC-0FBD10AEB5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252674" y="5145699"/>
            <a:ext cx="1024128" cy="6144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132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7DDE71-F0F9-BF83-5AC5-D5DEF2F74945}"/>
              </a:ext>
            </a:extLst>
          </p:cNvPr>
          <p:cNvSpPr>
            <a:spLocks noGrp="1"/>
          </p:cNvSpPr>
          <p:nvPr>
            <p:ph type="title"/>
          </p:nvPr>
        </p:nvSpPr>
        <p:spPr>
          <a:xfrm>
            <a:off x="838200" y="365125"/>
            <a:ext cx="6858000" cy="1325563"/>
          </a:xfrm>
        </p:spPr>
        <p:txBody>
          <a:bodyPr/>
          <a:lstStyle/>
          <a:p>
            <a:r>
              <a:rPr lang="de-DE" dirty="0">
                <a:solidFill>
                  <a:srgbClr val="DABC9E"/>
                </a:solidFill>
              </a:rPr>
              <a:t>Zugang zu Verhütungsmitteln</a:t>
            </a:r>
          </a:p>
        </p:txBody>
      </p:sp>
      <p:sp>
        <p:nvSpPr>
          <p:cNvPr id="3" name="Inhaltsplatzhalter 2">
            <a:extLst>
              <a:ext uri="{FF2B5EF4-FFF2-40B4-BE49-F238E27FC236}">
                <a16:creationId xmlns:a16="http://schemas.microsoft.com/office/drawing/2014/main" id="{68E69252-3C7C-BED8-0386-834796EFA30B}"/>
              </a:ext>
            </a:extLst>
          </p:cNvPr>
          <p:cNvSpPr>
            <a:spLocks noGrp="1"/>
          </p:cNvSpPr>
          <p:nvPr>
            <p:ph idx="1"/>
          </p:nvPr>
        </p:nvSpPr>
        <p:spPr>
          <a:xfrm>
            <a:off x="838200" y="1844984"/>
            <a:ext cx="6444632" cy="4511366"/>
          </a:xfrm>
        </p:spPr>
        <p:txBody>
          <a:bodyPr>
            <a:normAutofit/>
          </a:bodyPr>
          <a:lstStyle/>
          <a:p>
            <a:pPr marL="0" indent="0">
              <a:buNone/>
            </a:pPr>
            <a:r>
              <a:rPr lang="de-DE" sz="2100" b="1" dirty="0">
                <a:solidFill>
                  <a:srgbClr val="DABC9E"/>
                </a:solidFill>
              </a:rPr>
              <a:t>Jetzt hast du über verschiedene Verhütungsmittel erfahren. Doch wie bekommst du sie eigentlich und an wen kannst du dich bei persönlichen Fragen oder Unsicherheiten wenden?</a:t>
            </a:r>
          </a:p>
          <a:p>
            <a:pPr marL="0" indent="0">
              <a:buNone/>
            </a:pPr>
            <a:endParaRPr lang="de-DE" sz="2100" b="1" dirty="0">
              <a:solidFill>
                <a:srgbClr val="DABC9E"/>
              </a:solidFill>
            </a:endParaRPr>
          </a:p>
          <a:p>
            <a:pPr>
              <a:buFont typeface="Symbol" panose="05050102010706020507" pitchFamily="18" charset="2"/>
              <a:buChar char="Þ"/>
            </a:pPr>
            <a:r>
              <a:rPr lang="de-DE" sz="2100" dirty="0"/>
              <a:t> Die </a:t>
            </a:r>
            <a:r>
              <a:rPr lang="de-DE" sz="2100" b="1" dirty="0"/>
              <a:t>Mädchensprechstunde</a:t>
            </a:r>
            <a:r>
              <a:rPr lang="de-DE" sz="2100" dirty="0"/>
              <a:t> in gynäkologischen Praxen ist das Richtige für dich!</a:t>
            </a:r>
          </a:p>
          <a:p>
            <a:pPr marL="0" indent="0">
              <a:buNone/>
            </a:pPr>
            <a:endParaRPr lang="de-DE" sz="1900" dirty="0"/>
          </a:p>
          <a:p>
            <a:pPr marL="0" indent="0">
              <a:buNone/>
            </a:pPr>
            <a:endParaRPr lang="de-DE" sz="1800" dirty="0"/>
          </a:p>
          <a:p>
            <a:pPr marL="0" indent="0">
              <a:buNone/>
            </a:pPr>
            <a:endParaRPr lang="de-DE" sz="2000" b="1" dirty="0">
              <a:solidFill>
                <a:srgbClr val="DABC9E"/>
              </a:solidFill>
            </a:endParaRPr>
          </a:p>
        </p:txBody>
      </p:sp>
      <p:pic>
        <p:nvPicPr>
          <p:cNvPr id="6" name="Grafik 5" descr="Ein Bild, das Person, Menschliches Gesicht, Kleidung, Wand enthält.&#10;&#10;KI-generierte Inhalte können fehlerhaft sein.">
            <a:extLst>
              <a:ext uri="{FF2B5EF4-FFF2-40B4-BE49-F238E27FC236}">
                <a16:creationId xmlns:a16="http://schemas.microsoft.com/office/drawing/2014/main" id="{AC3A3018-AB31-7C0D-8C23-4BA45AEA7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0"/>
            <a:ext cx="4572000" cy="6858000"/>
          </a:xfrm>
          <a:prstGeom prst="rect">
            <a:avLst/>
          </a:prstGeom>
        </p:spPr>
      </p:pic>
      <p:sp>
        <p:nvSpPr>
          <p:cNvPr id="4" name="Foliennummernplatzhalter 3">
            <a:extLst>
              <a:ext uri="{FF2B5EF4-FFF2-40B4-BE49-F238E27FC236}">
                <a16:creationId xmlns:a16="http://schemas.microsoft.com/office/drawing/2014/main" id="{3C5B6DE5-1CCB-D720-8567-93E67D0C752D}"/>
              </a:ext>
            </a:extLst>
          </p:cNvPr>
          <p:cNvSpPr>
            <a:spLocks noGrp="1"/>
          </p:cNvSpPr>
          <p:nvPr>
            <p:ph type="sldNum" sz="quarter" idx="12"/>
          </p:nvPr>
        </p:nvSpPr>
        <p:spPr/>
        <p:txBody>
          <a:bodyPr/>
          <a:lstStyle/>
          <a:p>
            <a:fld id="{802006FE-6571-4354-8775-F8708372C227}" type="slidenum">
              <a:rPr lang="de-DE" smtClean="0"/>
              <a:t>132</a:t>
            </a:fld>
            <a:endParaRPr lang="de-DE"/>
          </a:p>
        </p:txBody>
      </p:sp>
    </p:spTree>
    <p:extLst>
      <p:ext uri="{BB962C8B-B14F-4D97-AF65-F5344CB8AC3E}">
        <p14:creationId xmlns:p14="http://schemas.microsoft.com/office/powerpoint/2010/main" val="368950140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77C66-5C8F-D0A1-33BA-30822BBEF0D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028187C-359B-AC56-2410-442374D3EEE9}"/>
              </a:ext>
            </a:extLst>
          </p:cNvPr>
          <p:cNvSpPr>
            <a:spLocks noGrp="1"/>
          </p:cNvSpPr>
          <p:nvPr>
            <p:ph type="title"/>
          </p:nvPr>
        </p:nvSpPr>
        <p:spPr>
          <a:xfrm>
            <a:off x="838200" y="365125"/>
            <a:ext cx="6858000" cy="1325563"/>
          </a:xfrm>
        </p:spPr>
        <p:txBody>
          <a:bodyPr/>
          <a:lstStyle/>
          <a:p>
            <a:r>
              <a:rPr lang="de-DE" dirty="0">
                <a:solidFill>
                  <a:srgbClr val="DABC9E"/>
                </a:solidFill>
              </a:rPr>
              <a:t>Zugang zu Verhütungsmitteln</a:t>
            </a:r>
          </a:p>
        </p:txBody>
      </p:sp>
      <p:sp>
        <p:nvSpPr>
          <p:cNvPr id="3" name="Inhaltsplatzhalter 2">
            <a:extLst>
              <a:ext uri="{FF2B5EF4-FFF2-40B4-BE49-F238E27FC236}">
                <a16:creationId xmlns:a16="http://schemas.microsoft.com/office/drawing/2014/main" id="{5CA199F8-1CCF-9B62-D403-B3BDA264AA61}"/>
              </a:ext>
            </a:extLst>
          </p:cNvPr>
          <p:cNvSpPr>
            <a:spLocks noGrp="1"/>
          </p:cNvSpPr>
          <p:nvPr>
            <p:ph idx="1"/>
          </p:nvPr>
        </p:nvSpPr>
        <p:spPr>
          <a:xfrm>
            <a:off x="838200" y="1844984"/>
            <a:ext cx="6444632" cy="4511366"/>
          </a:xfrm>
        </p:spPr>
        <p:txBody>
          <a:bodyPr>
            <a:normAutofit/>
          </a:bodyPr>
          <a:lstStyle/>
          <a:p>
            <a:pPr marL="0" indent="0">
              <a:buNone/>
            </a:pPr>
            <a:r>
              <a:rPr lang="de-DE" sz="2100" b="1" dirty="0"/>
              <a:t>Was ist das? </a:t>
            </a:r>
          </a:p>
          <a:p>
            <a:pPr marL="0" indent="0">
              <a:buNone/>
            </a:pPr>
            <a:r>
              <a:rPr lang="de-DE" sz="1900" dirty="0"/>
              <a:t>Eine vorhergesehene Zeit beim Frauenarzt bzw. der Frauenärztin, um dich kostenfrei über Verhütung, Menstruation, sexuell übertragbaren Krankheiten, Sexualität im Allgemeinen und vielem mehr zu beraten.</a:t>
            </a:r>
          </a:p>
          <a:p>
            <a:pPr marL="0" indent="0">
              <a:buNone/>
            </a:pPr>
            <a:r>
              <a:rPr lang="de-DE" sz="1900" dirty="0"/>
              <a:t>Eine Untersuchung muss nicht erfolgen!</a:t>
            </a:r>
          </a:p>
          <a:p>
            <a:pPr marL="0" indent="0">
              <a:buNone/>
            </a:pPr>
            <a:endParaRPr lang="de-DE" sz="1700" dirty="0"/>
          </a:p>
          <a:p>
            <a:pPr marL="0" indent="0">
              <a:buNone/>
            </a:pPr>
            <a:r>
              <a:rPr lang="de-DE" sz="2100" b="1" dirty="0"/>
              <a:t>An wen richtet sich das? </a:t>
            </a:r>
          </a:p>
          <a:p>
            <a:pPr marL="0" indent="0">
              <a:buNone/>
            </a:pPr>
            <a:r>
              <a:rPr lang="de-DE" sz="1900" dirty="0"/>
              <a:t>Vor allem an Mädchen und junge Frauen</a:t>
            </a:r>
          </a:p>
          <a:p>
            <a:pPr marL="0" indent="0">
              <a:buNone/>
            </a:pPr>
            <a:endParaRPr lang="de-DE" sz="1800" dirty="0"/>
          </a:p>
          <a:p>
            <a:pPr marL="0" indent="0">
              <a:buNone/>
            </a:pPr>
            <a:endParaRPr lang="de-DE" sz="2000" b="1" dirty="0">
              <a:solidFill>
                <a:srgbClr val="DABC9E"/>
              </a:solidFill>
            </a:endParaRPr>
          </a:p>
        </p:txBody>
      </p:sp>
      <p:pic>
        <p:nvPicPr>
          <p:cNvPr id="6" name="Grafik 5" descr="Ein Bild, das Person, Menschliches Gesicht, Kleidung, Wand enthält.&#10;&#10;KI-generierte Inhalte können fehlerhaft sein.">
            <a:extLst>
              <a:ext uri="{FF2B5EF4-FFF2-40B4-BE49-F238E27FC236}">
                <a16:creationId xmlns:a16="http://schemas.microsoft.com/office/drawing/2014/main" id="{B2B6D924-B283-5183-94F3-EBDA8C61E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0"/>
            <a:ext cx="4572000" cy="6858000"/>
          </a:xfrm>
          <a:prstGeom prst="rect">
            <a:avLst/>
          </a:prstGeom>
        </p:spPr>
      </p:pic>
      <p:sp>
        <p:nvSpPr>
          <p:cNvPr id="4" name="Foliennummernplatzhalter 3">
            <a:extLst>
              <a:ext uri="{FF2B5EF4-FFF2-40B4-BE49-F238E27FC236}">
                <a16:creationId xmlns:a16="http://schemas.microsoft.com/office/drawing/2014/main" id="{963E67D0-EE73-2111-ED91-681B72ED17DB}"/>
              </a:ext>
            </a:extLst>
          </p:cNvPr>
          <p:cNvSpPr>
            <a:spLocks noGrp="1"/>
          </p:cNvSpPr>
          <p:nvPr>
            <p:ph type="sldNum" sz="quarter" idx="12"/>
          </p:nvPr>
        </p:nvSpPr>
        <p:spPr/>
        <p:txBody>
          <a:bodyPr/>
          <a:lstStyle/>
          <a:p>
            <a:fld id="{802006FE-6571-4354-8775-F8708372C227}" type="slidenum">
              <a:rPr lang="de-DE" smtClean="0"/>
              <a:t>133</a:t>
            </a:fld>
            <a:endParaRPr lang="de-DE"/>
          </a:p>
        </p:txBody>
      </p:sp>
    </p:spTree>
    <p:extLst>
      <p:ext uri="{BB962C8B-B14F-4D97-AF65-F5344CB8AC3E}">
        <p14:creationId xmlns:p14="http://schemas.microsoft.com/office/powerpoint/2010/main" val="114269365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C17C3-D93A-A219-1076-C85B835235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CC9C01-1708-EED8-164D-54959F706DE0}"/>
              </a:ext>
            </a:extLst>
          </p:cNvPr>
          <p:cNvSpPr>
            <a:spLocks noGrp="1"/>
          </p:cNvSpPr>
          <p:nvPr>
            <p:ph type="title"/>
          </p:nvPr>
        </p:nvSpPr>
        <p:spPr>
          <a:xfrm>
            <a:off x="838200" y="365125"/>
            <a:ext cx="6858000" cy="1325563"/>
          </a:xfrm>
        </p:spPr>
        <p:txBody>
          <a:bodyPr/>
          <a:lstStyle/>
          <a:p>
            <a:r>
              <a:rPr lang="de-DE" dirty="0">
                <a:solidFill>
                  <a:srgbClr val="DABC9E"/>
                </a:solidFill>
              </a:rPr>
              <a:t>Zugang zu Verhütungsmitteln</a:t>
            </a:r>
          </a:p>
        </p:txBody>
      </p:sp>
      <p:sp>
        <p:nvSpPr>
          <p:cNvPr id="3" name="Inhaltsplatzhalter 2">
            <a:extLst>
              <a:ext uri="{FF2B5EF4-FFF2-40B4-BE49-F238E27FC236}">
                <a16:creationId xmlns:a16="http://schemas.microsoft.com/office/drawing/2014/main" id="{009AB367-67BF-F468-4473-B8554B7C28A6}"/>
              </a:ext>
            </a:extLst>
          </p:cNvPr>
          <p:cNvSpPr>
            <a:spLocks noGrp="1"/>
          </p:cNvSpPr>
          <p:nvPr>
            <p:ph idx="1"/>
          </p:nvPr>
        </p:nvSpPr>
        <p:spPr>
          <a:xfrm>
            <a:off x="838200" y="1844984"/>
            <a:ext cx="6444632" cy="4511366"/>
          </a:xfrm>
        </p:spPr>
        <p:txBody>
          <a:bodyPr>
            <a:normAutofit/>
          </a:bodyPr>
          <a:lstStyle/>
          <a:p>
            <a:pPr marL="0" indent="0">
              <a:buNone/>
            </a:pPr>
            <a:r>
              <a:rPr lang="de-DE" sz="2100" b="1" dirty="0"/>
              <a:t>Muss die Mädchensprechstunde in Begleitung eines Elternteils stattfinden?</a:t>
            </a:r>
          </a:p>
          <a:p>
            <a:pPr marL="0" indent="0">
              <a:buNone/>
            </a:pPr>
            <a:r>
              <a:rPr lang="de-DE" sz="1800" dirty="0"/>
              <a:t>Du kannst gerne </a:t>
            </a:r>
            <a:r>
              <a:rPr lang="de-DE" sz="1800" b="1" dirty="0"/>
              <a:t>deine Mutter oder eine Freundin </a:t>
            </a:r>
            <a:r>
              <a:rPr lang="de-DE" sz="1800" dirty="0"/>
              <a:t>mitbringen, um dich wohler zu fühlen. </a:t>
            </a:r>
          </a:p>
          <a:p>
            <a:pPr marL="0" indent="0">
              <a:buNone/>
            </a:pPr>
            <a:r>
              <a:rPr lang="de-DE" sz="1800" dirty="0"/>
              <a:t>Umgekehrt besteht auch die Möglichkeit, </a:t>
            </a:r>
            <a:r>
              <a:rPr lang="de-DE" sz="1800" b="1" dirty="0"/>
              <a:t>alleine</a:t>
            </a:r>
            <a:r>
              <a:rPr lang="de-DE" sz="1800" dirty="0"/>
              <a:t> zu kommen.</a:t>
            </a:r>
          </a:p>
          <a:p>
            <a:pPr marL="0" indent="0">
              <a:buNone/>
            </a:pPr>
            <a:r>
              <a:rPr lang="de-DE" sz="1800" dirty="0"/>
              <a:t>Wenn du es wünscht, ist es </a:t>
            </a:r>
            <a:r>
              <a:rPr lang="de-DE" sz="1800" b="1" dirty="0"/>
              <a:t>ohne das Wissen deiner Eltern </a:t>
            </a:r>
            <a:r>
              <a:rPr lang="de-DE" sz="1800" dirty="0"/>
              <a:t>möglich zu kommen. Dafür </a:t>
            </a:r>
            <a:r>
              <a:rPr lang="de-DE" sz="1800" b="1" dirty="0"/>
              <a:t>rufst</a:t>
            </a:r>
            <a:r>
              <a:rPr lang="de-DE" sz="1800" dirty="0"/>
              <a:t> du entweder </a:t>
            </a:r>
            <a:r>
              <a:rPr lang="de-DE" sz="1800" b="1" dirty="0"/>
              <a:t>vor oder spätestens 14 Tage</a:t>
            </a:r>
            <a:r>
              <a:rPr lang="de-DE" sz="1800" dirty="0"/>
              <a:t> </a:t>
            </a:r>
            <a:r>
              <a:rPr lang="de-DE" sz="1800" b="1" dirty="0"/>
              <a:t>nach </a:t>
            </a:r>
            <a:r>
              <a:rPr lang="de-DE" sz="1800" dirty="0"/>
              <a:t>deinem Termin bei deiner </a:t>
            </a:r>
            <a:r>
              <a:rPr lang="de-DE" sz="1800" b="1" dirty="0"/>
              <a:t>Krankenkasse an</a:t>
            </a:r>
            <a:r>
              <a:rPr lang="de-DE" sz="1800" dirty="0"/>
              <a:t>. Du teilst deiner Krankenkasse mit, dass deine Versichertenkarte bei deinen Eltern liegt und ein offenes Gespräch mit ihnen nicht möglich ist. Bitte dann deine Krankenkasse darum, der gynäkologischen Praxis einen Nachweis über deine Krankenversicherung zukommen zu lassen. </a:t>
            </a:r>
          </a:p>
          <a:p>
            <a:pPr marL="0" indent="0">
              <a:buNone/>
            </a:pPr>
            <a:endParaRPr lang="de-DE" sz="1700" dirty="0"/>
          </a:p>
          <a:p>
            <a:pPr marL="0" indent="0">
              <a:buNone/>
            </a:pPr>
            <a:endParaRPr lang="de-DE" sz="2000" b="1" dirty="0">
              <a:solidFill>
                <a:srgbClr val="DABC9E"/>
              </a:solidFill>
            </a:endParaRPr>
          </a:p>
        </p:txBody>
      </p:sp>
      <p:pic>
        <p:nvPicPr>
          <p:cNvPr id="6" name="Grafik 5" descr="Ein Bild, das Person, Menschliches Gesicht, Kleidung, Wand enthält.&#10;&#10;KI-generierte Inhalte können fehlerhaft sein.">
            <a:extLst>
              <a:ext uri="{FF2B5EF4-FFF2-40B4-BE49-F238E27FC236}">
                <a16:creationId xmlns:a16="http://schemas.microsoft.com/office/drawing/2014/main" id="{F53777AD-11CC-5544-EE99-C859514A0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6200" y="0"/>
            <a:ext cx="4572000" cy="6858000"/>
          </a:xfrm>
          <a:prstGeom prst="rect">
            <a:avLst/>
          </a:prstGeom>
        </p:spPr>
      </p:pic>
      <p:sp>
        <p:nvSpPr>
          <p:cNvPr id="4" name="Foliennummernplatzhalter 3">
            <a:extLst>
              <a:ext uri="{FF2B5EF4-FFF2-40B4-BE49-F238E27FC236}">
                <a16:creationId xmlns:a16="http://schemas.microsoft.com/office/drawing/2014/main" id="{0DBA6577-8A0A-8DBB-D9DB-6B6F1CB22FE4}"/>
              </a:ext>
            </a:extLst>
          </p:cNvPr>
          <p:cNvSpPr>
            <a:spLocks noGrp="1"/>
          </p:cNvSpPr>
          <p:nvPr>
            <p:ph type="sldNum" sz="quarter" idx="12"/>
          </p:nvPr>
        </p:nvSpPr>
        <p:spPr/>
        <p:txBody>
          <a:bodyPr/>
          <a:lstStyle/>
          <a:p>
            <a:fld id="{802006FE-6571-4354-8775-F8708372C227}" type="slidenum">
              <a:rPr lang="de-DE" smtClean="0"/>
              <a:t>134</a:t>
            </a:fld>
            <a:endParaRPr lang="de-DE"/>
          </a:p>
        </p:txBody>
      </p:sp>
    </p:spTree>
    <p:extLst>
      <p:ext uri="{BB962C8B-B14F-4D97-AF65-F5344CB8AC3E}">
        <p14:creationId xmlns:p14="http://schemas.microsoft.com/office/powerpoint/2010/main" val="159207198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340F0B-F1B3-2714-9061-9B45F637B4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DA845C5-BFA6-58AD-E3E7-A52C3703F11D}"/>
              </a:ext>
            </a:extLst>
          </p:cNvPr>
          <p:cNvSpPr>
            <a:spLocks noGrp="1"/>
          </p:cNvSpPr>
          <p:nvPr>
            <p:ph type="title"/>
          </p:nvPr>
        </p:nvSpPr>
        <p:spPr>
          <a:xfrm>
            <a:off x="838200" y="365125"/>
            <a:ext cx="6858000" cy="1325563"/>
          </a:xfrm>
        </p:spPr>
        <p:txBody>
          <a:bodyPr/>
          <a:lstStyle/>
          <a:p>
            <a:r>
              <a:rPr lang="de-DE" dirty="0">
                <a:solidFill>
                  <a:srgbClr val="DABC9E"/>
                </a:solidFill>
              </a:rPr>
              <a:t>Zugang zu Verhütungsmitteln</a:t>
            </a:r>
          </a:p>
        </p:txBody>
      </p:sp>
      <p:sp>
        <p:nvSpPr>
          <p:cNvPr id="3" name="Inhaltsplatzhalter 2">
            <a:extLst>
              <a:ext uri="{FF2B5EF4-FFF2-40B4-BE49-F238E27FC236}">
                <a16:creationId xmlns:a16="http://schemas.microsoft.com/office/drawing/2014/main" id="{6A6C06AD-A19A-8BB6-D5AA-5A08FC7A7582}"/>
              </a:ext>
            </a:extLst>
          </p:cNvPr>
          <p:cNvSpPr>
            <a:spLocks noGrp="1"/>
          </p:cNvSpPr>
          <p:nvPr>
            <p:ph idx="1"/>
          </p:nvPr>
        </p:nvSpPr>
        <p:spPr>
          <a:xfrm>
            <a:off x="838200" y="1844984"/>
            <a:ext cx="6444632" cy="4511366"/>
          </a:xfrm>
        </p:spPr>
        <p:txBody>
          <a:bodyPr>
            <a:normAutofit/>
          </a:bodyPr>
          <a:lstStyle/>
          <a:p>
            <a:pPr marL="0" indent="0">
              <a:buNone/>
            </a:pPr>
            <a:r>
              <a:rPr lang="de-DE" sz="2100" b="1" dirty="0"/>
              <a:t>Und was mache ich bei einer Verhütungspanne, also im Notfall? </a:t>
            </a:r>
          </a:p>
          <a:p>
            <a:pPr marL="0" indent="0">
              <a:buNone/>
            </a:pPr>
            <a:r>
              <a:rPr lang="de-DE" sz="1900" dirty="0"/>
              <a:t>Im Notfall wird dich der Frauenarzt bzw. die Frauenärztin auch </a:t>
            </a:r>
            <a:r>
              <a:rPr lang="de-DE" sz="1900" b="1" dirty="0"/>
              <a:t>ohne Termin </a:t>
            </a:r>
            <a:r>
              <a:rPr lang="de-DE" sz="1900" dirty="0"/>
              <a:t>behandeln. Wichtig ist vor allem, </a:t>
            </a:r>
            <a:r>
              <a:rPr lang="de-DE" sz="1900" b="1" dirty="0"/>
              <a:t>schnell zu handeln</a:t>
            </a:r>
            <a:r>
              <a:rPr lang="de-DE" sz="1900" dirty="0"/>
              <a:t>! </a:t>
            </a:r>
          </a:p>
          <a:p>
            <a:pPr marL="0" indent="0">
              <a:buNone/>
            </a:pPr>
            <a:r>
              <a:rPr lang="de-DE" sz="1900" dirty="0"/>
              <a:t>Wusstest du, dass die Kupferkette </a:t>
            </a:r>
            <a:r>
              <a:rPr lang="de-DE" sz="1900" dirty="0" err="1"/>
              <a:t>GyneFIX</a:t>
            </a:r>
            <a:r>
              <a:rPr lang="de-DE" sz="1900" dirty="0"/>
              <a:t>® die sicherste Notfallverhütung nach dem Eisprung bietet, da sie unabhängig vom Gewicht und bis zu 5 Tage nach ungeschütztem Geschlechtsverkehr eingesetzt werden kann?</a:t>
            </a:r>
          </a:p>
          <a:p>
            <a:pPr marL="0" indent="0">
              <a:buNone/>
            </a:pPr>
            <a:endParaRPr lang="de-DE" sz="2000" b="1" dirty="0">
              <a:solidFill>
                <a:srgbClr val="DABC9E"/>
              </a:solidFill>
            </a:endParaRPr>
          </a:p>
        </p:txBody>
      </p:sp>
      <p:pic>
        <p:nvPicPr>
          <p:cNvPr id="6" name="Grafik 5" descr="Ein Bild, das Person, Menschliches Gesicht, Kleidung, Wand enthält.&#10;&#10;KI-generierte Inhalte können fehlerhaft sein.">
            <a:extLst>
              <a:ext uri="{FF2B5EF4-FFF2-40B4-BE49-F238E27FC236}">
                <a16:creationId xmlns:a16="http://schemas.microsoft.com/office/drawing/2014/main" id="{F739C3AD-53D3-B833-D3B9-2B11E2BF42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0"/>
            <a:ext cx="4572000" cy="6858000"/>
          </a:xfrm>
          <a:prstGeom prst="rect">
            <a:avLst/>
          </a:prstGeom>
        </p:spPr>
      </p:pic>
      <p:sp>
        <p:nvSpPr>
          <p:cNvPr id="4" name="Foliennummernplatzhalter 3">
            <a:extLst>
              <a:ext uri="{FF2B5EF4-FFF2-40B4-BE49-F238E27FC236}">
                <a16:creationId xmlns:a16="http://schemas.microsoft.com/office/drawing/2014/main" id="{8C8E53BB-5FA9-A5F8-1470-22B2C48A9300}"/>
              </a:ext>
            </a:extLst>
          </p:cNvPr>
          <p:cNvSpPr>
            <a:spLocks noGrp="1"/>
          </p:cNvSpPr>
          <p:nvPr>
            <p:ph type="sldNum" sz="quarter" idx="12"/>
          </p:nvPr>
        </p:nvSpPr>
        <p:spPr/>
        <p:txBody>
          <a:bodyPr/>
          <a:lstStyle/>
          <a:p>
            <a:fld id="{802006FE-6571-4354-8775-F8708372C227}" type="slidenum">
              <a:rPr lang="de-DE" smtClean="0"/>
              <a:t>135</a:t>
            </a:fld>
            <a:endParaRPr lang="de-DE"/>
          </a:p>
        </p:txBody>
      </p:sp>
    </p:spTree>
    <p:extLst>
      <p:ext uri="{BB962C8B-B14F-4D97-AF65-F5344CB8AC3E}">
        <p14:creationId xmlns:p14="http://schemas.microsoft.com/office/powerpoint/2010/main" val="1113596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6DCA3-6B58-4089-1683-65889D0D460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0F59E2-7519-6885-D779-7F378B27BAA1}"/>
              </a:ext>
            </a:extLst>
          </p:cNvPr>
          <p:cNvSpPr>
            <a:spLocks noGrp="1"/>
          </p:cNvSpPr>
          <p:nvPr>
            <p:ph type="title"/>
          </p:nvPr>
        </p:nvSpPr>
        <p:spPr>
          <a:xfrm>
            <a:off x="304799" y="312737"/>
            <a:ext cx="10515600" cy="1325563"/>
          </a:xfrm>
        </p:spPr>
        <p:txBody>
          <a:bodyPr/>
          <a:lstStyle/>
          <a:p>
            <a:r>
              <a:rPr lang="en-US" dirty="0">
                <a:solidFill>
                  <a:srgbClr val="DABC9E"/>
                </a:solidFill>
              </a:rPr>
              <a:t>die Wahl der </a:t>
            </a:r>
            <a:r>
              <a:rPr lang="en-US" dirty="0" err="1">
                <a:solidFill>
                  <a:srgbClr val="DABC9E"/>
                </a:solidFill>
              </a:rPr>
              <a:t>Verhütungsmethode</a:t>
            </a:r>
            <a:endParaRPr lang="de-DE" dirty="0"/>
          </a:p>
        </p:txBody>
      </p:sp>
      <p:sp>
        <p:nvSpPr>
          <p:cNvPr id="3" name="Inhaltsplatzhalter 2">
            <a:extLst>
              <a:ext uri="{FF2B5EF4-FFF2-40B4-BE49-F238E27FC236}">
                <a16:creationId xmlns:a16="http://schemas.microsoft.com/office/drawing/2014/main" id="{2EB08743-A01B-2AD2-852B-878273A8DBF4}"/>
              </a:ext>
            </a:extLst>
          </p:cNvPr>
          <p:cNvSpPr>
            <a:spLocks noGrp="1"/>
          </p:cNvSpPr>
          <p:nvPr>
            <p:ph idx="1"/>
          </p:nvPr>
        </p:nvSpPr>
        <p:spPr>
          <a:xfrm>
            <a:off x="304799" y="1638300"/>
            <a:ext cx="11768517" cy="448917"/>
          </a:xfrm>
        </p:spPr>
        <p:txBody>
          <a:bodyPr>
            <a:normAutofit/>
          </a:bodyPr>
          <a:lstStyle/>
          <a:p>
            <a:pPr marL="0" indent="0">
              <a:buNone/>
            </a:pPr>
            <a:r>
              <a:rPr lang="de-DE" sz="2100" b="1" dirty="0">
                <a:solidFill>
                  <a:srgbClr val="DABC9E"/>
                </a:solidFill>
              </a:rPr>
              <a:t>diese Faktoren sind für andere wichtig:</a:t>
            </a:r>
          </a:p>
        </p:txBody>
      </p:sp>
      <p:sp>
        <p:nvSpPr>
          <p:cNvPr id="4" name="Foliennummernplatzhalter 3">
            <a:extLst>
              <a:ext uri="{FF2B5EF4-FFF2-40B4-BE49-F238E27FC236}">
                <a16:creationId xmlns:a16="http://schemas.microsoft.com/office/drawing/2014/main" id="{EB8E6D10-C80D-0DEB-5FD6-7C91C2EC90DD}"/>
              </a:ext>
            </a:extLst>
          </p:cNvPr>
          <p:cNvSpPr>
            <a:spLocks noGrp="1"/>
          </p:cNvSpPr>
          <p:nvPr>
            <p:ph type="sldNum" sz="quarter" idx="12"/>
          </p:nvPr>
        </p:nvSpPr>
        <p:spPr/>
        <p:txBody>
          <a:bodyPr/>
          <a:lstStyle/>
          <a:p>
            <a:fld id="{802006FE-6571-4354-8775-F8708372C227}" type="slidenum">
              <a:rPr lang="de-DE" smtClean="0"/>
              <a:t>136</a:t>
            </a:fld>
            <a:endParaRPr lang="de-DE" dirty="0"/>
          </a:p>
        </p:txBody>
      </p:sp>
      <p:sp>
        <p:nvSpPr>
          <p:cNvPr id="5" name="Textfeld 4">
            <a:extLst>
              <a:ext uri="{FF2B5EF4-FFF2-40B4-BE49-F238E27FC236}">
                <a16:creationId xmlns:a16="http://schemas.microsoft.com/office/drawing/2014/main" id="{3CD13E9B-A601-ABC3-9FAE-633967446BB1}"/>
              </a:ext>
            </a:extLst>
          </p:cNvPr>
          <p:cNvSpPr txBox="1"/>
          <p:nvPr/>
        </p:nvSpPr>
        <p:spPr>
          <a:xfrm>
            <a:off x="8610600" y="4971355"/>
            <a:ext cx="3531119" cy="1384995"/>
          </a:xfrm>
          <a:prstGeom prst="rect">
            <a:avLst/>
          </a:prstGeom>
          <a:noFill/>
        </p:spPr>
        <p:txBody>
          <a:bodyPr wrap="square" rtlCol="0">
            <a:spAutoFit/>
          </a:bodyPr>
          <a:lstStyle/>
          <a:p>
            <a:r>
              <a:rPr lang="de-DE" sz="1400" i="1" dirty="0"/>
              <a:t>Quelle: Bundesinstitut für Öffentliche Gesundheit – Gründe für die Wahl der verwendeten Verhütungsmethode</a:t>
            </a:r>
          </a:p>
          <a:p>
            <a:r>
              <a:rPr lang="de-DE" sz="1400" i="1" dirty="0"/>
              <a:t>Basis: Befragte, die verhüten (16-25 Jahre), Mehrfachangabe möglich</a:t>
            </a:r>
          </a:p>
          <a:p>
            <a:r>
              <a:rPr lang="de-DE" sz="1400" i="1" dirty="0"/>
              <a:t>Darstellung: häufigste Nennung in Prozent</a:t>
            </a:r>
          </a:p>
        </p:txBody>
      </p:sp>
      <p:graphicFrame>
        <p:nvGraphicFramePr>
          <p:cNvPr id="11" name="Diagramm 10">
            <a:extLst>
              <a:ext uri="{FF2B5EF4-FFF2-40B4-BE49-F238E27FC236}">
                <a16:creationId xmlns:a16="http://schemas.microsoft.com/office/drawing/2014/main" id="{0173DB84-FA86-1234-3BF7-7EBFD47EB389}"/>
              </a:ext>
            </a:extLst>
          </p:cNvPr>
          <p:cNvGraphicFramePr/>
          <p:nvPr>
            <p:extLst>
              <p:ext uri="{D42A27DB-BD31-4B8C-83A1-F6EECF244321}">
                <p14:modId xmlns:p14="http://schemas.microsoft.com/office/powerpoint/2010/main" val="564860528"/>
              </p:ext>
            </p:extLst>
          </p:nvPr>
        </p:nvGraphicFramePr>
        <p:xfrm>
          <a:off x="218661" y="1958007"/>
          <a:ext cx="8209722" cy="476346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feld 11">
            <a:extLst>
              <a:ext uri="{FF2B5EF4-FFF2-40B4-BE49-F238E27FC236}">
                <a16:creationId xmlns:a16="http://schemas.microsoft.com/office/drawing/2014/main" id="{0E590A4A-9C20-89EE-A807-6EB52F05ABA8}"/>
              </a:ext>
            </a:extLst>
          </p:cNvPr>
          <p:cNvSpPr txBox="1"/>
          <p:nvPr/>
        </p:nvSpPr>
        <p:spPr>
          <a:xfrm>
            <a:off x="8610600" y="2732594"/>
            <a:ext cx="3237429" cy="430887"/>
          </a:xfrm>
          <a:prstGeom prst="rect">
            <a:avLst/>
          </a:prstGeom>
          <a:noFill/>
        </p:spPr>
        <p:txBody>
          <a:bodyPr wrap="square" rtlCol="0">
            <a:spAutoFit/>
          </a:bodyPr>
          <a:lstStyle/>
          <a:p>
            <a:r>
              <a:rPr lang="de-DE" sz="2200" b="1" dirty="0">
                <a:solidFill>
                  <a:srgbClr val="DABC9E"/>
                </a:solidFill>
              </a:rPr>
              <a:t>Was ist euch wichtig?</a:t>
            </a:r>
          </a:p>
        </p:txBody>
      </p:sp>
      <p:pic>
        <p:nvPicPr>
          <p:cNvPr id="13" name="Grafik 12" descr="Ein Bild, das Person, Kleidung, Menschliches Gesicht, Lächeln enthält.&#10;&#10;KI-generierte Inhalte können fehlerhaft sein.">
            <a:extLst>
              <a:ext uri="{FF2B5EF4-FFF2-40B4-BE49-F238E27FC236}">
                <a16:creationId xmlns:a16="http://schemas.microsoft.com/office/drawing/2014/main" id="{28649A2B-CAD0-7911-BF0E-797CBDFC93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358" y="3224785"/>
            <a:ext cx="2712520" cy="1627512"/>
          </a:xfrm>
          <a:prstGeom prst="rect">
            <a:avLst/>
          </a:prstGeom>
        </p:spPr>
      </p:pic>
      <p:sp>
        <p:nvSpPr>
          <p:cNvPr id="14" name="Ellipse 13">
            <a:extLst>
              <a:ext uri="{FF2B5EF4-FFF2-40B4-BE49-F238E27FC236}">
                <a16:creationId xmlns:a16="http://schemas.microsoft.com/office/drawing/2014/main" id="{03A72CDC-9A3A-6F2D-365D-6F95CFF7490E}"/>
              </a:ext>
            </a:extLst>
          </p:cNvPr>
          <p:cNvSpPr/>
          <p:nvPr/>
        </p:nvSpPr>
        <p:spPr>
          <a:xfrm>
            <a:off x="8454081" y="-383030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0802B6D0-8AEC-2EF9-46F1-19B5993E6158}"/>
              </a:ext>
            </a:extLst>
          </p:cNvPr>
          <p:cNvSpPr/>
          <p:nvPr/>
        </p:nvSpPr>
        <p:spPr>
          <a:xfrm>
            <a:off x="10911015" y="-1682615"/>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47143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AF063-BAFC-5079-33A8-C85358730D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BBA697-0859-1C9E-14E6-B30CE3A3B985}"/>
              </a:ext>
            </a:extLst>
          </p:cNvPr>
          <p:cNvSpPr>
            <a:spLocks noGrp="1"/>
          </p:cNvSpPr>
          <p:nvPr>
            <p:ph type="title"/>
          </p:nvPr>
        </p:nvSpPr>
        <p:spPr>
          <a:xfrm>
            <a:off x="304799" y="312737"/>
            <a:ext cx="10515600" cy="1325563"/>
          </a:xfrm>
        </p:spPr>
        <p:txBody>
          <a:bodyPr/>
          <a:lstStyle/>
          <a:p>
            <a:r>
              <a:rPr lang="en-US" dirty="0">
                <a:solidFill>
                  <a:srgbClr val="DABC9E"/>
                </a:solidFill>
              </a:rPr>
              <a:t>die Wahl der </a:t>
            </a:r>
            <a:r>
              <a:rPr lang="en-US" dirty="0" err="1">
                <a:solidFill>
                  <a:srgbClr val="DABC9E"/>
                </a:solidFill>
              </a:rPr>
              <a:t>Verhütungsmethode</a:t>
            </a:r>
            <a:endParaRPr lang="de-DE" dirty="0"/>
          </a:p>
        </p:txBody>
      </p:sp>
      <p:sp>
        <p:nvSpPr>
          <p:cNvPr id="3" name="Inhaltsplatzhalter 2">
            <a:extLst>
              <a:ext uri="{FF2B5EF4-FFF2-40B4-BE49-F238E27FC236}">
                <a16:creationId xmlns:a16="http://schemas.microsoft.com/office/drawing/2014/main" id="{EF4EB1F5-FA83-227B-27C7-7D0D11E4A6D0}"/>
              </a:ext>
            </a:extLst>
          </p:cNvPr>
          <p:cNvSpPr>
            <a:spLocks noGrp="1"/>
          </p:cNvSpPr>
          <p:nvPr>
            <p:ph idx="1"/>
          </p:nvPr>
        </p:nvSpPr>
        <p:spPr>
          <a:xfrm>
            <a:off x="304799" y="1638300"/>
            <a:ext cx="11768517" cy="4930139"/>
          </a:xfrm>
        </p:spPr>
        <p:txBody>
          <a:bodyPr>
            <a:normAutofit fontScale="32500" lnSpcReduction="20000"/>
          </a:bodyPr>
          <a:lstStyle/>
          <a:p>
            <a:pPr marL="0" indent="0">
              <a:buNone/>
            </a:pPr>
            <a:r>
              <a:rPr lang="de-DE" sz="6400" b="1" dirty="0">
                <a:solidFill>
                  <a:srgbClr val="DABC9E"/>
                </a:solidFill>
              </a:rPr>
              <a:t>Tipps für deine Verhütungsmittel-Wahl</a:t>
            </a:r>
          </a:p>
          <a:p>
            <a:r>
              <a:rPr lang="de-DE" sz="4900" b="1" dirty="0"/>
              <a:t>Mach frühzeitig einen ein Termin beim Frauenarzt aus</a:t>
            </a:r>
            <a:endParaRPr lang="de-DE" sz="4300" b="1" dirty="0"/>
          </a:p>
          <a:p>
            <a:pPr marL="0" indent="0">
              <a:buNone/>
            </a:pPr>
            <a:r>
              <a:rPr lang="de-DE" sz="4300" dirty="0"/>
              <a:t>Die Wartezeit kann manchmal mehrere Monate betragen.</a:t>
            </a:r>
          </a:p>
          <a:p>
            <a:r>
              <a:rPr lang="de-DE" sz="4900" b="1" dirty="0"/>
              <a:t>Informiere dich vorher selbst</a:t>
            </a:r>
          </a:p>
          <a:p>
            <a:pPr marL="0" indent="0">
              <a:buNone/>
            </a:pPr>
            <a:r>
              <a:rPr lang="de-DE" sz="4300" dirty="0"/>
              <a:t>Überleg dir schon vor deinem Termin, was dir bei Verhütung wichtig ist, z.B. hormonfrei &amp; besonders sicher bei der Anwendung. Überlege dir, welches Verhütungsmittel am besten zu dir passen könnte.</a:t>
            </a:r>
          </a:p>
          <a:p>
            <a:pPr marL="0" indent="0">
              <a:buNone/>
            </a:pPr>
            <a:r>
              <a:rPr lang="de-DE" sz="4300" dirty="0"/>
              <a:t>Wichtig: Was deiner Freundin passt, muss für dich nicht automatisch die beste Wahl sein.</a:t>
            </a:r>
          </a:p>
          <a:p>
            <a:r>
              <a:rPr lang="de-DE" sz="4900" b="1" dirty="0"/>
              <a:t>Sprich offen mit deinem Frauenarzt bzw. deiner Frauenärztin</a:t>
            </a:r>
          </a:p>
          <a:p>
            <a:pPr marL="0" indent="0">
              <a:buNone/>
            </a:pPr>
            <a:r>
              <a:rPr lang="de-DE" sz="4300" dirty="0"/>
              <a:t>Viele Ärzte verschreiben zum Einstieg die Pille, weil sie dich noch nicht wirklich kennen. Sag ruhig, wenn das für dich nicht in Frage kommt oder du etwas anderes möchtest.</a:t>
            </a:r>
          </a:p>
          <a:p>
            <a:r>
              <a:rPr lang="de-DE" sz="4900" b="1" dirty="0" err="1"/>
              <a:t>Lies</a:t>
            </a:r>
            <a:r>
              <a:rPr lang="de-DE" sz="4900" b="1" dirty="0"/>
              <a:t> online die Nebenwirkungen nach &amp; frage nach Krankheiten in der Familie</a:t>
            </a:r>
          </a:p>
          <a:p>
            <a:pPr marL="0" indent="0">
              <a:buNone/>
            </a:pPr>
            <a:r>
              <a:rPr lang="de-DE" sz="4300" dirty="0"/>
              <a:t>Schau die am besten vorher schon online den Bereich Nebenwirkungen in den Packungsbeilagen verschiedener Verhütungsmittel durch. So weißt du, was für dich in Ordnung ist und was nicht.</a:t>
            </a:r>
          </a:p>
          <a:p>
            <a:pPr marL="0" indent="0">
              <a:buNone/>
            </a:pPr>
            <a:r>
              <a:rPr lang="de-DE" sz="4300" dirty="0"/>
              <a:t>Frage auch in deiner Familie nach, ob es Erkrankungen wir Thrombose, Faktor-V-Krankheit oder Schlaganfall gibt.</a:t>
            </a:r>
          </a:p>
          <a:p>
            <a:r>
              <a:rPr lang="de-DE" sz="4900" b="1" dirty="0"/>
              <a:t>Hormonfrei ≠ Kondome</a:t>
            </a:r>
          </a:p>
          <a:p>
            <a:pPr marL="0" indent="0">
              <a:buNone/>
            </a:pPr>
            <a:r>
              <a:rPr lang="de-DE" sz="4300" dirty="0"/>
              <a:t>Nur weil du keine Hormone möchtest, musst du dich nicht auf die Kondome beschränken. Es gibt z.B. die Kupferkette </a:t>
            </a:r>
            <a:r>
              <a:rPr lang="de-DE" sz="4300" dirty="0" err="1"/>
              <a:t>GyneFIX</a:t>
            </a:r>
            <a:r>
              <a:rPr lang="de-DE" sz="4300" baseline="30000" dirty="0"/>
              <a:t>® </a:t>
            </a:r>
            <a:r>
              <a:rPr lang="de-DE" sz="4300" dirty="0"/>
              <a:t>, die sicher und hormonfrei ist.</a:t>
            </a:r>
          </a:p>
          <a:p>
            <a:pPr marL="0" indent="0">
              <a:buNone/>
            </a:pPr>
            <a:r>
              <a:rPr lang="de-DE" sz="4300" dirty="0"/>
              <a:t>Tipp: Such dir am besten eine Frauenarztpraxis, die für das Einsetzen der Kupferkette </a:t>
            </a:r>
            <a:r>
              <a:rPr lang="de-DE" sz="4300" dirty="0" err="1"/>
              <a:t>GyneFIX</a:t>
            </a:r>
            <a:r>
              <a:rPr lang="de-DE" sz="4300" baseline="30000" dirty="0"/>
              <a:t>®</a:t>
            </a:r>
            <a:r>
              <a:rPr lang="de-DE" sz="4300" dirty="0"/>
              <a:t> ausgebildet ist. Dort sind meist alle Optionen möglich und du findest leichter das, was wirklich zu dir passt.</a:t>
            </a:r>
          </a:p>
        </p:txBody>
      </p:sp>
      <p:sp>
        <p:nvSpPr>
          <p:cNvPr id="4" name="Foliennummernplatzhalter 3">
            <a:extLst>
              <a:ext uri="{FF2B5EF4-FFF2-40B4-BE49-F238E27FC236}">
                <a16:creationId xmlns:a16="http://schemas.microsoft.com/office/drawing/2014/main" id="{EBCD27FA-A050-5C1C-BB40-4E93EF30AEB3}"/>
              </a:ext>
            </a:extLst>
          </p:cNvPr>
          <p:cNvSpPr>
            <a:spLocks noGrp="1"/>
          </p:cNvSpPr>
          <p:nvPr>
            <p:ph type="sldNum" sz="quarter" idx="12"/>
          </p:nvPr>
        </p:nvSpPr>
        <p:spPr/>
        <p:txBody>
          <a:bodyPr/>
          <a:lstStyle/>
          <a:p>
            <a:fld id="{802006FE-6571-4354-8775-F8708372C227}" type="slidenum">
              <a:rPr lang="de-DE" smtClean="0"/>
              <a:t>137</a:t>
            </a:fld>
            <a:endParaRPr lang="de-DE" dirty="0"/>
          </a:p>
        </p:txBody>
      </p:sp>
      <p:sp>
        <p:nvSpPr>
          <p:cNvPr id="5" name="Ellipse 4">
            <a:extLst>
              <a:ext uri="{FF2B5EF4-FFF2-40B4-BE49-F238E27FC236}">
                <a16:creationId xmlns:a16="http://schemas.microsoft.com/office/drawing/2014/main" id="{DF4D3709-0B4A-52FA-32F0-AA8C44FA1E10}"/>
              </a:ext>
            </a:extLst>
          </p:cNvPr>
          <p:cNvSpPr/>
          <p:nvPr/>
        </p:nvSpPr>
        <p:spPr>
          <a:xfrm>
            <a:off x="8454081" y="-383030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EAA66720-037D-27A5-8B8F-8CB7A29FBD3D}"/>
              </a:ext>
            </a:extLst>
          </p:cNvPr>
          <p:cNvSpPr/>
          <p:nvPr/>
        </p:nvSpPr>
        <p:spPr>
          <a:xfrm>
            <a:off x="10911015" y="-1682615"/>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239621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D2B41-3A09-A96E-69BC-29E0D9FF086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9C48D43-CC46-0C0D-26A4-5307FB9F7B16}"/>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E789331C-64C7-93F5-7DE4-2128998AF5AE}"/>
              </a:ext>
            </a:extLst>
          </p:cNvPr>
          <p:cNvSpPr>
            <a:spLocks noGrp="1"/>
          </p:cNvSpPr>
          <p:nvPr>
            <p:ph type="sldNum" sz="quarter" idx="12"/>
          </p:nvPr>
        </p:nvSpPr>
        <p:spPr/>
        <p:txBody>
          <a:bodyPr/>
          <a:lstStyle/>
          <a:p>
            <a:fld id="{802006FE-6571-4354-8775-F8708372C227}" type="slidenum">
              <a:rPr lang="de-DE" smtClean="0"/>
              <a:t>138</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02DE559A-4AF9-5CC5-93CA-FB3A8E05E6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7199020F-0369-7BB2-73B1-9628D54EF907}"/>
              </a:ext>
            </a:extLst>
          </p:cNvPr>
          <p:cNvSpPr txBox="1"/>
          <p:nvPr/>
        </p:nvSpPr>
        <p:spPr>
          <a:xfrm>
            <a:off x="8247483" y="2644170"/>
            <a:ext cx="3469433" cy="1569660"/>
          </a:xfrm>
          <a:prstGeom prst="rect">
            <a:avLst/>
          </a:prstGeom>
          <a:noFill/>
        </p:spPr>
        <p:txBody>
          <a:bodyPr wrap="square" rtlCol="0">
            <a:spAutoFit/>
          </a:bodyPr>
          <a:lstStyle/>
          <a:p>
            <a:pPr algn="ctr"/>
            <a:r>
              <a:rPr lang="de-DE" sz="2400" dirty="0"/>
              <a:t>Welche Verhütungsmythen sind wahr und welche nicht? </a:t>
            </a:r>
          </a:p>
          <a:p>
            <a:pPr algn="ctr"/>
            <a:r>
              <a:rPr lang="de-DE" sz="2400" dirty="0"/>
              <a:t>Ratet mit </a:t>
            </a:r>
            <a:r>
              <a:rPr lang="de-DE" sz="2400" dirty="0">
                <a:sym typeface="Wingdings" panose="05000000000000000000" pitchFamily="2" charset="2"/>
              </a:rPr>
              <a:t> </a:t>
            </a:r>
            <a:endParaRPr lang="de-DE" sz="2400" dirty="0"/>
          </a:p>
        </p:txBody>
      </p:sp>
    </p:spTree>
    <p:extLst>
      <p:ext uri="{BB962C8B-B14F-4D97-AF65-F5344CB8AC3E}">
        <p14:creationId xmlns:p14="http://schemas.microsoft.com/office/powerpoint/2010/main" val="58992530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128BC-5FDA-027A-314C-0F2C5BF37C6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3EAA05-4949-1733-9B06-3536D1B9C878}"/>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35EE5931-E95E-B096-6E5F-2C154F81434A}"/>
              </a:ext>
            </a:extLst>
          </p:cNvPr>
          <p:cNvSpPr>
            <a:spLocks noGrp="1"/>
          </p:cNvSpPr>
          <p:nvPr>
            <p:ph type="sldNum" sz="quarter" idx="12"/>
          </p:nvPr>
        </p:nvSpPr>
        <p:spPr/>
        <p:txBody>
          <a:bodyPr/>
          <a:lstStyle/>
          <a:p>
            <a:fld id="{802006FE-6571-4354-8775-F8708372C227}" type="slidenum">
              <a:rPr lang="de-DE" smtClean="0"/>
              <a:t>139</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C1AF2D2E-2919-7E32-1292-DE7C55031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72078F8A-EFED-7BBB-ECD5-557FE2B559CA}"/>
              </a:ext>
            </a:extLst>
          </p:cNvPr>
          <p:cNvSpPr txBox="1"/>
          <p:nvPr/>
        </p:nvSpPr>
        <p:spPr>
          <a:xfrm>
            <a:off x="8285584" y="1936982"/>
            <a:ext cx="3068216" cy="369332"/>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Spiralen sind alle gleich.</a:t>
            </a:r>
          </a:p>
        </p:txBody>
      </p:sp>
      <p:sp>
        <p:nvSpPr>
          <p:cNvPr id="3" name="Textfeld 2">
            <a:extLst>
              <a:ext uri="{FF2B5EF4-FFF2-40B4-BE49-F238E27FC236}">
                <a16:creationId xmlns:a16="http://schemas.microsoft.com/office/drawing/2014/main" id="{97E2026B-2AA2-B28A-FF70-DE5E1CD31935}"/>
              </a:ext>
            </a:extLst>
          </p:cNvPr>
          <p:cNvSpPr txBox="1"/>
          <p:nvPr/>
        </p:nvSpPr>
        <p:spPr>
          <a:xfrm>
            <a:off x="8285584" y="2453895"/>
            <a:ext cx="3068216" cy="2862322"/>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Grundsätzlich unterscheidet man zwischen Kupfer- und Hormonspiralen. Zusätzlich nach Design: fester Rahmen, Kette oder Ball.</a:t>
            </a:r>
          </a:p>
          <a:p>
            <a:r>
              <a:rPr lang="de-DE" dirty="0">
                <a:solidFill>
                  <a:schemeClr val="bg1"/>
                </a:solidFill>
              </a:rPr>
              <a:t>Oder nach den Jahren der zugelassenen Anwendungsdauer (3-10 Jahre)</a:t>
            </a:r>
          </a:p>
        </p:txBody>
      </p:sp>
    </p:spTree>
    <p:extLst>
      <p:ext uri="{BB962C8B-B14F-4D97-AF65-F5344CB8AC3E}">
        <p14:creationId xmlns:p14="http://schemas.microsoft.com/office/powerpoint/2010/main" val="21723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7D66-E79F-47AF-3826-71BA15C0B2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E6A93EF-8060-2F90-DEDF-891586DF61CE}"/>
              </a:ext>
            </a:extLst>
          </p:cNvPr>
          <p:cNvSpPr>
            <a:spLocks noGrp="1"/>
          </p:cNvSpPr>
          <p:nvPr>
            <p:ph type="title"/>
          </p:nvPr>
        </p:nvSpPr>
        <p:spPr/>
        <p:txBody>
          <a:bodyPr/>
          <a:lstStyle/>
          <a:p>
            <a:r>
              <a:rPr lang="de-DE" dirty="0">
                <a:solidFill>
                  <a:srgbClr val="DABC9E"/>
                </a:solidFill>
              </a:rPr>
              <a:t>Wieso ein wichtiges Thema</a:t>
            </a:r>
          </a:p>
        </p:txBody>
      </p:sp>
      <p:sp>
        <p:nvSpPr>
          <p:cNvPr id="3" name="Inhaltsplatzhalter 2">
            <a:extLst>
              <a:ext uri="{FF2B5EF4-FFF2-40B4-BE49-F238E27FC236}">
                <a16:creationId xmlns:a16="http://schemas.microsoft.com/office/drawing/2014/main" id="{3570BA56-FE16-DF8D-E9E3-2C55ED7CAD92}"/>
              </a:ext>
            </a:extLst>
          </p:cNvPr>
          <p:cNvSpPr>
            <a:spLocks noGrp="1"/>
          </p:cNvSpPr>
          <p:nvPr>
            <p:ph idx="1"/>
          </p:nvPr>
        </p:nvSpPr>
        <p:spPr>
          <a:xfrm>
            <a:off x="838200" y="1448818"/>
            <a:ext cx="9137073" cy="4351338"/>
          </a:xfrm>
        </p:spPr>
        <p:txBody>
          <a:bodyPr vert="horz" lIns="91440" tIns="45720" rIns="91440" bIns="45720" rtlCol="0" anchor="t">
            <a:normAutofit/>
          </a:bodyPr>
          <a:lstStyle/>
          <a:p>
            <a:r>
              <a:rPr lang="de-DE" sz="1200" dirty="0"/>
              <a:t>Quellen über Sexualaufklärung</a:t>
            </a:r>
          </a:p>
          <a:p>
            <a:r>
              <a:rPr lang="de-DE" sz="1200" dirty="0"/>
              <a:t>Wandel der Rolle der Frau </a:t>
            </a:r>
          </a:p>
          <a:p>
            <a:r>
              <a:rPr lang="de-DE" sz="1200" dirty="0"/>
              <a:t>Ungewollte Schwangerschaften</a:t>
            </a:r>
          </a:p>
          <a:p>
            <a:r>
              <a:rPr lang="de-DE" sz="3200" b="1" dirty="0"/>
              <a:t>Hohe Zahl an Schwangerschaftsabbrüchen</a:t>
            </a:r>
          </a:p>
          <a:p>
            <a:pPr marL="0" indent="0">
              <a:buNone/>
            </a:pPr>
            <a:r>
              <a:rPr lang="de-DE" sz="1800" dirty="0"/>
              <a:t>Laut dem Statistischen Bundesamt gab es im Jahr 2022                                                   </a:t>
            </a:r>
            <a:r>
              <a:rPr lang="de-DE" sz="1800" b="1" dirty="0"/>
              <a:t>2.778 Schwangerschaftsabbrüche </a:t>
            </a:r>
            <a:r>
              <a:rPr lang="de-DE" sz="1800" dirty="0"/>
              <a:t>bei Minderjährigen in Deutschland. </a:t>
            </a:r>
          </a:p>
          <a:p>
            <a:pPr marL="0" indent="0">
              <a:buNone/>
            </a:pPr>
            <a:r>
              <a:rPr lang="de-DE" sz="1800" dirty="0"/>
              <a:t>Die folgende Abbildung zeigt die Anzahl solcher Schwangerschaftsabbrüche im Verlauf der Jahre dar: </a:t>
            </a:r>
            <a:endParaRPr lang="de-DE" sz="1800" dirty="0">
              <a:cs typeface="Arial"/>
            </a:endParaRPr>
          </a:p>
          <a:p>
            <a:pPr marL="0" indent="0">
              <a:buNone/>
            </a:pPr>
            <a:endParaRPr lang="de-DE" sz="3200" b="1" dirty="0"/>
          </a:p>
        </p:txBody>
      </p:sp>
      <p:sp>
        <p:nvSpPr>
          <p:cNvPr id="4" name="Foliennummernplatzhalter 3">
            <a:extLst>
              <a:ext uri="{FF2B5EF4-FFF2-40B4-BE49-F238E27FC236}">
                <a16:creationId xmlns:a16="http://schemas.microsoft.com/office/drawing/2014/main" id="{DF2274F1-D971-699D-74BC-B1A24836D0F1}"/>
              </a:ext>
            </a:extLst>
          </p:cNvPr>
          <p:cNvSpPr>
            <a:spLocks noGrp="1"/>
          </p:cNvSpPr>
          <p:nvPr>
            <p:ph type="sldNum" sz="quarter" idx="12"/>
          </p:nvPr>
        </p:nvSpPr>
        <p:spPr/>
        <p:txBody>
          <a:bodyPr/>
          <a:lstStyle/>
          <a:p>
            <a:fld id="{802006FE-6571-4354-8775-F8708372C227}" type="slidenum">
              <a:rPr lang="de-DE" smtClean="0"/>
              <a:t>14</a:t>
            </a:fld>
            <a:endParaRPr lang="de-DE"/>
          </a:p>
        </p:txBody>
      </p:sp>
      <p:sp>
        <p:nvSpPr>
          <p:cNvPr id="5" name="Ellipse 4">
            <a:extLst>
              <a:ext uri="{FF2B5EF4-FFF2-40B4-BE49-F238E27FC236}">
                <a16:creationId xmlns:a16="http://schemas.microsoft.com/office/drawing/2014/main" id="{D00FF827-BB19-97B7-D0D2-9FA0CE5F986B}"/>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0D33A852-9419-6AA5-18F0-3B820EC1DB76}"/>
              </a:ext>
            </a:extLst>
          </p:cNvPr>
          <p:cNvSpPr/>
          <p:nvPr/>
        </p:nvSpPr>
        <p:spPr>
          <a:xfrm>
            <a:off x="6096000" y="4839828"/>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0" name="Diagramm 9">
            <a:extLst>
              <a:ext uri="{FF2B5EF4-FFF2-40B4-BE49-F238E27FC236}">
                <a16:creationId xmlns:a16="http://schemas.microsoft.com/office/drawing/2014/main" id="{2F1A4D2B-12E7-DC95-8561-FE44BD5EC12E}"/>
              </a:ext>
            </a:extLst>
          </p:cNvPr>
          <p:cNvGraphicFramePr/>
          <p:nvPr>
            <p:extLst>
              <p:ext uri="{D42A27DB-BD31-4B8C-83A1-F6EECF244321}">
                <p14:modId xmlns:p14="http://schemas.microsoft.com/office/powerpoint/2010/main" val="3387859608"/>
              </p:ext>
            </p:extLst>
          </p:nvPr>
        </p:nvGraphicFramePr>
        <p:xfrm>
          <a:off x="648854" y="4064000"/>
          <a:ext cx="6001328" cy="279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25875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35868-2B07-ABC7-0377-1873509BEB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57E800F-35B0-EC30-FEF1-97AC37A825DD}"/>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72F338C0-BD78-4B5E-29B9-B0B6D7E1BE11}"/>
              </a:ext>
            </a:extLst>
          </p:cNvPr>
          <p:cNvSpPr>
            <a:spLocks noGrp="1"/>
          </p:cNvSpPr>
          <p:nvPr>
            <p:ph type="sldNum" sz="quarter" idx="12"/>
          </p:nvPr>
        </p:nvSpPr>
        <p:spPr/>
        <p:txBody>
          <a:bodyPr/>
          <a:lstStyle/>
          <a:p>
            <a:fld id="{802006FE-6571-4354-8775-F8708372C227}" type="slidenum">
              <a:rPr lang="de-DE" smtClean="0"/>
              <a:t>140</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E3261F06-FA09-10C5-2508-0F9CF208C2E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87AB06D-3CD4-A8F9-8FCC-FEE5F346E003}"/>
              </a:ext>
            </a:extLst>
          </p:cNvPr>
          <p:cNvSpPr txBox="1"/>
          <p:nvPr/>
        </p:nvSpPr>
        <p:spPr>
          <a:xfrm>
            <a:off x="8350899" y="1874728"/>
            <a:ext cx="3068216" cy="1200329"/>
          </a:xfrm>
          <a:prstGeom prst="rect">
            <a:avLst/>
          </a:prstGeom>
          <a:solidFill>
            <a:srgbClr val="DABC9E"/>
          </a:solidFill>
        </p:spPr>
        <p:txBody>
          <a:bodyPr wrap="square" rtlCol="0">
            <a:spAutoFit/>
          </a:bodyPr>
          <a:lstStyle/>
          <a:p>
            <a:r>
              <a:rPr lang="de-DE" dirty="0">
                <a:solidFill>
                  <a:schemeClr val="bg1"/>
                </a:solidFill>
              </a:rPr>
              <a:t>Verhütungs- und Menstruationsapps können mir genau vorhersagen, wann ich fruchtbar bin. </a:t>
            </a:r>
          </a:p>
        </p:txBody>
      </p:sp>
      <p:sp>
        <p:nvSpPr>
          <p:cNvPr id="3" name="Textfeld 2">
            <a:extLst>
              <a:ext uri="{FF2B5EF4-FFF2-40B4-BE49-F238E27FC236}">
                <a16:creationId xmlns:a16="http://schemas.microsoft.com/office/drawing/2014/main" id="{C481C1F7-8BBE-CB81-968F-47D10747EF86}"/>
              </a:ext>
            </a:extLst>
          </p:cNvPr>
          <p:cNvSpPr txBox="1"/>
          <p:nvPr/>
        </p:nvSpPr>
        <p:spPr>
          <a:xfrm>
            <a:off x="8350899" y="3284542"/>
            <a:ext cx="3068216" cy="2862322"/>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Sie basieren auf standardisierten Daten und Wahrscheinlichkeits-berechnungen aufgrund zurückliegender Zyklusdaten. Der aktuelle Zyklus und Eisprung ist nicht vorhersehbar, denn der Körper ist kein Uhrwerk.</a:t>
            </a:r>
          </a:p>
        </p:txBody>
      </p:sp>
    </p:spTree>
    <p:extLst>
      <p:ext uri="{BB962C8B-B14F-4D97-AF65-F5344CB8AC3E}">
        <p14:creationId xmlns:p14="http://schemas.microsoft.com/office/powerpoint/2010/main" val="253841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D250F-3D92-EA75-F312-31181D5C1B8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6082AC1-3589-8776-0839-9E56DCD7CC77}"/>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2C8CB45B-A008-063E-20AB-CB90368E5491}"/>
              </a:ext>
            </a:extLst>
          </p:cNvPr>
          <p:cNvSpPr>
            <a:spLocks noGrp="1"/>
          </p:cNvSpPr>
          <p:nvPr>
            <p:ph type="sldNum" sz="quarter" idx="12"/>
          </p:nvPr>
        </p:nvSpPr>
        <p:spPr/>
        <p:txBody>
          <a:bodyPr/>
          <a:lstStyle/>
          <a:p>
            <a:fld id="{802006FE-6571-4354-8775-F8708372C227}" type="slidenum">
              <a:rPr lang="de-DE" smtClean="0"/>
              <a:t>141</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EB1AC7CB-877B-47E3-40EE-8E666D9FA1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42EB55B4-7A60-93E9-125B-8BCFE1C15175}"/>
              </a:ext>
            </a:extLst>
          </p:cNvPr>
          <p:cNvSpPr txBox="1"/>
          <p:nvPr/>
        </p:nvSpPr>
        <p:spPr>
          <a:xfrm>
            <a:off x="8285584" y="1847850"/>
            <a:ext cx="3068216" cy="923330"/>
          </a:xfrm>
          <a:prstGeom prst="rect">
            <a:avLst/>
          </a:prstGeom>
          <a:solidFill>
            <a:srgbClr val="DABC9E"/>
          </a:solidFill>
        </p:spPr>
        <p:txBody>
          <a:bodyPr wrap="square" rtlCol="0">
            <a:spAutoFit/>
          </a:bodyPr>
          <a:lstStyle/>
          <a:p>
            <a:r>
              <a:rPr lang="de-DE" dirty="0">
                <a:solidFill>
                  <a:schemeClr val="bg1"/>
                </a:solidFill>
              </a:rPr>
              <a:t>Hormonelle Verhütung kann auch gut für den Körper sein. </a:t>
            </a:r>
          </a:p>
        </p:txBody>
      </p:sp>
      <p:sp>
        <p:nvSpPr>
          <p:cNvPr id="3" name="Textfeld 2">
            <a:extLst>
              <a:ext uri="{FF2B5EF4-FFF2-40B4-BE49-F238E27FC236}">
                <a16:creationId xmlns:a16="http://schemas.microsoft.com/office/drawing/2014/main" id="{1A77420E-E1BE-C0F8-9395-678252D2B52C}"/>
              </a:ext>
            </a:extLst>
          </p:cNvPr>
          <p:cNvSpPr txBox="1"/>
          <p:nvPr/>
        </p:nvSpPr>
        <p:spPr>
          <a:xfrm>
            <a:off x="8285584" y="3029089"/>
            <a:ext cx="3068216" cy="2585323"/>
          </a:xfrm>
          <a:prstGeom prst="rect">
            <a:avLst/>
          </a:prstGeom>
          <a:solidFill>
            <a:srgbClr val="008080"/>
          </a:solidFill>
        </p:spPr>
        <p:txBody>
          <a:bodyPr wrap="square" rtlCol="0">
            <a:spAutoFit/>
          </a:bodyPr>
          <a:lstStyle/>
          <a:p>
            <a:r>
              <a:rPr lang="de-DE" dirty="0">
                <a:solidFill>
                  <a:schemeClr val="bg1"/>
                </a:solidFill>
              </a:rPr>
              <a:t>Wahr. </a:t>
            </a:r>
          </a:p>
          <a:p>
            <a:r>
              <a:rPr lang="de-DE" dirty="0">
                <a:solidFill>
                  <a:schemeClr val="bg1"/>
                </a:solidFill>
              </a:rPr>
              <a:t>Jede Verhütung ist individuell abzuwägen. Auch hormonelle Verhütung kann körperliche Vorteile bringen, z.B. die Linderung von Schmerzen bei Endometriose oder der </a:t>
            </a:r>
            <a:r>
              <a:rPr lang="de-DE" dirty="0" err="1">
                <a:solidFill>
                  <a:schemeClr val="bg1"/>
                </a:solidFill>
              </a:rPr>
              <a:t>Perimenopause</a:t>
            </a:r>
            <a:r>
              <a:rPr lang="de-DE" dirty="0">
                <a:solidFill>
                  <a:schemeClr val="bg1"/>
                </a:solidFill>
              </a:rPr>
              <a:t>. </a:t>
            </a:r>
          </a:p>
        </p:txBody>
      </p:sp>
    </p:spTree>
    <p:extLst>
      <p:ext uri="{BB962C8B-B14F-4D97-AF65-F5344CB8AC3E}">
        <p14:creationId xmlns:p14="http://schemas.microsoft.com/office/powerpoint/2010/main" val="757711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33EA-DB9A-BBE7-3FCE-0B790BEE4E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D015333-16B1-EC25-D2DB-B8B27E50F743}"/>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CA640176-80B4-BCDE-1C6D-41787906479C}"/>
              </a:ext>
            </a:extLst>
          </p:cNvPr>
          <p:cNvSpPr>
            <a:spLocks noGrp="1"/>
          </p:cNvSpPr>
          <p:nvPr>
            <p:ph type="sldNum" sz="quarter" idx="12"/>
          </p:nvPr>
        </p:nvSpPr>
        <p:spPr/>
        <p:txBody>
          <a:bodyPr/>
          <a:lstStyle/>
          <a:p>
            <a:fld id="{802006FE-6571-4354-8775-F8708372C227}" type="slidenum">
              <a:rPr lang="de-DE" smtClean="0"/>
              <a:t>142</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937863B3-F880-AA9F-E145-B23BCD6223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86090FB-91F7-A623-829F-3369996B4BE6}"/>
              </a:ext>
            </a:extLst>
          </p:cNvPr>
          <p:cNvSpPr txBox="1"/>
          <p:nvPr/>
        </p:nvSpPr>
        <p:spPr>
          <a:xfrm>
            <a:off x="8285584" y="1995542"/>
            <a:ext cx="3068216" cy="646331"/>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Die Spirale ist nicht für junge Frauen geeignet.</a:t>
            </a:r>
          </a:p>
        </p:txBody>
      </p:sp>
      <p:sp>
        <p:nvSpPr>
          <p:cNvPr id="3" name="Textfeld 2">
            <a:extLst>
              <a:ext uri="{FF2B5EF4-FFF2-40B4-BE49-F238E27FC236}">
                <a16:creationId xmlns:a16="http://schemas.microsoft.com/office/drawing/2014/main" id="{C80221F3-A966-BD24-F582-A984E225D078}"/>
              </a:ext>
            </a:extLst>
          </p:cNvPr>
          <p:cNvSpPr txBox="1"/>
          <p:nvPr/>
        </p:nvSpPr>
        <p:spPr>
          <a:xfrm>
            <a:off x="8285584" y="2782868"/>
            <a:ext cx="3068216" cy="3416320"/>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Das mag zwar früher so gewesen sein, doch moderne Spiralen sind auch für junge Frauen und solche, die noch nicht geboren haben, geeignet. </a:t>
            </a:r>
          </a:p>
          <a:p>
            <a:r>
              <a:rPr lang="de-DE" dirty="0">
                <a:solidFill>
                  <a:schemeClr val="bg1"/>
                </a:solidFill>
              </a:rPr>
              <a:t>Vor allem die Kupferkette als Weiterentwicklung der Kupferspirale ist für junge Frauen eine verträgliche, hormonfreie Alternative.</a:t>
            </a:r>
          </a:p>
        </p:txBody>
      </p:sp>
    </p:spTree>
    <p:extLst>
      <p:ext uri="{BB962C8B-B14F-4D97-AF65-F5344CB8AC3E}">
        <p14:creationId xmlns:p14="http://schemas.microsoft.com/office/powerpoint/2010/main" val="3524370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2ED0-5B01-BDCC-FF57-4D729D3BCDF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ADAA5C4-10FB-24CD-4D38-EF95ECC253B0}"/>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F7353964-A96F-6663-77A0-3F6E0DD227CF}"/>
              </a:ext>
            </a:extLst>
          </p:cNvPr>
          <p:cNvSpPr>
            <a:spLocks noGrp="1"/>
          </p:cNvSpPr>
          <p:nvPr>
            <p:ph type="sldNum" sz="quarter" idx="12"/>
          </p:nvPr>
        </p:nvSpPr>
        <p:spPr/>
        <p:txBody>
          <a:bodyPr/>
          <a:lstStyle/>
          <a:p>
            <a:fld id="{802006FE-6571-4354-8775-F8708372C227}" type="slidenum">
              <a:rPr lang="de-DE" smtClean="0"/>
              <a:t>143</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5B839DD1-0FB8-A35B-3158-FE209DD5A8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F7B86D21-A51D-246C-271D-E69B1D1E8112}"/>
              </a:ext>
            </a:extLst>
          </p:cNvPr>
          <p:cNvSpPr txBox="1"/>
          <p:nvPr/>
        </p:nvSpPr>
        <p:spPr>
          <a:xfrm>
            <a:off x="8285583" y="1934845"/>
            <a:ext cx="3068216" cy="646331"/>
          </a:xfrm>
          <a:prstGeom prst="rect">
            <a:avLst/>
          </a:prstGeom>
          <a:solidFill>
            <a:srgbClr val="DABC9E"/>
          </a:solidFill>
        </p:spPr>
        <p:txBody>
          <a:bodyPr wrap="square" rtlCol="0">
            <a:spAutoFit/>
          </a:bodyPr>
          <a:lstStyle/>
          <a:p>
            <a:pPr lvl="0" rtl="0"/>
            <a:r>
              <a:rPr lang="de-DE">
                <a:solidFill>
                  <a:schemeClr val="bg1"/>
                </a:solidFill>
                <a:latin typeface="Arial" panose="020B0604020202020204"/>
              </a:rPr>
              <a:t>Kondome schützen vor allen Geschlechtskrankheiten.</a:t>
            </a:r>
          </a:p>
        </p:txBody>
      </p:sp>
      <p:sp>
        <p:nvSpPr>
          <p:cNvPr id="3" name="Textfeld 2">
            <a:extLst>
              <a:ext uri="{FF2B5EF4-FFF2-40B4-BE49-F238E27FC236}">
                <a16:creationId xmlns:a16="http://schemas.microsoft.com/office/drawing/2014/main" id="{9F00DBCD-26DD-C3A5-9219-D233A35AFFE8}"/>
              </a:ext>
            </a:extLst>
          </p:cNvPr>
          <p:cNvSpPr txBox="1"/>
          <p:nvPr/>
        </p:nvSpPr>
        <p:spPr>
          <a:xfrm>
            <a:off x="8285583" y="2899102"/>
            <a:ext cx="3068216" cy="3139321"/>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Ihre Schutzwirkung ist nicht bei allen Erregern gleich stark ausgeprägt. Sie können bspw. einen zuverlässigen Schutz vor HIV bieten, aber lediglich das Risiko einer Ansteckung bei anderen Geschlechtskrankheiten reduzieren.</a:t>
            </a:r>
          </a:p>
        </p:txBody>
      </p:sp>
    </p:spTree>
    <p:extLst>
      <p:ext uri="{BB962C8B-B14F-4D97-AF65-F5344CB8AC3E}">
        <p14:creationId xmlns:p14="http://schemas.microsoft.com/office/powerpoint/2010/main" val="32193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5FB48-B48D-256C-8793-DF4D14834C3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199AF89-479E-B4E7-F758-D567E911939B}"/>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2AE85DA6-9BCA-ED55-BD04-7EAD69E65AF8}"/>
              </a:ext>
            </a:extLst>
          </p:cNvPr>
          <p:cNvSpPr>
            <a:spLocks noGrp="1"/>
          </p:cNvSpPr>
          <p:nvPr>
            <p:ph type="sldNum" sz="quarter" idx="12"/>
          </p:nvPr>
        </p:nvSpPr>
        <p:spPr/>
        <p:txBody>
          <a:bodyPr/>
          <a:lstStyle/>
          <a:p>
            <a:fld id="{802006FE-6571-4354-8775-F8708372C227}" type="slidenum">
              <a:rPr lang="de-DE" smtClean="0"/>
              <a:t>144</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09068940-EBB6-2DCB-DD44-70B7F32FD3C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97EA0D1-D8F2-58F0-B06E-A6119B0D3481}"/>
              </a:ext>
            </a:extLst>
          </p:cNvPr>
          <p:cNvSpPr txBox="1"/>
          <p:nvPr/>
        </p:nvSpPr>
        <p:spPr>
          <a:xfrm>
            <a:off x="8285584" y="2206000"/>
            <a:ext cx="3068216" cy="923330"/>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Der Verhütungsring muss für den Sex herausgenommen werden.</a:t>
            </a:r>
          </a:p>
        </p:txBody>
      </p:sp>
      <p:sp>
        <p:nvSpPr>
          <p:cNvPr id="3" name="Textfeld 2">
            <a:extLst>
              <a:ext uri="{FF2B5EF4-FFF2-40B4-BE49-F238E27FC236}">
                <a16:creationId xmlns:a16="http://schemas.microsoft.com/office/drawing/2014/main" id="{ED10034F-0A0B-7B48-10CB-34D3053B357B}"/>
              </a:ext>
            </a:extLst>
          </p:cNvPr>
          <p:cNvSpPr txBox="1"/>
          <p:nvPr/>
        </p:nvSpPr>
        <p:spPr>
          <a:xfrm>
            <a:off x="8285584" y="3426977"/>
            <a:ext cx="3068216" cy="2308324"/>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Der Verhütungsring kann währenddessen eingesetzt bleiben. </a:t>
            </a:r>
          </a:p>
          <a:p>
            <a:r>
              <a:rPr lang="de-DE" dirty="0">
                <a:solidFill>
                  <a:schemeClr val="bg1"/>
                </a:solidFill>
              </a:rPr>
              <a:t>Er kann jedoch bei Bedarf für 3 Stunden entfernt werden, ohne die Wirkung zu beeinträchtigen.</a:t>
            </a:r>
          </a:p>
        </p:txBody>
      </p:sp>
    </p:spTree>
    <p:extLst>
      <p:ext uri="{BB962C8B-B14F-4D97-AF65-F5344CB8AC3E}">
        <p14:creationId xmlns:p14="http://schemas.microsoft.com/office/powerpoint/2010/main" val="185874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34078-E082-79A4-F9E4-937BEB567EF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40320BC-540F-46F0-9F8B-A3DC2836D431}"/>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B03197F3-2A24-AEB3-A465-E171E9E5D9C9}"/>
              </a:ext>
            </a:extLst>
          </p:cNvPr>
          <p:cNvSpPr>
            <a:spLocks noGrp="1"/>
          </p:cNvSpPr>
          <p:nvPr>
            <p:ph type="sldNum" sz="quarter" idx="12"/>
          </p:nvPr>
        </p:nvSpPr>
        <p:spPr/>
        <p:txBody>
          <a:bodyPr/>
          <a:lstStyle/>
          <a:p>
            <a:fld id="{802006FE-6571-4354-8775-F8708372C227}" type="slidenum">
              <a:rPr lang="de-DE" smtClean="0"/>
              <a:t>145</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99B2E6F7-3439-81EC-EF86-9C89E000925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BEB2EFC-E04F-DF40-F25E-633CD550F57F}"/>
              </a:ext>
            </a:extLst>
          </p:cNvPr>
          <p:cNvSpPr txBox="1"/>
          <p:nvPr/>
        </p:nvSpPr>
        <p:spPr>
          <a:xfrm>
            <a:off x="8285583" y="1903947"/>
            <a:ext cx="3068216" cy="646331"/>
          </a:xfrm>
          <a:prstGeom prst="rect">
            <a:avLst/>
          </a:prstGeom>
          <a:solidFill>
            <a:srgbClr val="DABC9E"/>
          </a:solidFill>
        </p:spPr>
        <p:txBody>
          <a:bodyPr wrap="square" rtlCol="0">
            <a:spAutoFit/>
          </a:bodyPr>
          <a:lstStyle/>
          <a:p>
            <a:r>
              <a:rPr lang="de-DE" dirty="0">
                <a:solidFill>
                  <a:schemeClr val="bg1"/>
                </a:solidFill>
              </a:rPr>
              <a:t>Der 28-Tage Zyklus ist ein „Märchen“</a:t>
            </a:r>
          </a:p>
        </p:txBody>
      </p:sp>
      <p:sp>
        <p:nvSpPr>
          <p:cNvPr id="3" name="Textfeld 2">
            <a:extLst>
              <a:ext uri="{FF2B5EF4-FFF2-40B4-BE49-F238E27FC236}">
                <a16:creationId xmlns:a16="http://schemas.microsoft.com/office/drawing/2014/main" id="{D47774CD-D513-9C97-815A-F1A33A204D4B}"/>
              </a:ext>
            </a:extLst>
          </p:cNvPr>
          <p:cNvSpPr txBox="1"/>
          <p:nvPr/>
        </p:nvSpPr>
        <p:spPr>
          <a:xfrm>
            <a:off x="8285583" y="2636769"/>
            <a:ext cx="3068216" cy="3539430"/>
          </a:xfrm>
          <a:prstGeom prst="rect">
            <a:avLst/>
          </a:prstGeom>
          <a:solidFill>
            <a:srgbClr val="008080"/>
          </a:solidFill>
        </p:spPr>
        <p:txBody>
          <a:bodyPr wrap="square" rtlCol="0">
            <a:spAutoFit/>
          </a:bodyPr>
          <a:lstStyle/>
          <a:p>
            <a:r>
              <a:rPr lang="de-DE" sz="1600" dirty="0">
                <a:solidFill>
                  <a:schemeClr val="bg1"/>
                </a:solidFill>
              </a:rPr>
              <a:t>Wahr.</a:t>
            </a:r>
          </a:p>
          <a:p>
            <a:r>
              <a:rPr lang="de-DE" sz="1600" dirty="0">
                <a:solidFill>
                  <a:schemeClr val="bg1"/>
                </a:solidFill>
              </a:rPr>
              <a:t>Tatsächlich haben nur 13% der untersuchten Frauen einen Zyklus von 28 Tagen. Bei 60% aller Frauen schwankt der Zyklus um mehr als eine Woche im Jahr. </a:t>
            </a:r>
          </a:p>
          <a:p>
            <a:r>
              <a:rPr lang="de-DE" sz="1600" dirty="0">
                <a:solidFill>
                  <a:schemeClr val="bg1"/>
                </a:solidFill>
              </a:rPr>
              <a:t>Gefahr: Frauen schätzen ihr fruchtbares Fenster falsch ein und riskieren eine ungewollte Schwangerschaft. </a:t>
            </a:r>
          </a:p>
          <a:p>
            <a:r>
              <a:rPr lang="de-DE" sz="1600" dirty="0">
                <a:solidFill>
                  <a:schemeClr val="bg1"/>
                </a:solidFill>
              </a:rPr>
              <a:t>Die verbreitete Annahme vom Eisprung am 14. Zyklustag kann fatale Folgen haben.</a:t>
            </a:r>
          </a:p>
        </p:txBody>
      </p:sp>
    </p:spTree>
    <p:extLst>
      <p:ext uri="{BB962C8B-B14F-4D97-AF65-F5344CB8AC3E}">
        <p14:creationId xmlns:p14="http://schemas.microsoft.com/office/powerpoint/2010/main" val="60667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35DA-DFD9-770E-4FA7-BBC999E7507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676F940-FFB3-1DC6-CBF5-1AB96F023344}"/>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C20A7FC2-563D-7E89-2CFE-387DBC98F66C}"/>
              </a:ext>
            </a:extLst>
          </p:cNvPr>
          <p:cNvSpPr>
            <a:spLocks noGrp="1"/>
          </p:cNvSpPr>
          <p:nvPr>
            <p:ph type="sldNum" sz="quarter" idx="12"/>
          </p:nvPr>
        </p:nvSpPr>
        <p:spPr/>
        <p:txBody>
          <a:bodyPr/>
          <a:lstStyle/>
          <a:p>
            <a:fld id="{802006FE-6571-4354-8775-F8708372C227}" type="slidenum">
              <a:rPr lang="de-DE" smtClean="0"/>
              <a:t>146</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558866DC-AD7E-93EB-1F9A-F8434349EF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2C1888B6-3A45-896F-F3B9-5A62A0161C1C}"/>
              </a:ext>
            </a:extLst>
          </p:cNvPr>
          <p:cNvSpPr txBox="1"/>
          <p:nvPr/>
        </p:nvSpPr>
        <p:spPr>
          <a:xfrm>
            <a:off x="8285584" y="2052112"/>
            <a:ext cx="3068216" cy="923330"/>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Während der Periode kann man nicht schwanger werden.</a:t>
            </a:r>
            <a:endParaRPr lang="de-DE" dirty="0">
              <a:solidFill>
                <a:schemeClr val="bg1"/>
              </a:solidFill>
            </a:endParaRPr>
          </a:p>
        </p:txBody>
      </p:sp>
      <p:sp>
        <p:nvSpPr>
          <p:cNvPr id="3" name="Textfeld 2">
            <a:extLst>
              <a:ext uri="{FF2B5EF4-FFF2-40B4-BE49-F238E27FC236}">
                <a16:creationId xmlns:a16="http://schemas.microsoft.com/office/drawing/2014/main" id="{CD184B95-CF6A-BBC7-5852-89739AA88F04}"/>
              </a:ext>
            </a:extLst>
          </p:cNvPr>
          <p:cNvSpPr txBox="1"/>
          <p:nvPr/>
        </p:nvSpPr>
        <p:spPr>
          <a:xfrm>
            <a:off x="8285584" y="3150749"/>
            <a:ext cx="3068216" cy="2862322"/>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Da Spermien bis zu 5 Tage im weiblichen Körper überleben, kann es vor allem bei Frauen mit kurzen Zyklen zur Befruchtung kommen, wenn der Eisprung nur wenige Tage nach der Menstruation erfolgt.</a:t>
            </a:r>
          </a:p>
        </p:txBody>
      </p:sp>
    </p:spTree>
    <p:extLst>
      <p:ext uri="{BB962C8B-B14F-4D97-AF65-F5344CB8AC3E}">
        <p14:creationId xmlns:p14="http://schemas.microsoft.com/office/powerpoint/2010/main" val="144023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AF35-36FA-752C-857D-A76835A38E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82DE90E-FF5D-4CB9-E350-7157859E3780}"/>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0079B9F7-A852-BB8B-CFC9-C7C61BEE6151}"/>
              </a:ext>
            </a:extLst>
          </p:cNvPr>
          <p:cNvSpPr>
            <a:spLocks noGrp="1"/>
          </p:cNvSpPr>
          <p:nvPr>
            <p:ph type="sldNum" sz="quarter" idx="12"/>
          </p:nvPr>
        </p:nvSpPr>
        <p:spPr/>
        <p:txBody>
          <a:bodyPr/>
          <a:lstStyle/>
          <a:p>
            <a:fld id="{802006FE-6571-4354-8775-F8708372C227}" type="slidenum">
              <a:rPr lang="de-DE" smtClean="0"/>
              <a:t>147</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6334ECB3-46A2-462E-1D3B-DE5D838BD2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452938F-BCE8-52FA-1F84-0E54C25FB6EA}"/>
              </a:ext>
            </a:extLst>
          </p:cNvPr>
          <p:cNvSpPr txBox="1"/>
          <p:nvPr/>
        </p:nvSpPr>
        <p:spPr>
          <a:xfrm>
            <a:off x="8285584" y="2322649"/>
            <a:ext cx="3068216" cy="707886"/>
          </a:xfrm>
          <a:prstGeom prst="rect">
            <a:avLst/>
          </a:prstGeom>
          <a:solidFill>
            <a:srgbClr val="DABC9E"/>
          </a:solidFill>
        </p:spPr>
        <p:txBody>
          <a:bodyPr wrap="square" rtlCol="0">
            <a:spAutoFit/>
          </a:bodyPr>
          <a:lstStyle/>
          <a:p>
            <a:pPr lvl="0" rtl="0"/>
            <a:r>
              <a:rPr lang="de-DE" sz="2000" dirty="0">
                <a:solidFill>
                  <a:schemeClr val="bg1"/>
                </a:solidFill>
                <a:latin typeface="Arial" panose="020B0604020202020204"/>
              </a:rPr>
              <a:t>2 Kondome sind besser als 1.</a:t>
            </a:r>
          </a:p>
        </p:txBody>
      </p:sp>
      <p:sp>
        <p:nvSpPr>
          <p:cNvPr id="3" name="Textfeld 2">
            <a:extLst>
              <a:ext uri="{FF2B5EF4-FFF2-40B4-BE49-F238E27FC236}">
                <a16:creationId xmlns:a16="http://schemas.microsoft.com/office/drawing/2014/main" id="{8B2981F4-3FDE-8238-61FB-BD482D08E5BF}"/>
              </a:ext>
            </a:extLst>
          </p:cNvPr>
          <p:cNvSpPr txBox="1"/>
          <p:nvPr/>
        </p:nvSpPr>
        <p:spPr>
          <a:xfrm>
            <a:off x="8285584" y="3416170"/>
            <a:ext cx="3068216" cy="2031325"/>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Das Gegenteil ist der Fall. Werden </a:t>
            </a:r>
            <a:r>
              <a:rPr lang="de-DE" b="0" i="0" dirty="0">
                <a:solidFill>
                  <a:schemeClr val="bg1"/>
                </a:solidFill>
                <a:effectLst/>
              </a:rPr>
              <a:t>zwei Kondome übereinander gezogen, erhöht sich das Risiko, dass sie aneinander reiben und reißen.</a:t>
            </a:r>
            <a:endParaRPr lang="de-DE" dirty="0">
              <a:solidFill>
                <a:schemeClr val="bg1"/>
              </a:solidFill>
            </a:endParaRPr>
          </a:p>
        </p:txBody>
      </p:sp>
    </p:spTree>
    <p:extLst>
      <p:ext uri="{BB962C8B-B14F-4D97-AF65-F5344CB8AC3E}">
        <p14:creationId xmlns:p14="http://schemas.microsoft.com/office/powerpoint/2010/main" val="4878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29CC2-7685-A4B8-6DEF-7B7049D177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9533F87-7BEF-017B-15E9-2DBEC74B879A}"/>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CA51D6B7-5122-D9A9-896C-6EC19BA65DAE}"/>
              </a:ext>
            </a:extLst>
          </p:cNvPr>
          <p:cNvSpPr>
            <a:spLocks noGrp="1"/>
          </p:cNvSpPr>
          <p:nvPr>
            <p:ph type="sldNum" sz="quarter" idx="12"/>
          </p:nvPr>
        </p:nvSpPr>
        <p:spPr/>
        <p:txBody>
          <a:bodyPr/>
          <a:lstStyle/>
          <a:p>
            <a:fld id="{802006FE-6571-4354-8775-F8708372C227}" type="slidenum">
              <a:rPr lang="de-DE" smtClean="0"/>
              <a:t>148</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623E7E47-961A-9AEE-EBFF-0C65352CDF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827F35F-193C-BFCD-BCE8-8F9B98CF9FD7}"/>
              </a:ext>
            </a:extLst>
          </p:cNvPr>
          <p:cNvSpPr txBox="1"/>
          <p:nvPr/>
        </p:nvSpPr>
        <p:spPr>
          <a:xfrm>
            <a:off x="8285584" y="1882835"/>
            <a:ext cx="3068216" cy="646331"/>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Die Pille ist das sicherste Verhütungsmittel.</a:t>
            </a:r>
          </a:p>
        </p:txBody>
      </p:sp>
      <p:sp>
        <p:nvSpPr>
          <p:cNvPr id="3" name="Textfeld 2">
            <a:extLst>
              <a:ext uri="{FF2B5EF4-FFF2-40B4-BE49-F238E27FC236}">
                <a16:creationId xmlns:a16="http://schemas.microsoft.com/office/drawing/2014/main" id="{0B201D0A-9473-D1DE-0844-E5EE251C42EB}"/>
              </a:ext>
            </a:extLst>
          </p:cNvPr>
          <p:cNvSpPr txBox="1"/>
          <p:nvPr/>
        </p:nvSpPr>
        <p:spPr>
          <a:xfrm>
            <a:off x="8285584" y="2665348"/>
            <a:ext cx="3068216" cy="3554819"/>
          </a:xfrm>
          <a:prstGeom prst="rect">
            <a:avLst/>
          </a:prstGeom>
          <a:solidFill>
            <a:srgbClr val="800080"/>
          </a:solidFill>
        </p:spPr>
        <p:txBody>
          <a:bodyPr wrap="square" rtlCol="0">
            <a:spAutoFit/>
          </a:bodyPr>
          <a:lstStyle/>
          <a:p>
            <a:r>
              <a:rPr lang="de-DE" sz="1500" dirty="0">
                <a:solidFill>
                  <a:schemeClr val="bg1"/>
                </a:solidFill>
              </a:rPr>
              <a:t>Blödsinn!</a:t>
            </a:r>
          </a:p>
          <a:p>
            <a:r>
              <a:rPr lang="de-DE" sz="1500" dirty="0">
                <a:solidFill>
                  <a:schemeClr val="bg1"/>
                </a:solidFill>
              </a:rPr>
              <a:t>Die Pille ist mit einem </a:t>
            </a:r>
            <a:r>
              <a:rPr lang="de-DE" sz="1500" dirty="0" err="1">
                <a:solidFill>
                  <a:schemeClr val="bg1"/>
                </a:solidFill>
              </a:rPr>
              <a:t>Typical-use</a:t>
            </a:r>
            <a:r>
              <a:rPr lang="de-DE" sz="1500" dirty="0">
                <a:solidFill>
                  <a:schemeClr val="bg1"/>
                </a:solidFill>
              </a:rPr>
              <a:t> Pearl-Index von 7 nicht so sicher wie man denkt. Um damit eine hohe Sicherheit zu erreichen, braucht es Einnahme-Disziplin – also nichts für Chaotinnen. V.a. bei vergessener Einnahme ist sie unsicher. Langzeitmethoden wie Kupferkette, Spirale oder Stäbchen funktionieren unabhängig von der Anwenderin und ermöglichen eine Verhütung mit hoher Sicherheit über Jahre hinweg.</a:t>
            </a:r>
          </a:p>
        </p:txBody>
      </p:sp>
    </p:spTree>
    <p:extLst>
      <p:ext uri="{BB962C8B-B14F-4D97-AF65-F5344CB8AC3E}">
        <p14:creationId xmlns:p14="http://schemas.microsoft.com/office/powerpoint/2010/main" val="195921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55A74-448D-F6F3-215D-91E5F0524A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4714650-8059-4BD7-EA6C-77B13D2F3494}"/>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335390CB-0B73-E2FF-3167-C1C2FF3F9D5E}"/>
              </a:ext>
            </a:extLst>
          </p:cNvPr>
          <p:cNvSpPr>
            <a:spLocks noGrp="1"/>
          </p:cNvSpPr>
          <p:nvPr>
            <p:ph type="sldNum" sz="quarter" idx="12"/>
          </p:nvPr>
        </p:nvSpPr>
        <p:spPr/>
        <p:txBody>
          <a:bodyPr/>
          <a:lstStyle/>
          <a:p>
            <a:fld id="{802006FE-6571-4354-8775-F8708372C227}" type="slidenum">
              <a:rPr lang="de-DE" smtClean="0"/>
              <a:t>149</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88F785BD-E75B-D1C3-BAD3-4DFA6F705A0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B3E5CEB8-0FB7-20E2-CB10-DBAC99A2FCCC}"/>
              </a:ext>
            </a:extLst>
          </p:cNvPr>
          <p:cNvSpPr txBox="1"/>
          <p:nvPr/>
        </p:nvSpPr>
        <p:spPr>
          <a:xfrm>
            <a:off x="838199" y="5983744"/>
            <a:ext cx="12279085" cy="215444"/>
          </a:xfrm>
          <a:prstGeom prst="rect">
            <a:avLst/>
          </a:prstGeom>
          <a:noFill/>
        </p:spPr>
        <p:txBody>
          <a:bodyPr wrap="square" rtlCol="0">
            <a:spAutoFit/>
          </a:bodyPr>
          <a:lstStyle/>
          <a:p>
            <a:r>
              <a:rPr lang="de-DE" sz="800" dirty="0"/>
              <a:t>https://verhueten-gynefix.de/wp-content/uploads/2025/02/verhueteungsmythen-gynefix-deckt-auf-1024x683.png</a:t>
            </a:r>
          </a:p>
        </p:txBody>
      </p:sp>
      <p:sp>
        <p:nvSpPr>
          <p:cNvPr id="6" name="Textfeld 5">
            <a:extLst>
              <a:ext uri="{FF2B5EF4-FFF2-40B4-BE49-F238E27FC236}">
                <a16:creationId xmlns:a16="http://schemas.microsoft.com/office/drawing/2014/main" id="{D51BA1C9-AEBC-ADED-0147-3C2AAE99AEE6}"/>
              </a:ext>
            </a:extLst>
          </p:cNvPr>
          <p:cNvSpPr txBox="1"/>
          <p:nvPr/>
        </p:nvSpPr>
        <p:spPr>
          <a:xfrm>
            <a:off x="8285584" y="2462610"/>
            <a:ext cx="3068216" cy="646331"/>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 Ein Tampon funktioniert als Barriere für Spermien.</a:t>
            </a:r>
            <a:endParaRPr lang="de-DE" dirty="0">
              <a:solidFill>
                <a:schemeClr val="bg1"/>
              </a:solidFill>
            </a:endParaRPr>
          </a:p>
        </p:txBody>
      </p:sp>
      <p:sp>
        <p:nvSpPr>
          <p:cNvPr id="3" name="Textfeld 2">
            <a:extLst>
              <a:ext uri="{FF2B5EF4-FFF2-40B4-BE49-F238E27FC236}">
                <a16:creationId xmlns:a16="http://schemas.microsoft.com/office/drawing/2014/main" id="{1474BE0C-B9C5-A478-5F57-1544C06D9E4E}"/>
              </a:ext>
            </a:extLst>
          </p:cNvPr>
          <p:cNvSpPr txBox="1"/>
          <p:nvPr/>
        </p:nvSpPr>
        <p:spPr>
          <a:xfrm>
            <a:off x="8285584" y="3429199"/>
            <a:ext cx="3068216" cy="2031325"/>
          </a:xfrm>
          <a:prstGeom prst="rect">
            <a:avLst/>
          </a:prstGeom>
          <a:solidFill>
            <a:srgbClr val="800080"/>
          </a:solidFill>
        </p:spPr>
        <p:txBody>
          <a:bodyPr wrap="square" rtlCol="0">
            <a:spAutoFit/>
          </a:bodyPr>
          <a:lstStyle/>
          <a:p>
            <a:r>
              <a:rPr lang="de-DE" b="0" i="0" dirty="0">
                <a:solidFill>
                  <a:schemeClr val="bg1"/>
                </a:solidFill>
                <a:effectLst/>
              </a:rPr>
              <a:t>Blödsinn!</a:t>
            </a:r>
          </a:p>
          <a:p>
            <a:r>
              <a:rPr lang="de-DE" b="0" i="0" dirty="0">
                <a:solidFill>
                  <a:schemeClr val="bg1"/>
                </a:solidFill>
                <a:effectLst/>
              </a:rPr>
              <a:t>Tampons sind ausschließlich zur Aufnahme von Menstruationsblut konzipiert und bieten keinerlei Schutz vor einer Schwangerschaft. </a:t>
            </a:r>
            <a:endParaRPr lang="de-DE" dirty="0">
              <a:solidFill>
                <a:schemeClr val="bg1"/>
              </a:solidFill>
            </a:endParaRPr>
          </a:p>
        </p:txBody>
      </p:sp>
    </p:spTree>
    <p:extLst>
      <p:ext uri="{BB962C8B-B14F-4D97-AF65-F5344CB8AC3E}">
        <p14:creationId xmlns:p14="http://schemas.microsoft.com/office/powerpoint/2010/main" val="15582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D8CDC33B-C81B-F75F-C5F9-4CD46316AD29}"/>
              </a:ext>
            </a:extLst>
          </p:cNvPr>
          <p:cNvSpPr>
            <a:spLocks noGrp="1"/>
          </p:cNvSpPr>
          <p:nvPr>
            <p:ph idx="1"/>
          </p:nvPr>
        </p:nvSpPr>
        <p:spPr>
          <a:xfrm>
            <a:off x="838200" y="1461831"/>
            <a:ext cx="10515600" cy="4351338"/>
          </a:xfrm>
        </p:spPr>
        <p:txBody>
          <a:bodyPr vert="horz" lIns="91440" tIns="45720" rIns="91440" bIns="45720" rtlCol="0" anchor="t">
            <a:normAutofit/>
          </a:bodyPr>
          <a:lstStyle/>
          <a:p>
            <a:pPr marL="0" indent="0">
              <a:buNone/>
            </a:pPr>
            <a:r>
              <a:rPr lang="de-DE" sz="2000" dirty="0"/>
              <a:t>Eine Studie des Bundesinstituts für Öffentliche Gesundheit besagt Folgendes: </a:t>
            </a:r>
          </a:p>
          <a:p>
            <a:pPr marL="0" indent="0">
              <a:buNone/>
            </a:pPr>
            <a:r>
              <a:rPr lang="de-DE" sz="2000" dirty="0"/>
              <a:t>521 sexuell aktive Jugendliche und junge Erwachsene im Alter von 16-25 im Zeitraum von 06.-09.2024 gaben an…. </a:t>
            </a:r>
            <a:endParaRPr lang="de-DE" sz="2000" dirty="0">
              <a:cs typeface="Arial"/>
            </a:endParaRPr>
          </a:p>
          <a:p>
            <a:pPr marL="0" indent="0">
              <a:buNone/>
            </a:pPr>
            <a:endParaRPr lang="de-DE" dirty="0"/>
          </a:p>
        </p:txBody>
      </p:sp>
      <p:sp>
        <p:nvSpPr>
          <p:cNvPr id="4" name="Foliennummernplatzhalter 3">
            <a:extLst>
              <a:ext uri="{FF2B5EF4-FFF2-40B4-BE49-F238E27FC236}">
                <a16:creationId xmlns:a16="http://schemas.microsoft.com/office/drawing/2014/main" id="{FE332DFD-EE2D-3C33-ABB6-5EB7200AF1CB}"/>
              </a:ext>
            </a:extLst>
          </p:cNvPr>
          <p:cNvSpPr>
            <a:spLocks noGrp="1"/>
          </p:cNvSpPr>
          <p:nvPr>
            <p:ph type="sldNum" sz="quarter" idx="12"/>
          </p:nvPr>
        </p:nvSpPr>
        <p:spPr/>
        <p:txBody>
          <a:bodyPr/>
          <a:lstStyle/>
          <a:p>
            <a:fld id="{802006FE-6571-4354-8775-F8708372C227}" type="slidenum">
              <a:rPr lang="de-DE" smtClean="0"/>
              <a:t>15</a:t>
            </a:fld>
            <a:endParaRPr lang="de-DE"/>
          </a:p>
        </p:txBody>
      </p:sp>
      <p:sp>
        <p:nvSpPr>
          <p:cNvPr id="5" name="Titel 1">
            <a:extLst>
              <a:ext uri="{FF2B5EF4-FFF2-40B4-BE49-F238E27FC236}">
                <a16:creationId xmlns:a16="http://schemas.microsoft.com/office/drawing/2014/main" id="{F79D0242-D39A-E69E-42B2-0EC35C7FD560}"/>
              </a:ext>
            </a:extLst>
          </p:cNvPr>
          <p:cNvSpPr>
            <a:spLocks noGrp="1"/>
          </p:cNvSpPr>
          <p:nvPr>
            <p:ph type="title"/>
          </p:nvPr>
        </p:nvSpPr>
        <p:spPr>
          <a:xfrm>
            <a:off x="838200" y="365125"/>
            <a:ext cx="10515600" cy="1325563"/>
          </a:xfrm>
        </p:spPr>
        <p:txBody>
          <a:bodyPr/>
          <a:lstStyle/>
          <a:p>
            <a:pPr algn="ctr"/>
            <a:r>
              <a:rPr lang="de-DE" dirty="0">
                <a:solidFill>
                  <a:srgbClr val="DABC9E"/>
                </a:solidFill>
              </a:rPr>
              <a:t>Anwendung in Zahlen</a:t>
            </a:r>
            <a:endParaRPr lang="de-DE" dirty="0"/>
          </a:p>
        </p:txBody>
      </p:sp>
      <p:sp>
        <p:nvSpPr>
          <p:cNvPr id="6" name="Textfeld 5">
            <a:extLst>
              <a:ext uri="{FF2B5EF4-FFF2-40B4-BE49-F238E27FC236}">
                <a16:creationId xmlns:a16="http://schemas.microsoft.com/office/drawing/2014/main" id="{8279170D-7BEE-E325-A993-250F09475FC5}"/>
              </a:ext>
            </a:extLst>
          </p:cNvPr>
          <p:cNvSpPr txBox="1"/>
          <p:nvPr/>
        </p:nvSpPr>
        <p:spPr>
          <a:xfrm>
            <a:off x="1297858" y="5380304"/>
            <a:ext cx="4685071" cy="1323439"/>
          </a:xfrm>
          <a:prstGeom prst="rect">
            <a:avLst/>
          </a:prstGeom>
          <a:noFill/>
        </p:spPr>
        <p:txBody>
          <a:bodyPr wrap="square" rtlCol="0">
            <a:spAutoFit/>
          </a:bodyPr>
          <a:lstStyle/>
          <a:p>
            <a:pPr marL="0" indent="0">
              <a:buNone/>
            </a:pPr>
            <a:r>
              <a:rPr lang="de-DE" sz="2000" dirty="0"/>
              <a:t>Gründe für Nichtverhütung:</a:t>
            </a:r>
          </a:p>
          <a:p>
            <a:pPr marL="285750" indent="-285750">
              <a:buFont typeface="Arial" panose="020B0604020202020204" pitchFamily="34" charset="0"/>
              <a:buChar char="•"/>
            </a:pPr>
            <a:r>
              <a:rPr lang="de-DE" sz="2000" dirty="0"/>
              <a:t>Finanzielle Gründe</a:t>
            </a:r>
          </a:p>
          <a:p>
            <a:pPr marL="285750" indent="-285750">
              <a:buFont typeface="Arial" panose="020B0604020202020204" pitchFamily="34" charset="0"/>
              <a:buChar char="•"/>
            </a:pPr>
            <a:r>
              <a:rPr lang="de-DE" sz="2000" dirty="0"/>
              <a:t>Aktuell keine sexuellen Kontakte</a:t>
            </a:r>
          </a:p>
          <a:p>
            <a:pPr marL="285750" indent="-285750">
              <a:buFont typeface="Arial" panose="020B0604020202020204" pitchFamily="34" charset="0"/>
              <a:buChar char="•"/>
            </a:pPr>
            <a:r>
              <a:rPr lang="de-DE" sz="2000" dirty="0"/>
              <a:t>Kann keine Kinder bekommen</a:t>
            </a:r>
          </a:p>
        </p:txBody>
      </p:sp>
      <p:graphicFrame>
        <p:nvGraphicFramePr>
          <p:cNvPr id="18" name="Diagramm 17">
            <a:extLst>
              <a:ext uri="{FF2B5EF4-FFF2-40B4-BE49-F238E27FC236}">
                <a16:creationId xmlns:a16="http://schemas.microsoft.com/office/drawing/2014/main" id="{07019E6C-0A7E-7550-38D6-46A0E69AA963}"/>
              </a:ext>
            </a:extLst>
          </p:cNvPr>
          <p:cNvGraphicFramePr/>
          <p:nvPr>
            <p:extLst>
              <p:ext uri="{D42A27DB-BD31-4B8C-83A1-F6EECF244321}">
                <p14:modId xmlns:p14="http://schemas.microsoft.com/office/powerpoint/2010/main" val="489196685"/>
              </p:ext>
            </p:extLst>
          </p:nvPr>
        </p:nvGraphicFramePr>
        <p:xfrm>
          <a:off x="6587613" y="2472337"/>
          <a:ext cx="5211096" cy="3884013"/>
        </p:xfrm>
        <a:graphic>
          <a:graphicData uri="http://schemas.openxmlformats.org/drawingml/2006/chart">
            <c:chart xmlns:c="http://schemas.openxmlformats.org/drawingml/2006/chart" xmlns:r="http://schemas.openxmlformats.org/officeDocument/2006/relationships" r:id="rId2"/>
          </a:graphicData>
        </a:graphic>
      </p:graphicFrame>
      <p:sp>
        <p:nvSpPr>
          <p:cNvPr id="23" name="Textfeld 22">
            <a:extLst>
              <a:ext uri="{FF2B5EF4-FFF2-40B4-BE49-F238E27FC236}">
                <a16:creationId xmlns:a16="http://schemas.microsoft.com/office/drawing/2014/main" id="{490608AC-4186-8B0F-CC7B-2A614B652C85}"/>
              </a:ext>
            </a:extLst>
          </p:cNvPr>
          <p:cNvSpPr txBox="1"/>
          <p:nvPr/>
        </p:nvSpPr>
        <p:spPr>
          <a:xfrm>
            <a:off x="7012857" y="6321365"/>
            <a:ext cx="3687097" cy="400110"/>
          </a:xfrm>
          <a:prstGeom prst="rect">
            <a:avLst/>
          </a:prstGeom>
          <a:noFill/>
        </p:spPr>
        <p:txBody>
          <a:bodyPr wrap="square" rtlCol="0">
            <a:spAutoFit/>
          </a:bodyPr>
          <a:lstStyle/>
          <a:p>
            <a:pPr marL="342900" indent="-342900">
              <a:buFont typeface="Wingdings" panose="05000000000000000000" pitchFamily="2" charset="2"/>
              <a:buChar char="Ø"/>
            </a:pPr>
            <a:r>
              <a:rPr lang="de-DE" sz="2000" dirty="0"/>
              <a:t>Mehrfachnennung möglich!</a:t>
            </a:r>
          </a:p>
        </p:txBody>
      </p:sp>
      <p:graphicFrame>
        <p:nvGraphicFramePr>
          <p:cNvPr id="29" name="Diagramm 28">
            <a:extLst>
              <a:ext uri="{FF2B5EF4-FFF2-40B4-BE49-F238E27FC236}">
                <a16:creationId xmlns:a16="http://schemas.microsoft.com/office/drawing/2014/main" id="{E89C242C-786B-AAF1-6EAB-138AC20D3ADD}"/>
              </a:ext>
            </a:extLst>
          </p:cNvPr>
          <p:cNvGraphicFramePr/>
          <p:nvPr>
            <p:extLst>
              <p:ext uri="{D42A27DB-BD31-4B8C-83A1-F6EECF244321}">
                <p14:modId xmlns:p14="http://schemas.microsoft.com/office/powerpoint/2010/main" val="2725690516"/>
              </p:ext>
            </p:extLst>
          </p:nvPr>
        </p:nvGraphicFramePr>
        <p:xfrm>
          <a:off x="762262" y="2517057"/>
          <a:ext cx="5422228" cy="28632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630662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6DAF1-D7C3-85A0-1669-2896C5B09ED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7AE40A2-59E2-5872-5E95-A934A2E54A8F}"/>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651647ED-EC8A-9F00-6C47-C64E9C1FC5D5}"/>
              </a:ext>
            </a:extLst>
          </p:cNvPr>
          <p:cNvSpPr>
            <a:spLocks noGrp="1"/>
          </p:cNvSpPr>
          <p:nvPr>
            <p:ph type="sldNum" sz="quarter" idx="12"/>
          </p:nvPr>
        </p:nvSpPr>
        <p:spPr/>
        <p:txBody>
          <a:bodyPr/>
          <a:lstStyle/>
          <a:p>
            <a:fld id="{802006FE-6571-4354-8775-F8708372C227}" type="slidenum">
              <a:rPr lang="de-DE" smtClean="0"/>
              <a:t>150</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2E490E5E-A61C-2FC4-EAF3-BCAC2A7D73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C1FD767E-C770-8BD6-A140-B9A8342E2B45}"/>
              </a:ext>
            </a:extLst>
          </p:cNvPr>
          <p:cNvSpPr txBox="1"/>
          <p:nvPr/>
        </p:nvSpPr>
        <p:spPr>
          <a:xfrm>
            <a:off x="8285584" y="2334304"/>
            <a:ext cx="3068216" cy="646331"/>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Die Pille einmalig vergessen ist nicht so schlimm.</a:t>
            </a:r>
            <a:endParaRPr lang="de-DE" dirty="0">
              <a:solidFill>
                <a:schemeClr val="bg1"/>
              </a:solidFill>
            </a:endParaRPr>
          </a:p>
        </p:txBody>
      </p:sp>
      <p:sp>
        <p:nvSpPr>
          <p:cNvPr id="3" name="Textfeld 2">
            <a:extLst>
              <a:ext uri="{FF2B5EF4-FFF2-40B4-BE49-F238E27FC236}">
                <a16:creationId xmlns:a16="http://schemas.microsoft.com/office/drawing/2014/main" id="{DB44994A-9337-CCE1-0C9B-4BACC9C2CDEF}"/>
              </a:ext>
            </a:extLst>
          </p:cNvPr>
          <p:cNvSpPr txBox="1"/>
          <p:nvPr/>
        </p:nvSpPr>
        <p:spPr>
          <a:xfrm>
            <a:off x="8285584" y="3360235"/>
            <a:ext cx="3068216" cy="1754326"/>
          </a:xfrm>
          <a:prstGeom prst="rect">
            <a:avLst/>
          </a:prstGeom>
          <a:solidFill>
            <a:srgbClr val="800080"/>
          </a:solidFill>
        </p:spPr>
        <p:txBody>
          <a:bodyPr wrap="square" rtlCol="0">
            <a:spAutoFit/>
          </a:bodyPr>
          <a:lstStyle/>
          <a:p>
            <a:r>
              <a:rPr lang="de-DE" dirty="0">
                <a:solidFill>
                  <a:schemeClr val="bg1"/>
                </a:solidFill>
              </a:rPr>
              <a:t>Die Auswirkungen hängen vom Zeitpunkt im Zyklus und Zeitspanne seit letzter Einnahme ab. Zusätzliche Verhütungsmaßnahmen werden empfohlen. </a:t>
            </a:r>
          </a:p>
        </p:txBody>
      </p:sp>
    </p:spTree>
    <p:extLst>
      <p:ext uri="{BB962C8B-B14F-4D97-AF65-F5344CB8AC3E}">
        <p14:creationId xmlns:p14="http://schemas.microsoft.com/office/powerpoint/2010/main" val="3050165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E451-A4A6-1FC9-8F3B-B4A3BE2AD9F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D0EF8E-2B4E-5D2C-3297-F9559F8E1412}"/>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ABF1B48B-2208-7519-D95E-7938BBD303BD}"/>
              </a:ext>
            </a:extLst>
          </p:cNvPr>
          <p:cNvSpPr>
            <a:spLocks noGrp="1"/>
          </p:cNvSpPr>
          <p:nvPr>
            <p:ph type="sldNum" sz="quarter" idx="12"/>
          </p:nvPr>
        </p:nvSpPr>
        <p:spPr/>
        <p:txBody>
          <a:bodyPr/>
          <a:lstStyle/>
          <a:p>
            <a:fld id="{802006FE-6571-4354-8775-F8708372C227}" type="slidenum">
              <a:rPr lang="de-DE" smtClean="0"/>
              <a:t>151</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3C1113DB-D050-A65A-191A-377465032D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AB6ABE47-1795-88A4-53B4-97AB1A484405}"/>
              </a:ext>
            </a:extLst>
          </p:cNvPr>
          <p:cNvSpPr txBox="1"/>
          <p:nvPr/>
        </p:nvSpPr>
        <p:spPr>
          <a:xfrm>
            <a:off x="8285584" y="2612572"/>
            <a:ext cx="3068216" cy="646331"/>
          </a:xfrm>
          <a:prstGeom prst="rect">
            <a:avLst/>
          </a:prstGeom>
          <a:solidFill>
            <a:srgbClr val="DABC9E"/>
          </a:solidFill>
        </p:spPr>
        <p:txBody>
          <a:bodyPr wrap="square" rtlCol="0">
            <a:spAutoFit/>
          </a:bodyPr>
          <a:lstStyle/>
          <a:p>
            <a:pPr lvl="0" rtl="0"/>
            <a:r>
              <a:rPr lang="de-DE" dirty="0">
                <a:solidFill>
                  <a:schemeClr val="bg1"/>
                </a:solidFill>
                <a:latin typeface="Arial" panose="020B0604020202020204"/>
              </a:rPr>
              <a:t>Stillen ist eine sichere Verhütungsmethode.</a:t>
            </a:r>
            <a:endParaRPr lang="de-DE" dirty="0">
              <a:solidFill>
                <a:schemeClr val="bg1"/>
              </a:solidFill>
            </a:endParaRPr>
          </a:p>
        </p:txBody>
      </p:sp>
      <p:sp>
        <p:nvSpPr>
          <p:cNvPr id="3" name="Textfeld 2">
            <a:extLst>
              <a:ext uri="{FF2B5EF4-FFF2-40B4-BE49-F238E27FC236}">
                <a16:creationId xmlns:a16="http://schemas.microsoft.com/office/drawing/2014/main" id="{398BEEEC-BA02-7E5A-C173-E64A2C369B76}"/>
              </a:ext>
            </a:extLst>
          </p:cNvPr>
          <p:cNvSpPr txBox="1"/>
          <p:nvPr/>
        </p:nvSpPr>
        <p:spPr>
          <a:xfrm>
            <a:off x="8285584" y="3495473"/>
            <a:ext cx="3068216" cy="2585323"/>
          </a:xfrm>
          <a:prstGeom prst="rect">
            <a:avLst/>
          </a:prstGeom>
          <a:solidFill>
            <a:srgbClr val="008080"/>
          </a:solidFill>
        </p:spPr>
        <p:txBody>
          <a:bodyPr wrap="square" rtlCol="0">
            <a:spAutoFit/>
          </a:bodyPr>
          <a:lstStyle/>
          <a:p>
            <a:r>
              <a:rPr lang="de-DE" dirty="0">
                <a:solidFill>
                  <a:schemeClr val="bg1"/>
                </a:solidFill>
              </a:rPr>
              <a:t>Wahr. </a:t>
            </a:r>
          </a:p>
          <a:p>
            <a:r>
              <a:rPr lang="de-DE" dirty="0">
                <a:solidFill>
                  <a:schemeClr val="bg1"/>
                </a:solidFill>
              </a:rPr>
              <a:t>Dies ist nur unter 3 Bedingungen der Fall: </a:t>
            </a:r>
          </a:p>
          <a:p>
            <a:pPr marL="457200" indent="-457200">
              <a:buAutoNum type="arabicPeriod"/>
            </a:pPr>
            <a:r>
              <a:rPr lang="de-DE" dirty="0">
                <a:solidFill>
                  <a:schemeClr val="bg1"/>
                </a:solidFill>
              </a:rPr>
              <a:t>Baby ist jünger als 6 Monate </a:t>
            </a:r>
          </a:p>
          <a:p>
            <a:pPr marL="457200" indent="-457200">
              <a:buAutoNum type="arabicPeriod"/>
            </a:pPr>
            <a:r>
              <a:rPr lang="de-DE" dirty="0">
                <a:solidFill>
                  <a:schemeClr val="bg1"/>
                </a:solidFill>
              </a:rPr>
              <a:t>Mutter stillt mind. alle 6 Stunden </a:t>
            </a:r>
          </a:p>
          <a:p>
            <a:pPr marL="457200" indent="-457200">
              <a:buAutoNum type="arabicPeriod"/>
            </a:pPr>
            <a:r>
              <a:rPr lang="de-DE" dirty="0">
                <a:solidFill>
                  <a:schemeClr val="bg1"/>
                </a:solidFill>
              </a:rPr>
              <a:t>Menstruation hat noch nicht eingesetzt</a:t>
            </a:r>
          </a:p>
        </p:txBody>
      </p:sp>
    </p:spTree>
    <p:extLst>
      <p:ext uri="{BB962C8B-B14F-4D97-AF65-F5344CB8AC3E}">
        <p14:creationId xmlns:p14="http://schemas.microsoft.com/office/powerpoint/2010/main" val="31443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CFBF2-A87E-C156-4E92-628864C97A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69CDF7-F22F-BE8B-1017-0DF16395E8C7}"/>
              </a:ext>
            </a:extLst>
          </p:cNvPr>
          <p:cNvSpPr>
            <a:spLocks noGrp="1"/>
          </p:cNvSpPr>
          <p:nvPr>
            <p:ph type="title"/>
          </p:nvPr>
        </p:nvSpPr>
        <p:spPr>
          <a:xfrm>
            <a:off x="838199" y="365125"/>
            <a:ext cx="10703767" cy="1325563"/>
          </a:xfrm>
        </p:spPr>
        <p:txBody>
          <a:bodyPr/>
          <a:lstStyle/>
          <a:p>
            <a:r>
              <a:rPr lang="de-DE" dirty="0">
                <a:solidFill>
                  <a:srgbClr val="DABC9E"/>
                </a:solidFill>
              </a:rPr>
              <a:t>Verhütungsmythen – wahr oder Blödsinn?</a:t>
            </a:r>
          </a:p>
        </p:txBody>
      </p:sp>
      <p:sp>
        <p:nvSpPr>
          <p:cNvPr id="4" name="Foliennummernplatzhalter 3">
            <a:extLst>
              <a:ext uri="{FF2B5EF4-FFF2-40B4-BE49-F238E27FC236}">
                <a16:creationId xmlns:a16="http://schemas.microsoft.com/office/drawing/2014/main" id="{B16EE1F6-A759-1368-3A8B-33695CA165EC}"/>
              </a:ext>
            </a:extLst>
          </p:cNvPr>
          <p:cNvSpPr>
            <a:spLocks noGrp="1"/>
          </p:cNvSpPr>
          <p:nvPr>
            <p:ph type="sldNum" sz="quarter" idx="12"/>
          </p:nvPr>
        </p:nvSpPr>
        <p:spPr/>
        <p:txBody>
          <a:bodyPr/>
          <a:lstStyle/>
          <a:p>
            <a:fld id="{802006FE-6571-4354-8775-F8708372C227}" type="slidenum">
              <a:rPr lang="de-DE" smtClean="0"/>
              <a:t>152</a:t>
            </a:fld>
            <a:endParaRPr lang="de-DE"/>
          </a:p>
        </p:txBody>
      </p:sp>
      <p:pic>
        <p:nvPicPr>
          <p:cNvPr id="1026" name="Picture 2" descr="gynefix anwenderin schaut durch eine lupe und deckt verhuetungsmythen auf">
            <a:extLst>
              <a:ext uri="{FF2B5EF4-FFF2-40B4-BE49-F238E27FC236}">
                <a16:creationId xmlns:a16="http://schemas.microsoft.com/office/drawing/2014/main" id="{44E651F1-71B0-E48F-1CC2-E57EA13D3D0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47850"/>
            <a:ext cx="6523821" cy="4351338"/>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56724EEF-FD25-79B0-23DE-693EFEF67B2F}"/>
              </a:ext>
            </a:extLst>
          </p:cNvPr>
          <p:cNvSpPr txBox="1"/>
          <p:nvPr/>
        </p:nvSpPr>
        <p:spPr>
          <a:xfrm>
            <a:off x="8285584" y="2206000"/>
            <a:ext cx="3068216" cy="923330"/>
          </a:xfrm>
          <a:prstGeom prst="rect">
            <a:avLst/>
          </a:prstGeom>
          <a:solidFill>
            <a:srgbClr val="DABC9E"/>
          </a:solidFill>
        </p:spPr>
        <p:txBody>
          <a:bodyPr wrap="square" rtlCol="0">
            <a:spAutoFit/>
          </a:bodyPr>
          <a:lstStyle/>
          <a:p>
            <a:pPr lvl="0" rtl="0"/>
            <a:r>
              <a:rPr lang="de-DE">
                <a:solidFill>
                  <a:schemeClr val="bg1"/>
                </a:solidFill>
                <a:latin typeface="Arial" panose="020B0604020202020204"/>
              </a:rPr>
              <a:t>Nach Absetzen der Pille kann man nicht direkt schwanger werden.</a:t>
            </a:r>
            <a:endParaRPr lang="de-DE">
              <a:solidFill>
                <a:schemeClr val="bg1"/>
              </a:solidFill>
            </a:endParaRPr>
          </a:p>
        </p:txBody>
      </p:sp>
      <p:sp>
        <p:nvSpPr>
          <p:cNvPr id="3" name="Textfeld 2">
            <a:extLst>
              <a:ext uri="{FF2B5EF4-FFF2-40B4-BE49-F238E27FC236}">
                <a16:creationId xmlns:a16="http://schemas.microsoft.com/office/drawing/2014/main" id="{AA25EE65-6B82-9BDC-2453-69E2A36013E8}"/>
              </a:ext>
            </a:extLst>
          </p:cNvPr>
          <p:cNvSpPr txBox="1"/>
          <p:nvPr/>
        </p:nvSpPr>
        <p:spPr>
          <a:xfrm>
            <a:off x="8285584" y="3429000"/>
            <a:ext cx="3068216" cy="2031325"/>
          </a:xfrm>
          <a:prstGeom prst="rect">
            <a:avLst/>
          </a:prstGeom>
          <a:solidFill>
            <a:srgbClr val="800080"/>
          </a:solidFill>
        </p:spPr>
        <p:txBody>
          <a:bodyPr wrap="square" rtlCol="0">
            <a:spAutoFit/>
          </a:bodyPr>
          <a:lstStyle/>
          <a:p>
            <a:r>
              <a:rPr lang="de-DE" dirty="0">
                <a:solidFill>
                  <a:schemeClr val="bg1"/>
                </a:solidFill>
              </a:rPr>
              <a:t>Blödsinn!</a:t>
            </a:r>
          </a:p>
          <a:p>
            <a:r>
              <a:rPr lang="de-DE" dirty="0">
                <a:solidFill>
                  <a:schemeClr val="bg1"/>
                </a:solidFill>
              </a:rPr>
              <a:t>Grundsätzlich ist es möglich, wenn sich der Hormonhaushalt der Frau sofort wieder einstellt. Es kann sein, dass der Körper jedoch 3-6 Monate braucht.</a:t>
            </a:r>
          </a:p>
        </p:txBody>
      </p:sp>
    </p:spTree>
    <p:extLst>
      <p:ext uri="{BB962C8B-B14F-4D97-AF65-F5344CB8AC3E}">
        <p14:creationId xmlns:p14="http://schemas.microsoft.com/office/powerpoint/2010/main" val="1997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990A659-2969-479A-F8CB-8D4FA74A77CB}"/>
              </a:ext>
            </a:extLst>
          </p:cNvPr>
          <p:cNvSpPr>
            <a:spLocks noGrp="1"/>
          </p:cNvSpPr>
          <p:nvPr>
            <p:ph type="title"/>
          </p:nvPr>
        </p:nvSpPr>
        <p:spPr>
          <a:xfrm>
            <a:off x="104171" y="617029"/>
            <a:ext cx="5991828" cy="1624520"/>
          </a:xfrm>
        </p:spPr>
        <p:txBody>
          <a:bodyPr vert="horz" lIns="91440" tIns="45720" rIns="91440" bIns="45720" rtlCol="0" anchor="ctr">
            <a:noAutofit/>
          </a:bodyPr>
          <a:lstStyle/>
          <a:p>
            <a:r>
              <a:rPr lang="en-US">
                <a:solidFill>
                  <a:srgbClr val="DABC9E"/>
                </a:solidFill>
              </a:rPr>
              <a:t>Praxis (Anschauungsmaterial)</a:t>
            </a:r>
            <a:endParaRPr lang="en-US" dirty="0">
              <a:solidFill>
                <a:srgbClr val="DABC9E"/>
              </a:solidFill>
            </a:endParaRPr>
          </a:p>
        </p:txBody>
      </p:sp>
      <p:sp>
        <p:nvSpPr>
          <p:cNvPr id="6" name="Textfeld 5">
            <a:extLst>
              <a:ext uri="{FF2B5EF4-FFF2-40B4-BE49-F238E27FC236}">
                <a16:creationId xmlns:a16="http://schemas.microsoft.com/office/drawing/2014/main" id="{72917622-78E4-DD9C-098F-03391A2A93B5}"/>
              </a:ext>
            </a:extLst>
          </p:cNvPr>
          <p:cNvSpPr txBox="1"/>
          <p:nvPr/>
        </p:nvSpPr>
        <p:spPr>
          <a:xfrm>
            <a:off x="761802" y="2743200"/>
            <a:ext cx="4646905" cy="361314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a:t>Ich konnte vom Hersteller eine Kupferkette bekommen und teile euch die </a:t>
            </a:r>
            <a:r>
              <a:rPr lang="de-DE" sz="2400" b="0" i="0">
                <a:effectLst/>
              </a:rPr>
              <a:t>GyneFIX</a:t>
            </a:r>
            <a:r>
              <a:rPr lang="de-DE" sz="2400" b="0" i="0" baseline="30000">
                <a:effectLst/>
              </a:rPr>
              <a:t>® </a:t>
            </a:r>
            <a:r>
              <a:rPr lang="en-US" sz="2400"/>
              <a:t>jetzt aus. </a:t>
            </a: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a:t>Und nein, sie wurde noch nie benutzt. </a:t>
            </a:r>
          </a:p>
          <a:p>
            <a:pPr indent="-228600">
              <a:lnSpc>
                <a:spcPct val="90000"/>
              </a:lnSpc>
              <a:spcAft>
                <a:spcPts val="600"/>
              </a:spcAft>
              <a:buFont typeface="Arial" panose="020B0604020202020204" pitchFamily="34" charset="0"/>
              <a:buChar char="•"/>
            </a:pPr>
            <a:endParaRPr lang="en-US" sz="2400"/>
          </a:p>
          <a:p>
            <a:pPr indent="-228600">
              <a:lnSpc>
                <a:spcPct val="90000"/>
              </a:lnSpc>
              <a:spcAft>
                <a:spcPts val="600"/>
              </a:spcAft>
              <a:buFont typeface="Arial" panose="020B0604020202020204" pitchFamily="34" charset="0"/>
              <a:buChar char="•"/>
            </a:pPr>
            <a:r>
              <a:rPr lang="en-US" sz="2400"/>
              <a:t>Bitte geht damit sorgfältig um. </a:t>
            </a:r>
            <a:endParaRPr lang="en-US" sz="2400" dirty="0"/>
          </a:p>
        </p:txBody>
      </p:sp>
      <p:pic>
        <p:nvPicPr>
          <p:cNvPr id="5" name="Inhaltsplatzhalter 4">
            <a:extLst>
              <a:ext uri="{FF2B5EF4-FFF2-40B4-BE49-F238E27FC236}">
                <a16:creationId xmlns:a16="http://schemas.microsoft.com/office/drawing/2014/main" id="{3F300C2B-7E3C-1A86-50EF-F3744CBA9B1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5589" r="21018"/>
          <a:stretch/>
        </p:blipFill>
        <p:spPr>
          <a:xfrm>
            <a:off x="8166359" y="2599084"/>
            <a:ext cx="3511336" cy="3945835"/>
          </a:xfrm>
          <a:prstGeom prst="rect">
            <a:avLst/>
          </a:prstGeom>
        </p:spPr>
      </p:pic>
      <p:sp>
        <p:nvSpPr>
          <p:cNvPr id="4" name="Foliennummernplatzhalter 3">
            <a:extLst>
              <a:ext uri="{FF2B5EF4-FFF2-40B4-BE49-F238E27FC236}">
                <a16:creationId xmlns:a16="http://schemas.microsoft.com/office/drawing/2014/main" id="{335E4527-C7B1-7F11-AADE-DC430C426CD5}"/>
              </a:ext>
            </a:extLst>
          </p:cNvPr>
          <p:cNvSpPr>
            <a:spLocks noGrp="1"/>
          </p:cNvSpPr>
          <p:nvPr>
            <p:ph type="sldNum" sz="quarter" idx="12"/>
          </p:nvPr>
        </p:nvSpPr>
        <p:spPr>
          <a:xfrm>
            <a:off x="8732520" y="6356350"/>
            <a:ext cx="3200400" cy="365125"/>
          </a:xfrm>
        </p:spPr>
        <p:txBody>
          <a:bodyPr vert="horz" lIns="91440" tIns="45720" rIns="91440" bIns="45720" rtlCol="0" anchor="ctr">
            <a:normAutofit/>
          </a:bodyPr>
          <a:lstStyle/>
          <a:p>
            <a:pPr>
              <a:spcAft>
                <a:spcPts val="600"/>
              </a:spcAft>
              <a:defRPr/>
            </a:pPr>
            <a:fld id="{802006FE-6571-4354-8775-F8708372C227}" type="slidenum">
              <a:rPr lang="en-US">
                <a:solidFill>
                  <a:srgbClr val="FFFFFF"/>
                </a:solidFill>
                <a:latin typeface="Calibri" panose="020F0502020204030204"/>
              </a:rPr>
              <a:pPr>
                <a:spcAft>
                  <a:spcPts val="600"/>
                </a:spcAft>
                <a:defRPr/>
              </a:pPr>
              <a:t>153</a:t>
            </a:fld>
            <a:endParaRPr lang="en-US">
              <a:solidFill>
                <a:srgbClr val="FFFFFF"/>
              </a:solidFill>
              <a:latin typeface="Calibri" panose="020F0502020204030204"/>
            </a:endParaRPr>
          </a:p>
        </p:txBody>
      </p:sp>
    </p:spTree>
    <p:extLst>
      <p:ext uri="{BB962C8B-B14F-4D97-AF65-F5344CB8AC3E}">
        <p14:creationId xmlns:p14="http://schemas.microsoft.com/office/powerpoint/2010/main" val="34685454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5848C01-AB11-4D03-A6DE-9978EC4C6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4063"/>
            <a:ext cx="12192000" cy="8132064"/>
          </a:xfrm>
          <a:prstGeom prst="rect">
            <a:avLst/>
          </a:prstGeom>
        </p:spPr>
      </p:pic>
      <p:sp>
        <p:nvSpPr>
          <p:cNvPr id="3" name="Inhaltsplatzhalter 2">
            <a:extLst>
              <a:ext uri="{FF2B5EF4-FFF2-40B4-BE49-F238E27FC236}">
                <a16:creationId xmlns:a16="http://schemas.microsoft.com/office/drawing/2014/main" id="{26FFB777-7CE5-FC01-22A3-5787EEC01279}"/>
              </a:ext>
            </a:extLst>
          </p:cNvPr>
          <p:cNvSpPr>
            <a:spLocks noGrp="1"/>
          </p:cNvSpPr>
          <p:nvPr>
            <p:ph idx="1"/>
          </p:nvPr>
        </p:nvSpPr>
        <p:spPr>
          <a:xfrm>
            <a:off x="576470" y="1879496"/>
            <a:ext cx="4840357" cy="2911165"/>
          </a:xfrm>
        </p:spPr>
        <p:txBody>
          <a:bodyPr/>
          <a:lstStyle/>
          <a:p>
            <a:pPr marL="0" indent="0" algn="ctr">
              <a:buNone/>
            </a:pPr>
            <a:r>
              <a:rPr lang="de-DE" dirty="0"/>
              <a:t>Beurteile anhand vom zuvor erworbenen Wissen unter ethischen Aspekten, welche Verantwortung jeder Einzelne bei der Entscheidung für oder gegen (Notfall-) Verhütung trägt. </a:t>
            </a:r>
          </a:p>
        </p:txBody>
      </p:sp>
      <p:sp>
        <p:nvSpPr>
          <p:cNvPr id="4" name="Foliennummernplatzhalter 3">
            <a:extLst>
              <a:ext uri="{FF2B5EF4-FFF2-40B4-BE49-F238E27FC236}">
                <a16:creationId xmlns:a16="http://schemas.microsoft.com/office/drawing/2014/main" id="{76B49FD4-CC31-14E0-B512-5B0D24F66610}"/>
              </a:ext>
            </a:extLst>
          </p:cNvPr>
          <p:cNvSpPr>
            <a:spLocks noGrp="1"/>
          </p:cNvSpPr>
          <p:nvPr>
            <p:ph type="sldNum" sz="quarter" idx="12"/>
          </p:nvPr>
        </p:nvSpPr>
        <p:spPr/>
        <p:txBody>
          <a:bodyPr/>
          <a:lstStyle/>
          <a:p>
            <a:fld id="{802006FE-6571-4354-8775-F8708372C227}" type="slidenum">
              <a:rPr lang="de-DE" smtClean="0"/>
              <a:t>154</a:t>
            </a:fld>
            <a:endParaRPr lang="de-DE"/>
          </a:p>
        </p:txBody>
      </p:sp>
    </p:spTree>
    <p:extLst>
      <p:ext uri="{BB962C8B-B14F-4D97-AF65-F5344CB8AC3E}">
        <p14:creationId xmlns:p14="http://schemas.microsoft.com/office/powerpoint/2010/main" val="38326075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728901-B12E-6381-AFE7-B00A984B8CB8}"/>
              </a:ext>
            </a:extLst>
          </p:cNvPr>
          <p:cNvSpPr>
            <a:spLocks noGrp="1"/>
          </p:cNvSpPr>
          <p:nvPr>
            <p:ph idx="1"/>
          </p:nvPr>
        </p:nvSpPr>
        <p:spPr>
          <a:xfrm>
            <a:off x="81023" y="763863"/>
            <a:ext cx="12192000" cy="926043"/>
          </a:xfrm>
        </p:spPr>
        <p:txBody>
          <a:bodyPr>
            <a:normAutofit lnSpcReduction="10000"/>
          </a:bodyPr>
          <a:lstStyle/>
          <a:p>
            <a:pPr marL="0" indent="0" algn="ctr">
              <a:buNone/>
            </a:pPr>
            <a:r>
              <a:rPr lang="de-DE"/>
              <a:t>Hat sich eure Meinung zur (Notfall-)Verhütung verändert? </a:t>
            </a:r>
          </a:p>
          <a:p>
            <a:pPr marL="0" indent="0" algn="ctr">
              <a:buNone/>
            </a:pPr>
            <a:r>
              <a:rPr lang="de-DE"/>
              <a:t>Kann man (Notfall-)Verhütung &amp; Religion miteinander vereinen?</a:t>
            </a:r>
          </a:p>
        </p:txBody>
      </p:sp>
      <p:sp>
        <p:nvSpPr>
          <p:cNvPr id="4" name="Foliennummernplatzhalter 3">
            <a:extLst>
              <a:ext uri="{FF2B5EF4-FFF2-40B4-BE49-F238E27FC236}">
                <a16:creationId xmlns:a16="http://schemas.microsoft.com/office/drawing/2014/main" id="{B72FAF85-DD6D-866A-E9E6-F9C91C2AD872}"/>
              </a:ext>
            </a:extLst>
          </p:cNvPr>
          <p:cNvSpPr>
            <a:spLocks noGrp="1"/>
          </p:cNvSpPr>
          <p:nvPr>
            <p:ph type="sldNum" sz="quarter" idx="12"/>
          </p:nvPr>
        </p:nvSpPr>
        <p:spPr/>
        <p:txBody>
          <a:bodyPr/>
          <a:lstStyle/>
          <a:p>
            <a:fld id="{802006FE-6571-4354-8775-F8708372C227}" type="slidenum">
              <a:rPr lang="de-DE" smtClean="0"/>
              <a:t>155</a:t>
            </a:fld>
            <a:endParaRPr lang="de-DE"/>
          </a:p>
        </p:txBody>
      </p:sp>
      <p:pic>
        <p:nvPicPr>
          <p:cNvPr id="2" name="Grafik 1" descr="Ein Bild, das draußen, Wolke, Himmel, Schild enthält.&#10;&#10;KI-generierte Inhalte können fehlerhaft sein.">
            <a:extLst>
              <a:ext uri="{FF2B5EF4-FFF2-40B4-BE49-F238E27FC236}">
                <a16:creationId xmlns:a16="http://schemas.microsoft.com/office/drawing/2014/main" id="{9D79E37F-2AC7-F167-E683-989F5C042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1509" y="1871629"/>
            <a:ext cx="7211028" cy="4326617"/>
          </a:xfrm>
          <a:prstGeom prst="rect">
            <a:avLst/>
          </a:prstGeom>
        </p:spPr>
      </p:pic>
    </p:spTree>
    <p:extLst>
      <p:ext uri="{BB962C8B-B14F-4D97-AF65-F5344CB8AC3E}">
        <p14:creationId xmlns:p14="http://schemas.microsoft.com/office/powerpoint/2010/main" val="283162040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Screenshot, Kreis, Muster, Design enthält.&#10;&#10;KI-generierte Inhalte können fehlerhaft sein.">
            <a:extLst>
              <a:ext uri="{FF2B5EF4-FFF2-40B4-BE49-F238E27FC236}">
                <a16:creationId xmlns:a16="http://schemas.microsoft.com/office/drawing/2014/main" id="{BE9CCD8C-8350-F2B0-17DB-EAAB4B4029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2" y="22409"/>
            <a:ext cx="13615232" cy="6835591"/>
          </a:xfrm>
          <a:prstGeom prst="rect">
            <a:avLst/>
          </a:prstGeom>
        </p:spPr>
      </p:pic>
      <p:sp>
        <p:nvSpPr>
          <p:cNvPr id="3" name="Inhaltsplatzhalter 2">
            <a:extLst>
              <a:ext uri="{FF2B5EF4-FFF2-40B4-BE49-F238E27FC236}">
                <a16:creationId xmlns:a16="http://schemas.microsoft.com/office/drawing/2014/main" id="{C211E8F8-AF4A-B9CD-D6BB-060F34517371}"/>
              </a:ext>
            </a:extLst>
          </p:cNvPr>
          <p:cNvSpPr>
            <a:spLocks noGrp="1"/>
          </p:cNvSpPr>
          <p:nvPr>
            <p:ph idx="1"/>
          </p:nvPr>
        </p:nvSpPr>
        <p:spPr>
          <a:xfrm>
            <a:off x="2194203" y="2221395"/>
            <a:ext cx="7523922" cy="2415209"/>
          </a:xfrm>
        </p:spPr>
        <p:txBody>
          <a:bodyPr>
            <a:normAutofit/>
          </a:bodyPr>
          <a:lstStyle/>
          <a:p>
            <a:pPr marL="0" indent="0" algn="ctr">
              <a:buNone/>
            </a:pPr>
            <a:r>
              <a:rPr lang="de-DE" sz="3600" dirty="0"/>
              <a:t>Wie unterscheidet sich die biologische Wirkung von Verhütungsmitteln von ihrer gesellschaftlichen Bedeutung? </a:t>
            </a:r>
          </a:p>
        </p:txBody>
      </p:sp>
      <p:sp>
        <p:nvSpPr>
          <p:cNvPr id="4" name="Foliennummernplatzhalter 3">
            <a:extLst>
              <a:ext uri="{FF2B5EF4-FFF2-40B4-BE49-F238E27FC236}">
                <a16:creationId xmlns:a16="http://schemas.microsoft.com/office/drawing/2014/main" id="{EF3C46D4-B7BB-8E42-8728-7302A347029C}"/>
              </a:ext>
            </a:extLst>
          </p:cNvPr>
          <p:cNvSpPr>
            <a:spLocks noGrp="1"/>
          </p:cNvSpPr>
          <p:nvPr>
            <p:ph type="sldNum" sz="quarter" idx="12"/>
          </p:nvPr>
        </p:nvSpPr>
        <p:spPr/>
        <p:txBody>
          <a:bodyPr/>
          <a:lstStyle/>
          <a:p>
            <a:fld id="{802006FE-6571-4354-8775-F8708372C227}" type="slidenum">
              <a:rPr lang="de-DE" smtClean="0"/>
              <a:t>156</a:t>
            </a:fld>
            <a:endParaRPr lang="de-DE"/>
          </a:p>
        </p:txBody>
      </p:sp>
    </p:spTree>
    <p:extLst>
      <p:ext uri="{BB962C8B-B14F-4D97-AF65-F5344CB8AC3E}">
        <p14:creationId xmlns:p14="http://schemas.microsoft.com/office/powerpoint/2010/main" val="216324470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7077-E74D-5468-96DF-6BAB15A21924}"/>
            </a:ext>
          </a:extLst>
        </p:cNvPr>
        <p:cNvGrpSpPr/>
        <p:nvPr/>
      </p:nvGrpSpPr>
      <p:grpSpPr>
        <a:xfrm>
          <a:off x="0" y="0"/>
          <a:ext cx="0" cy="0"/>
          <a:chOff x="0" y="0"/>
          <a:chExt cx="0" cy="0"/>
        </a:xfrm>
      </p:grpSpPr>
      <p:pic>
        <p:nvPicPr>
          <p:cNvPr id="7" name="Grafik 6" descr="Ein Bild, das Screenshot, Kreis, Muster, Design enthält.&#10;&#10;KI-generierte Inhalte können fehlerhaft sein.">
            <a:extLst>
              <a:ext uri="{FF2B5EF4-FFF2-40B4-BE49-F238E27FC236}">
                <a16:creationId xmlns:a16="http://schemas.microsoft.com/office/drawing/2014/main" id="{ACAAA0AD-87A1-A3EF-1A80-CE849517F9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52" y="22409"/>
            <a:ext cx="13615232" cy="6835591"/>
          </a:xfrm>
          <a:prstGeom prst="rect">
            <a:avLst/>
          </a:prstGeom>
        </p:spPr>
      </p:pic>
      <p:sp>
        <p:nvSpPr>
          <p:cNvPr id="4" name="Foliennummernplatzhalter 3">
            <a:extLst>
              <a:ext uri="{FF2B5EF4-FFF2-40B4-BE49-F238E27FC236}">
                <a16:creationId xmlns:a16="http://schemas.microsoft.com/office/drawing/2014/main" id="{704BE7C8-2AEB-9022-0261-3939B37475D4}"/>
              </a:ext>
            </a:extLst>
          </p:cNvPr>
          <p:cNvSpPr>
            <a:spLocks noGrp="1"/>
          </p:cNvSpPr>
          <p:nvPr>
            <p:ph type="sldNum" sz="quarter" idx="12"/>
          </p:nvPr>
        </p:nvSpPr>
        <p:spPr/>
        <p:txBody>
          <a:bodyPr/>
          <a:lstStyle/>
          <a:p>
            <a:fld id="{802006FE-6571-4354-8775-F8708372C227}" type="slidenum">
              <a:rPr lang="de-DE" smtClean="0"/>
              <a:t>157</a:t>
            </a:fld>
            <a:endParaRPr lang="de-DE"/>
          </a:p>
        </p:txBody>
      </p:sp>
      <p:sp>
        <p:nvSpPr>
          <p:cNvPr id="5" name="Textfeld 4">
            <a:extLst>
              <a:ext uri="{FF2B5EF4-FFF2-40B4-BE49-F238E27FC236}">
                <a16:creationId xmlns:a16="http://schemas.microsoft.com/office/drawing/2014/main" id="{B83D0713-0BB2-B72D-C51F-89949D7B03EF}"/>
              </a:ext>
            </a:extLst>
          </p:cNvPr>
          <p:cNvSpPr txBox="1"/>
          <p:nvPr/>
        </p:nvSpPr>
        <p:spPr>
          <a:xfrm>
            <a:off x="2880691" y="1213008"/>
            <a:ext cx="6430617" cy="4431983"/>
          </a:xfrm>
          <a:prstGeom prst="rect">
            <a:avLst/>
          </a:prstGeom>
          <a:noFill/>
        </p:spPr>
        <p:txBody>
          <a:bodyPr wrap="square" rtlCol="0">
            <a:spAutoFit/>
          </a:bodyPr>
          <a:lstStyle/>
          <a:p>
            <a:pPr algn="ctr"/>
            <a:r>
              <a:rPr lang="de-DE" sz="1600" b="1" dirty="0"/>
              <a:t>Biologische Wirkung:</a:t>
            </a:r>
          </a:p>
          <a:p>
            <a:pPr algn="ctr"/>
            <a:r>
              <a:rPr lang="de-DE" sz="1600" dirty="0"/>
              <a:t>Verhütungsmittel wirken direkt im Körper. Sie verhindern z. B. eine Befruchtung oder verändern den Hormonhaushalt. Ziel ist der Schutz vor ungewollter Schwangerschaft (und manchmal auch vor Krankheiten).</a:t>
            </a:r>
          </a:p>
          <a:p>
            <a:pPr algn="ctr"/>
            <a:endParaRPr lang="de-DE" sz="1600" dirty="0"/>
          </a:p>
          <a:p>
            <a:pPr algn="ctr"/>
            <a:r>
              <a:rPr lang="de-DE" sz="1600" b="1" dirty="0"/>
              <a:t>Gesellschaftliche Bedeutung:</a:t>
            </a:r>
          </a:p>
          <a:p>
            <a:pPr algn="ctr"/>
            <a:r>
              <a:rPr lang="de-DE" sz="1600" dirty="0"/>
              <a:t>Darüber hinaus geben sie Menschen mehr Freiheit und Selbstbestimmung, etwa bei der Familienplanung oder Karriere. Sie beeinflussen auch, wie wir über Rollenbilder, Gleichberechtigung oder Religion denken.</a:t>
            </a:r>
          </a:p>
          <a:p>
            <a:pPr algn="ctr"/>
            <a:endParaRPr lang="de-DE" sz="1600" dirty="0"/>
          </a:p>
          <a:p>
            <a:pPr algn="ctr"/>
            <a:r>
              <a:rPr lang="de-DE" sz="1600" b="1" dirty="0"/>
              <a:t>Verhütungsmittel zeigen, dass biologische Vorgänge unser Leben weit über den Körper hinaus beeinflussen. Sie verbinden Medizin mit Fragen von Freiheit, Verantwortung und Gesellschaft  und machen deutlich, wie eng Biologie und Alltag zusammenhängen.</a:t>
            </a:r>
          </a:p>
        </p:txBody>
      </p:sp>
    </p:spTree>
    <p:extLst>
      <p:ext uri="{BB962C8B-B14F-4D97-AF65-F5344CB8AC3E}">
        <p14:creationId xmlns:p14="http://schemas.microsoft.com/office/powerpoint/2010/main" val="42243332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A1EF1-2032-D4C8-74AB-D2277C14EA81}"/>
              </a:ext>
            </a:extLst>
          </p:cNvPr>
          <p:cNvSpPr>
            <a:spLocks noGrp="1"/>
          </p:cNvSpPr>
          <p:nvPr>
            <p:ph type="title"/>
          </p:nvPr>
        </p:nvSpPr>
        <p:spPr/>
        <p:txBody>
          <a:bodyPr/>
          <a:lstStyle/>
          <a:p>
            <a:endParaRPr lang="de-DE"/>
          </a:p>
        </p:txBody>
      </p:sp>
      <p:pic>
        <p:nvPicPr>
          <p:cNvPr id="6" name="Inhaltsplatzhalter 5">
            <a:extLst>
              <a:ext uri="{FF2B5EF4-FFF2-40B4-BE49-F238E27FC236}">
                <a16:creationId xmlns:a16="http://schemas.microsoft.com/office/drawing/2014/main" id="{1AD1750C-F5C8-FB3E-577D-CC1060570F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64097"/>
          </a:xfrm>
        </p:spPr>
      </p:pic>
      <p:sp>
        <p:nvSpPr>
          <p:cNvPr id="4" name="Foliennummernplatzhalter 3">
            <a:extLst>
              <a:ext uri="{FF2B5EF4-FFF2-40B4-BE49-F238E27FC236}">
                <a16:creationId xmlns:a16="http://schemas.microsoft.com/office/drawing/2014/main" id="{968E4DA7-92AF-7EB1-515F-BC292BE26778}"/>
              </a:ext>
            </a:extLst>
          </p:cNvPr>
          <p:cNvSpPr>
            <a:spLocks noGrp="1"/>
          </p:cNvSpPr>
          <p:nvPr>
            <p:ph type="sldNum" sz="quarter" idx="12"/>
          </p:nvPr>
        </p:nvSpPr>
        <p:spPr/>
        <p:txBody>
          <a:bodyPr/>
          <a:lstStyle/>
          <a:p>
            <a:fld id="{802006FE-6571-4354-8775-F8708372C227}" type="slidenum">
              <a:rPr lang="de-DE" smtClean="0"/>
              <a:t>158</a:t>
            </a:fld>
            <a:endParaRPr lang="de-DE"/>
          </a:p>
        </p:txBody>
      </p:sp>
      <p:sp>
        <p:nvSpPr>
          <p:cNvPr id="7" name="Textfeld 6">
            <a:extLst>
              <a:ext uri="{FF2B5EF4-FFF2-40B4-BE49-F238E27FC236}">
                <a16:creationId xmlns:a16="http://schemas.microsoft.com/office/drawing/2014/main" id="{D9304569-8E79-66CC-B2AD-AAC319DD3301}"/>
              </a:ext>
            </a:extLst>
          </p:cNvPr>
          <p:cNvSpPr txBox="1"/>
          <p:nvPr/>
        </p:nvSpPr>
        <p:spPr>
          <a:xfrm>
            <a:off x="2832652" y="2690336"/>
            <a:ext cx="6023113" cy="1477328"/>
          </a:xfrm>
          <a:prstGeom prst="rect">
            <a:avLst/>
          </a:prstGeom>
          <a:solidFill>
            <a:schemeClr val="bg1"/>
          </a:solidFill>
          <a:ln>
            <a:solidFill>
              <a:schemeClr val="tx1"/>
            </a:solidFill>
          </a:ln>
        </p:spPr>
        <p:txBody>
          <a:bodyPr wrap="square" rtlCol="0">
            <a:spAutoFit/>
          </a:bodyPr>
          <a:lstStyle/>
          <a:p>
            <a:pPr algn="ctr"/>
            <a:r>
              <a:rPr lang="de-DE" sz="3000" b="1" dirty="0"/>
              <a:t>Danke für eure Aufmerksamkeit. </a:t>
            </a:r>
          </a:p>
          <a:p>
            <a:pPr algn="ctr"/>
            <a:endParaRPr lang="de-DE" sz="3000" b="1" dirty="0"/>
          </a:p>
          <a:p>
            <a:pPr algn="ctr"/>
            <a:r>
              <a:rPr lang="de-DE" sz="3000" b="1" dirty="0"/>
              <a:t>Gibt es noch Fragen?</a:t>
            </a:r>
          </a:p>
        </p:txBody>
      </p:sp>
    </p:spTree>
    <p:extLst>
      <p:ext uri="{BB962C8B-B14F-4D97-AF65-F5344CB8AC3E}">
        <p14:creationId xmlns:p14="http://schemas.microsoft.com/office/powerpoint/2010/main" val="417634442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6E0669EA-5DB1-221B-7688-BA0640E1BB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4283" y="765981"/>
            <a:ext cx="8643434" cy="6286477"/>
          </a:xfrm>
        </p:spPr>
      </p:pic>
      <p:sp>
        <p:nvSpPr>
          <p:cNvPr id="4" name="Foliennummernplatzhalter 3">
            <a:extLst>
              <a:ext uri="{FF2B5EF4-FFF2-40B4-BE49-F238E27FC236}">
                <a16:creationId xmlns:a16="http://schemas.microsoft.com/office/drawing/2014/main" id="{FD05C0BC-5AC8-9941-E696-F6AFD1C692DF}"/>
              </a:ext>
            </a:extLst>
          </p:cNvPr>
          <p:cNvSpPr>
            <a:spLocks noGrp="1"/>
          </p:cNvSpPr>
          <p:nvPr>
            <p:ph type="sldNum" sz="quarter" idx="12"/>
          </p:nvPr>
        </p:nvSpPr>
        <p:spPr/>
        <p:txBody>
          <a:bodyPr/>
          <a:lstStyle/>
          <a:p>
            <a:fld id="{802006FE-6571-4354-8775-F8708372C227}" type="slidenum">
              <a:rPr lang="de-DE" smtClean="0"/>
              <a:t>159</a:t>
            </a:fld>
            <a:endParaRPr lang="de-DE"/>
          </a:p>
        </p:txBody>
      </p:sp>
      <p:sp>
        <p:nvSpPr>
          <p:cNvPr id="2" name="Titel 1">
            <a:extLst>
              <a:ext uri="{FF2B5EF4-FFF2-40B4-BE49-F238E27FC236}">
                <a16:creationId xmlns:a16="http://schemas.microsoft.com/office/drawing/2014/main" id="{E8C46A11-3AA4-988A-B524-171D548AE12D}"/>
              </a:ext>
            </a:extLst>
          </p:cNvPr>
          <p:cNvSpPr>
            <a:spLocks noGrp="1"/>
          </p:cNvSpPr>
          <p:nvPr>
            <p:ph type="title"/>
          </p:nvPr>
        </p:nvSpPr>
        <p:spPr>
          <a:xfrm>
            <a:off x="1089992" y="136525"/>
            <a:ext cx="11102008" cy="1325563"/>
          </a:xfrm>
        </p:spPr>
        <p:txBody>
          <a:bodyPr>
            <a:normAutofit/>
          </a:bodyPr>
          <a:lstStyle/>
          <a:p>
            <a:r>
              <a:rPr lang="de-DE" sz="3200" dirty="0"/>
              <a:t>Danke für eure Aufmerksamkeit. Gibt es noch Fragen?</a:t>
            </a:r>
          </a:p>
        </p:txBody>
      </p:sp>
    </p:spTree>
    <p:extLst>
      <p:ext uri="{BB962C8B-B14F-4D97-AF65-F5344CB8AC3E}">
        <p14:creationId xmlns:p14="http://schemas.microsoft.com/office/powerpoint/2010/main" val="1272785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44FF62D3-4F92-C028-C627-3F62A3615AC8}"/>
              </a:ext>
            </a:extLst>
          </p:cNvPr>
          <p:cNvSpPr>
            <a:spLocks noGrp="1"/>
          </p:cNvSpPr>
          <p:nvPr>
            <p:ph type="sldNum" sz="quarter" idx="12"/>
          </p:nvPr>
        </p:nvSpPr>
        <p:spPr/>
        <p:txBody>
          <a:bodyPr/>
          <a:lstStyle/>
          <a:p>
            <a:fld id="{802006FE-6571-4354-8775-F8708372C227}" type="slidenum">
              <a:rPr lang="de-DE" smtClean="0"/>
              <a:t>16</a:t>
            </a:fld>
            <a:endParaRPr lang="de-DE"/>
          </a:p>
        </p:txBody>
      </p:sp>
      <p:sp>
        <p:nvSpPr>
          <p:cNvPr id="5" name="Inhaltsplatzhalter 2">
            <a:extLst>
              <a:ext uri="{FF2B5EF4-FFF2-40B4-BE49-F238E27FC236}">
                <a16:creationId xmlns:a16="http://schemas.microsoft.com/office/drawing/2014/main" id="{4159DFAC-93DD-1265-A0F8-7229A3ECD179}"/>
              </a:ext>
            </a:extLst>
          </p:cNvPr>
          <p:cNvSpPr txBox="1">
            <a:spLocks/>
          </p:cNvSpPr>
          <p:nvPr/>
        </p:nvSpPr>
        <p:spPr>
          <a:xfrm>
            <a:off x="990600" y="1614231"/>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dirty="0"/>
              <a:t>Eine Studie des Bundesinstituts für Öffentliche Gesundheit besagte Folgendes: </a:t>
            </a:r>
          </a:p>
          <a:p>
            <a:pPr marL="0" indent="0">
              <a:buFont typeface="Arial" panose="020B0604020202020204" pitchFamily="34" charset="0"/>
              <a:buNone/>
            </a:pPr>
            <a:r>
              <a:rPr lang="de-DE" sz="2000" dirty="0"/>
              <a:t>521 sexuell aktive Jugendliche und junge Erwachsene im Alter von 16-25 im Zeitraum von 06.-09.2024 gaben an…. </a:t>
            </a:r>
            <a:endParaRPr lang="de-DE" sz="2000" dirty="0">
              <a:cs typeface="Arial"/>
            </a:endParaRPr>
          </a:p>
          <a:p>
            <a:pPr marL="0" indent="0">
              <a:buFont typeface="Arial" panose="020B0604020202020204" pitchFamily="34" charset="0"/>
              <a:buNone/>
            </a:pPr>
            <a:endParaRPr lang="de-DE" dirty="0"/>
          </a:p>
        </p:txBody>
      </p:sp>
      <p:sp>
        <p:nvSpPr>
          <p:cNvPr id="6" name="Titel 1">
            <a:extLst>
              <a:ext uri="{FF2B5EF4-FFF2-40B4-BE49-F238E27FC236}">
                <a16:creationId xmlns:a16="http://schemas.microsoft.com/office/drawing/2014/main" id="{83F4DF1E-09C6-5806-D196-96BBA24EC9C1}"/>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a:solidFill>
                  <a:srgbClr val="DABC9E"/>
                </a:solidFill>
              </a:rPr>
              <a:t>Anwendung in Zahlen</a:t>
            </a:r>
            <a:endParaRPr lang="de-DE" dirty="0"/>
          </a:p>
        </p:txBody>
      </p:sp>
      <p:graphicFrame>
        <p:nvGraphicFramePr>
          <p:cNvPr id="9" name="Diagramm 8">
            <a:extLst>
              <a:ext uri="{FF2B5EF4-FFF2-40B4-BE49-F238E27FC236}">
                <a16:creationId xmlns:a16="http://schemas.microsoft.com/office/drawing/2014/main" id="{19A413F3-155F-EA55-EA7F-4DF3801CCB0B}"/>
              </a:ext>
            </a:extLst>
          </p:cNvPr>
          <p:cNvGraphicFramePr/>
          <p:nvPr>
            <p:extLst>
              <p:ext uri="{D42A27DB-BD31-4B8C-83A1-F6EECF244321}">
                <p14:modId xmlns:p14="http://schemas.microsoft.com/office/powerpoint/2010/main" val="2592596854"/>
              </p:ext>
            </p:extLst>
          </p:nvPr>
        </p:nvGraphicFramePr>
        <p:xfrm>
          <a:off x="-432620" y="2907341"/>
          <a:ext cx="6204155" cy="32623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Diagramm 14">
            <a:extLst>
              <a:ext uri="{FF2B5EF4-FFF2-40B4-BE49-F238E27FC236}">
                <a16:creationId xmlns:a16="http://schemas.microsoft.com/office/drawing/2014/main" id="{A7CE652D-9DD8-EBEE-96EA-674E331AF131}"/>
              </a:ext>
            </a:extLst>
          </p:cNvPr>
          <p:cNvGraphicFramePr/>
          <p:nvPr>
            <p:extLst>
              <p:ext uri="{D42A27DB-BD31-4B8C-83A1-F6EECF244321}">
                <p14:modId xmlns:p14="http://schemas.microsoft.com/office/powerpoint/2010/main" val="3065119562"/>
              </p:ext>
            </p:extLst>
          </p:nvPr>
        </p:nvGraphicFramePr>
        <p:xfrm>
          <a:off x="5771535" y="2853265"/>
          <a:ext cx="6125497" cy="3370553"/>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feld 15">
            <a:extLst>
              <a:ext uri="{FF2B5EF4-FFF2-40B4-BE49-F238E27FC236}">
                <a16:creationId xmlns:a16="http://schemas.microsoft.com/office/drawing/2014/main" id="{EEEF9D11-5147-BA81-8B8E-B15385664A19}"/>
              </a:ext>
            </a:extLst>
          </p:cNvPr>
          <p:cNvSpPr txBox="1"/>
          <p:nvPr/>
        </p:nvSpPr>
        <p:spPr>
          <a:xfrm>
            <a:off x="1504335" y="4473677"/>
            <a:ext cx="816078" cy="369332"/>
          </a:xfrm>
          <a:prstGeom prst="rect">
            <a:avLst/>
          </a:prstGeom>
          <a:noFill/>
        </p:spPr>
        <p:txBody>
          <a:bodyPr wrap="square" rtlCol="0">
            <a:spAutoFit/>
          </a:bodyPr>
          <a:lstStyle/>
          <a:p>
            <a:r>
              <a:rPr lang="de-DE" dirty="0">
                <a:solidFill>
                  <a:schemeClr val="bg1"/>
                </a:solidFill>
              </a:rPr>
              <a:t>68%</a:t>
            </a:r>
          </a:p>
        </p:txBody>
      </p:sp>
      <p:sp>
        <p:nvSpPr>
          <p:cNvPr id="17" name="Textfeld 16">
            <a:extLst>
              <a:ext uri="{FF2B5EF4-FFF2-40B4-BE49-F238E27FC236}">
                <a16:creationId xmlns:a16="http://schemas.microsoft.com/office/drawing/2014/main" id="{21C09CA7-76D7-7EF7-A335-F642498D8A52}"/>
              </a:ext>
            </a:extLst>
          </p:cNvPr>
          <p:cNvSpPr txBox="1"/>
          <p:nvPr/>
        </p:nvSpPr>
        <p:spPr>
          <a:xfrm>
            <a:off x="3043083" y="3691578"/>
            <a:ext cx="816078" cy="369332"/>
          </a:xfrm>
          <a:prstGeom prst="rect">
            <a:avLst/>
          </a:prstGeom>
          <a:noFill/>
        </p:spPr>
        <p:txBody>
          <a:bodyPr wrap="square" rtlCol="0">
            <a:spAutoFit/>
          </a:bodyPr>
          <a:lstStyle/>
          <a:p>
            <a:r>
              <a:rPr lang="de-DE" dirty="0">
                <a:solidFill>
                  <a:schemeClr val="bg1"/>
                </a:solidFill>
              </a:rPr>
              <a:t>28%</a:t>
            </a:r>
          </a:p>
        </p:txBody>
      </p:sp>
    </p:spTree>
    <p:extLst>
      <p:ext uri="{BB962C8B-B14F-4D97-AF65-F5344CB8AC3E}">
        <p14:creationId xmlns:p14="http://schemas.microsoft.com/office/powerpoint/2010/main" val="14690851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B4769-1AB1-F387-E9BF-AD2C24A651F1}"/>
              </a:ext>
            </a:extLst>
          </p:cNvPr>
          <p:cNvSpPr>
            <a:spLocks noGrp="1"/>
          </p:cNvSpPr>
          <p:nvPr>
            <p:ph type="title"/>
          </p:nvPr>
        </p:nvSpPr>
        <p:spPr/>
        <p:txBody>
          <a:bodyPr/>
          <a:lstStyle/>
          <a:p>
            <a:r>
              <a:rPr lang="de-DE" dirty="0">
                <a:solidFill>
                  <a:srgbClr val="DABC9E"/>
                </a:solidFill>
              </a:rPr>
              <a:t>Quellen - Internet</a:t>
            </a:r>
          </a:p>
        </p:txBody>
      </p:sp>
      <p:sp>
        <p:nvSpPr>
          <p:cNvPr id="3" name="Inhaltsplatzhalter 2">
            <a:extLst>
              <a:ext uri="{FF2B5EF4-FFF2-40B4-BE49-F238E27FC236}">
                <a16:creationId xmlns:a16="http://schemas.microsoft.com/office/drawing/2014/main" id="{1B6E10A1-E9E9-7B25-1AE9-920F8BAE1E82}"/>
              </a:ext>
            </a:extLst>
          </p:cNvPr>
          <p:cNvSpPr>
            <a:spLocks noGrp="1"/>
          </p:cNvSpPr>
          <p:nvPr>
            <p:ph idx="1"/>
          </p:nvPr>
        </p:nvSpPr>
        <p:spPr>
          <a:xfrm>
            <a:off x="838200" y="1351722"/>
            <a:ext cx="10860156" cy="5141153"/>
          </a:xfrm>
        </p:spPr>
        <p:txBody>
          <a:bodyPr numCol="2" spcCol="360000">
            <a:noAutofit/>
          </a:bodyPr>
          <a:lstStyle/>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2"/>
              </a:rPr>
              <a:t>https://www.lz-gesundheitsreport.de/gesundheit/verhuetung-wie-lange-muss-frau-aufpassen/#prettyPhoto</a:t>
            </a:r>
            <a:r>
              <a:rPr lang="de-DE" sz="900" b="0" i="0" dirty="0">
                <a:solidFill>
                  <a:srgbClr val="000000"/>
                </a:solidFill>
                <a:effectLst/>
              </a:rPr>
              <a:t>​</a:t>
            </a:r>
            <a:endParaRPr lang="de-DE" sz="900" dirty="0">
              <a:solidFill>
                <a:srgbClr val="000000"/>
              </a:solidFill>
            </a:endParaRP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3"/>
              </a:rPr>
              <a:t>https://de.wikipedia.org/wiki/Menstruationszyklus</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4"/>
              </a:rPr>
              <a:t>https://schwangerschaftszeit.de/chemische-verhuetungsmittel/</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5"/>
              </a:rPr>
              <a:t>https://www.nfp-online.com/?page_id=3776</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6"/>
              </a:rPr>
              <a:t>https://www.profamilia.de/themen/verhuetung/spirale-danach</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7"/>
              </a:rPr>
              <a:t>http://www.pille-danach-ratgeber.de/pille-danach/ellaone-oder-pidana</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8"/>
              </a:rPr>
              <a:t>https://oyva.de/kupferperlenball/</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9"/>
              </a:rPr>
              <a:t>https://www.frauengesundheit-frankfurt.de/gyn%C3%A4kologie/kupferperlenball-iub/#:~:text=Aufbau%20des%20IUB%20Kupferball%20Der%20Kupferball%20besteht%20aus,Polyamid%2C%20die%20zum%20Zur%C3%BCckholen%20des%20Kupferballs%20vorgesehen%20sind</a:t>
            </a:r>
            <a:r>
              <a:rPr lang="de-DE" sz="900" b="0" i="0" u="none" strike="noStrike" dirty="0">
                <a:solidFill>
                  <a:srgbClr val="000000"/>
                </a:solidFill>
                <a:effectLst/>
              </a:rPr>
              <a:t>.</a:t>
            </a:r>
            <a:r>
              <a:rPr lang="en-US"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10"/>
              </a:rPr>
              <a:t>https://www.verhueten-gynefix.de/</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b="0" i="0" u="sng" strike="noStrike" dirty="0">
                <a:solidFill>
                  <a:srgbClr val="0563C1"/>
                </a:solidFill>
                <a:effectLst/>
                <a:hlinkClick r:id="rId11"/>
              </a:rPr>
              <a:t>http://www.kupferkette.info/images/Wirkung-kupferkette.jpghttp://www.kupferkette.info/images/Wirkung-kupferkette.jpg</a:t>
            </a:r>
            <a:r>
              <a:rPr lang="de-DE" sz="900" b="0" i="0" dirty="0">
                <a:solidFill>
                  <a:srgbClr val="000000"/>
                </a:solidFill>
                <a:effectLst/>
              </a:rPr>
              <a:t>​</a:t>
            </a:r>
          </a:p>
          <a:p>
            <a:pPr algn="l" rtl="0" fontAlgn="base">
              <a:lnSpc>
                <a:spcPct val="120000"/>
              </a:lnSpc>
              <a:buFont typeface="Arial" panose="020B0604020202020204" pitchFamily="34" charset="0"/>
              <a:buChar char="•"/>
            </a:pPr>
            <a:r>
              <a:rPr lang="de-DE" sz="900" dirty="0">
                <a:hlinkClick r:id="rId12"/>
              </a:rPr>
              <a:t>Regelkreis - DocCheck </a:t>
            </a:r>
            <a:r>
              <a:rPr lang="de-DE" sz="900" dirty="0" err="1">
                <a:hlinkClick r:id="rId12"/>
              </a:rPr>
              <a:t>Flexikon</a:t>
            </a:r>
            <a:endParaRPr lang="de-DE" sz="900" dirty="0"/>
          </a:p>
          <a:p>
            <a:pPr algn="l" rtl="0" fontAlgn="base">
              <a:lnSpc>
                <a:spcPct val="120000"/>
              </a:lnSpc>
              <a:buFont typeface="Arial" panose="020B0604020202020204" pitchFamily="34" charset="0"/>
              <a:buChar char="•"/>
            </a:pPr>
            <a:r>
              <a:rPr lang="de-DE" sz="900" dirty="0">
                <a:hlinkClick r:id="rId13"/>
              </a:rPr>
              <a:t>Pearl-Index: Verlässlichkeit von Verhütungsmitteln erklärt</a:t>
            </a:r>
            <a:endParaRPr lang="de-DE" sz="900" dirty="0"/>
          </a:p>
          <a:p>
            <a:pPr algn="l" rtl="0" fontAlgn="base">
              <a:lnSpc>
                <a:spcPct val="120000"/>
              </a:lnSpc>
              <a:buFont typeface="Arial" panose="020B0604020202020204" pitchFamily="34" charset="0"/>
              <a:buChar char="•"/>
            </a:pPr>
            <a:r>
              <a:rPr lang="de-DE" sz="900" dirty="0">
                <a:hlinkClick r:id="rId14"/>
              </a:rPr>
              <a:t>https://www.familienplanung.de/verhuetung/verhuetungsmethoden/der-verhuetungsring/</a:t>
            </a:r>
            <a:endParaRPr lang="de-DE" sz="900" dirty="0"/>
          </a:p>
          <a:p>
            <a:pPr algn="l" rtl="0" fontAlgn="base">
              <a:lnSpc>
                <a:spcPct val="120000"/>
              </a:lnSpc>
              <a:buFont typeface="Arial" panose="020B0604020202020204" pitchFamily="34" charset="0"/>
              <a:buChar char="•"/>
            </a:pPr>
            <a:r>
              <a:rPr lang="de-DE" sz="900" dirty="0">
                <a:hlinkClick r:id="rId15"/>
              </a:rPr>
              <a:t>Verhütungsstäbchen - Wirkung, Vor- und Nachteile</a:t>
            </a:r>
            <a:endParaRPr lang="de-DE" sz="900" dirty="0"/>
          </a:p>
          <a:p>
            <a:pPr algn="l" rtl="0" fontAlgn="base">
              <a:lnSpc>
                <a:spcPct val="120000"/>
              </a:lnSpc>
              <a:buFont typeface="Arial" panose="020B0604020202020204" pitchFamily="34" charset="0"/>
              <a:buChar char="•"/>
            </a:pPr>
            <a:r>
              <a:rPr lang="de-DE" sz="900" dirty="0">
                <a:hlinkClick r:id="rId16"/>
              </a:rPr>
              <a:t>Depotspritze – Alle Infos zur Dreimonatsspritze</a:t>
            </a:r>
            <a:endParaRPr lang="de-DE" sz="900" dirty="0"/>
          </a:p>
          <a:p>
            <a:pPr marL="0" indent="0" algn="l" rtl="0" fontAlgn="base">
              <a:lnSpc>
                <a:spcPct val="120000"/>
              </a:lnSpc>
              <a:buNone/>
            </a:pPr>
            <a:endParaRPr lang="de-DE" sz="900" dirty="0"/>
          </a:p>
          <a:p>
            <a:pPr algn="l" rtl="0" fontAlgn="base">
              <a:lnSpc>
                <a:spcPct val="120000"/>
              </a:lnSpc>
              <a:buFont typeface="Arial" panose="020B0604020202020204" pitchFamily="34" charset="0"/>
              <a:buChar char="•"/>
            </a:pPr>
            <a:r>
              <a:rPr lang="de-DE" sz="900" dirty="0">
                <a:hlinkClick r:id="rId17"/>
              </a:rPr>
              <a:t>Die Spirale (Kupferspirale) - familienplanung.de</a:t>
            </a:r>
            <a:endParaRPr lang="de-DE" sz="900" dirty="0"/>
          </a:p>
          <a:p>
            <a:pPr algn="l" rtl="0" fontAlgn="base">
              <a:lnSpc>
                <a:spcPct val="120000"/>
              </a:lnSpc>
              <a:buFont typeface="Arial" panose="020B0604020202020204" pitchFamily="34" charset="0"/>
              <a:buChar char="•"/>
            </a:pPr>
            <a:r>
              <a:rPr lang="de-DE" sz="900" dirty="0">
                <a:hlinkClick r:id="rId18"/>
              </a:rPr>
              <a:t>Was ist de Kupferkette </a:t>
            </a:r>
            <a:r>
              <a:rPr lang="de-DE" sz="900" dirty="0" err="1">
                <a:hlinkClick r:id="rId18"/>
              </a:rPr>
              <a:t>GyneFIX</a:t>
            </a:r>
            <a:r>
              <a:rPr lang="de-DE" sz="900" dirty="0">
                <a:hlinkClick r:id="rId18"/>
              </a:rPr>
              <a:t>® ?</a:t>
            </a:r>
            <a:endParaRPr lang="de-DE" sz="900" dirty="0"/>
          </a:p>
          <a:p>
            <a:pPr algn="l" rtl="0" fontAlgn="base">
              <a:lnSpc>
                <a:spcPct val="120000"/>
              </a:lnSpc>
              <a:buFont typeface="Arial" panose="020B0604020202020204" pitchFamily="34" charset="0"/>
              <a:buChar char="•"/>
            </a:pPr>
            <a:r>
              <a:rPr lang="de-DE" sz="900" dirty="0">
                <a:hlinkClick r:id="rId19"/>
              </a:rPr>
              <a:t>Der Kupferball (Kupferperlenball) - familienplanung.de</a:t>
            </a:r>
            <a:endParaRPr lang="de-DE" sz="900" dirty="0"/>
          </a:p>
          <a:p>
            <a:pPr algn="l" rtl="0" fontAlgn="base">
              <a:lnSpc>
                <a:spcPct val="120000"/>
              </a:lnSpc>
              <a:buFont typeface="Arial" panose="020B0604020202020204" pitchFamily="34" charset="0"/>
              <a:buChar char="•"/>
            </a:pPr>
            <a:r>
              <a:rPr lang="de-DE" sz="900" dirty="0">
                <a:hlinkClick r:id="rId20"/>
              </a:rPr>
              <a:t>Diaphragma – Sicherheit, Anwendung, Vor- und Nachteile</a:t>
            </a:r>
            <a:endParaRPr lang="de-DE" sz="900" dirty="0"/>
          </a:p>
          <a:p>
            <a:pPr algn="l" rtl="0" fontAlgn="base">
              <a:lnSpc>
                <a:spcPct val="120000"/>
              </a:lnSpc>
              <a:buFont typeface="Arial" panose="020B0604020202020204" pitchFamily="34" charset="0"/>
              <a:buChar char="•"/>
            </a:pPr>
            <a:r>
              <a:rPr lang="de-DE" sz="900" dirty="0">
                <a:hlinkClick r:id="rId21"/>
              </a:rPr>
              <a:t>Aufgepasst beim Verhüten mit dem Coitus </a:t>
            </a:r>
            <a:r>
              <a:rPr lang="de-DE" sz="900" dirty="0" err="1">
                <a:hlinkClick r:id="rId21"/>
              </a:rPr>
              <a:t>interruptus</a:t>
            </a:r>
            <a:r>
              <a:rPr lang="de-DE" sz="900" dirty="0">
                <a:hlinkClick r:id="rId21"/>
              </a:rPr>
              <a:t> - familienplanung.de</a:t>
            </a:r>
            <a:endParaRPr lang="de-DE" sz="900" dirty="0"/>
          </a:p>
          <a:p>
            <a:pPr algn="l" rtl="0" fontAlgn="base">
              <a:lnSpc>
                <a:spcPct val="120000"/>
              </a:lnSpc>
              <a:buFont typeface="Arial" panose="020B0604020202020204" pitchFamily="34" charset="0"/>
              <a:buChar char="•"/>
            </a:pPr>
            <a:r>
              <a:rPr lang="de-DE" sz="900" dirty="0">
                <a:hlinkClick r:id="rId22"/>
              </a:rPr>
              <a:t>Verhütung per Kalendermethode: Fruchtbare Tage berechnen - Anwendung und Sicherheit - Gynweb.de</a:t>
            </a:r>
            <a:endParaRPr lang="de-DE" sz="900" dirty="0"/>
          </a:p>
          <a:p>
            <a:pPr algn="l" rtl="0" fontAlgn="base">
              <a:lnSpc>
                <a:spcPct val="120000"/>
              </a:lnSpc>
              <a:buFont typeface="Arial" panose="020B0604020202020204" pitchFamily="34" charset="0"/>
              <a:buChar char="•"/>
            </a:pPr>
            <a:r>
              <a:rPr lang="de-DE" sz="900" dirty="0">
                <a:hlinkClick r:id="rId23"/>
              </a:rPr>
              <a:t>mechanisms-of-action-and-effectiveness-of-contraception-methods.pdf</a:t>
            </a:r>
            <a:endParaRPr lang="de-DE" sz="900" dirty="0"/>
          </a:p>
          <a:p>
            <a:pPr algn="l" rtl="0" fontAlgn="base">
              <a:lnSpc>
                <a:spcPct val="120000"/>
              </a:lnSpc>
              <a:buFont typeface="Arial" panose="020B0604020202020204" pitchFamily="34" charset="0"/>
              <a:buChar char="•"/>
            </a:pPr>
            <a:r>
              <a:rPr lang="de-DE" sz="900" dirty="0">
                <a:hlinkClick r:id="rId24"/>
              </a:rPr>
              <a:t>Pearl-Index: Verlässlichkeit von Verhütungsmitteln erklärt</a:t>
            </a:r>
            <a:endParaRPr lang="de-DE" sz="900" dirty="0"/>
          </a:p>
          <a:p>
            <a:pPr algn="l" rtl="0" fontAlgn="base">
              <a:lnSpc>
                <a:spcPct val="120000"/>
              </a:lnSpc>
              <a:buFont typeface="Arial" panose="020B0604020202020204" pitchFamily="34" charset="0"/>
              <a:buChar char="•"/>
            </a:pPr>
            <a:r>
              <a:rPr lang="de-DE" sz="900" dirty="0">
                <a:hlinkClick r:id="rId25"/>
              </a:rPr>
              <a:t>Aufklärung - Sexualkunde ist mehr als Biologie und Verhütung - Das Deutsche Schulportal</a:t>
            </a:r>
            <a:endParaRPr lang="de-DE" sz="900" dirty="0"/>
          </a:p>
          <a:p>
            <a:pPr algn="l" rtl="0" fontAlgn="base">
              <a:lnSpc>
                <a:spcPct val="120000"/>
              </a:lnSpc>
              <a:buFont typeface="Arial" panose="020B0604020202020204" pitchFamily="34" charset="0"/>
              <a:buChar char="•"/>
            </a:pPr>
            <a:r>
              <a:rPr lang="de-DE" sz="900" dirty="0">
                <a:hlinkClick r:id="rId26"/>
              </a:rPr>
              <a:t>Forschungsergebnis - sexualaufklaerung.de</a:t>
            </a:r>
            <a:endParaRPr lang="de-DE" sz="900" dirty="0"/>
          </a:p>
          <a:p>
            <a:pPr algn="l" rtl="0" fontAlgn="base">
              <a:lnSpc>
                <a:spcPct val="120000"/>
              </a:lnSpc>
              <a:buFont typeface="Arial" panose="020B0604020202020204" pitchFamily="34" charset="0"/>
              <a:buChar char="•"/>
            </a:pPr>
            <a:r>
              <a:rPr lang="de-DE" sz="900" dirty="0">
                <a:hlinkClick r:id="rId27"/>
              </a:rPr>
              <a:t>Die reversible Langzeitkontrazeption - Gynäkologie &amp; Geburtshilfe - </a:t>
            </a:r>
            <a:r>
              <a:rPr lang="de-DE" sz="900" dirty="0" err="1">
                <a:hlinkClick r:id="rId27"/>
              </a:rPr>
              <a:t>Universimed</a:t>
            </a:r>
            <a:r>
              <a:rPr lang="de-DE" sz="900" dirty="0">
                <a:hlinkClick r:id="rId27"/>
              </a:rPr>
              <a:t> - Knowledge </a:t>
            </a:r>
            <a:r>
              <a:rPr lang="de-DE" sz="900" dirty="0" err="1">
                <a:hlinkClick r:id="rId27"/>
              </a:rPr>
              <a:t>that</a:t>
            </a:r>
            <a:r>
              <a:rPr lang="de-DE" sz="900" dirty="0">
                <a:hlinkClick r:id="rId27"/>
              </a:rPr>
              <a:t> </a:t>
            </a:r>
            <a:r>
              <a:rPr lang="de-DE" sz="900" dirty="0" err="1">
                <a:hlinkClick r:id="rId27"/>
              </a:rPr>
              <a:t>matters</a:t>
            </a:r>
            <a:endParaRPr lang="de-DE" sz="900" dirty="0"/>
          </a:p>
          <a:p>
            <a:pPr fontAlgn="base">
              <a:lnSpc>
                <a:spcPct val="120000"/>
              </a:lnSpc>
            </a:pPr>
            <a:r>
              <a:rPr lang="de-DE" sz="900" dirty="0">
                <a:hlinkClick r:id="rId28"/>
              </a:rPr>
              <a:t>Mädchensprechstunde</a:t>
            </a:r>
            <a:endParaRPr lang="de-DE" sz="900" dirty="0"/>
          </a:p>
          <a:p>
            <a:pPr fontAlgn="base">
              <a:lnSpc>
                <a:spcPct val="120000"/>
              </a:lnSpc>
            </a:pPr>
            <a:r>
              <a:rPr lang="de-DE" sz="900" dirty="0">
                <a:hlinkClick r:id="rId26"/>
              </a:rPr>
              <a:t>Forschungsergebnis - sexualaufklaerung.de</a:t>
            </a:r>
            <a:endParaRPr lang="de-DE" sz="900" dirty="0"/>
          </a:p>
          <a:p>
            <a:pPr fontAlgn="base">
              <a:lnSpc>
                <a:spcPct val="120000"/>
              </a:lnSpc>
            </a:pPr>
            <a:r>
              <a:rPr lang="de-DE" sz="900" dirty="0">
                <a:hlinkClick r:id="rId29"/>
              </a:rPr>
              <a:t>https://www.endokrinologie.net/pressemitteilungen-archiv/130410.php</a:t>
            </a:r>
            <a:endParaRPr lang="de-DE" sz="900" dirty="0"/>
          </a:p>
          <a:p>
            <a:pPr fontAlgn="base">
              <a:lnSpc>
                <a:spcPct val="120000"/>
              </a:lnSpc>
            </a:pPr>
            <a:r>
              <a:rPr lang="de-DE" sz="900" dirty="0">
                <a:hlinkClick r:id="rId30"/>
              </a:rPr>
              <a:t>Durchschnittliches Alter der Eltern bei Geburt nach der Geburtenfolge - Statistisches Bundesamt</a:t>
            </a:r>
            <a:endParaRPr lang="de-DE" sz="900" dirty="0"/>
          </a:p>
          <a:p>
            <a:pPr fontAlgn="base">
              <a:lnSpc>
                <a:spcPct val="120000"/>
              </a:lnSpc>
            </a:pPr>
            <a:r>
              <a:rPr lang="de-DE" sz="900" dirty="0">
                <a:hlinkClick r:id="rId31"/>
              </a:rPr>
              <a:t>Tabelle: Fruchtbarkeit der Frau in verschiedenen Altersstufen</a:t>
            </a:r>
            <a:endParaRPr lang="de-DE" sz="900" dirty="0"/>
          </a:p>
          <a:p>
            <a:pPr fontAlgn="base">
              <a:lnSpc>
                <a:spcPct val="120000"/>
              </a:lnSpc>
            </a:pPr>
            <a:endParaRPr lang="de-DE" sz="900" dirty="0"/>
          </a:p>
          <a:p>
            <a:pPr fontAlgn="base">
              <a:lnSpc>
                <a:spcPct val="120000"/>
              </a:lnSpc>
            </a:pPr>
            <a:endParaRPr lang="de-DE" sz="600" dirty="0"/>
          </a:p>
        </p:txBody>
      </p:sp>
      <p:sp>
        <p:nvSpPr>
          <p:cNvPr id="4" name="Foliennummernplatzhalter 3">
            <a:extLst>
              <a:ext uri="{FF2B5EF4-FFF2-40B4-BE49-F238E27FC236}">
                <a16:creationId xmlns:a16="http://schemas.microsoft.com/office/drawing/2014/main" id="{7D1F3CC7-3353-B412-5636-E54628D7703F}"/>
              </a:ext>
            </a:extLst>
          </p:cNvPr>
          <p:cNvSpPr>
            <a:spLocks noGrp="1"/>
          </p:cNvSpPr>
          <p:nvPr>
            <p:ph type="sldNum" sz="quarter" idx="12"/>
          </p:nvPr>
        </p:nvSpPr>
        <p:spPr/>
        <p:txBody>
          <a:bodyPr/>
          <a:lstStyle/>
          <a:p>
            <a:fld id="{802006FE-6571-4354-8775-F8708372C227}" type="slidenum">
              <a:rPr lang="de-DE" smtClean="0"/>
              <a:t>160</a:t>
            </a:fld>
            <a:endParaRPr lang="de-DE"/>
          </a:p>
        </p:txBody>
      </p:sp>
    </p:spTree>
    <p:extLst>
      <p:ext uri="{BB962C8B-B14F-4D97-AF65-F5344CB8AC3E}">
        <p14:creationId xmlns:p14="http://schemas.microsoft.com/office/powerpoint/2010/main" val="318142309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FF8F8B-6024-C8A4-11A6-D2058961267C}"/>
              </a:ext>
            </a:extLst>
          </p:cNvPr>
          <p:cNvSpPr>
            <a:spLocks noGrp="1"/>
          </p:cNvSpPr>
          <p:nvPr>
            <p:ph type="title"/>
          </p:nvPr>
        </p:nvSpPr>
        <p:spPr/>
        <p:txBody>
          <a:bodyPr/>
          <a:lstStyle/>
          <a:p>
            <a:r>
              <a:rPr lang="de-DE" dirty="0">
                <a:solidFill>
                  <a:srgbClr val="DABC9E"/>
                </a:solidFill>
              </a:rPr>
              <a:t>Quellen – Bücher &amp; Fachmagazine</a:t>
            </a:r>
          </a:p>
        </p:txBody>
      </p:sp>
      <p:sp>
        <p:nvSpPr>
          <p:cNvPr id="3" name="Inhaltsplatzhalter 2">
            <a:extLst>
              <a:ext uri="{FF2B5EF4-FFF2-40B4-BE49-F238E27FC236}">
                <a16:creationId xmlns:a16="http://schemas.microsoft.com/office/drawing/2014/main" id="{AD8F539B-FE55-0E08-3AE7-037109634D80}"/>
              </a:ext>
            </a:extLst>
          </p:cNvPr>
          <p:cNvSpPr>
            <a:spLocks noGrp="1"/>
          </p:cNvSpPr>
          <p:nvPr>
            <p:ph idx="1"/>
          </p:nvPr>
        </p:nvSpPr>
        <p:spPr/>
        <p:txBody>
          <a:bodyPr>
            <a:normAutofit fontScale="85000" lnSpcReduction="20000"/>
          </a:bodyPr>
          <a:lstStyle/>
          <a:p>
            <a:pPr algn="l" rtl="0" fontAlgn="base">
              <a:lnSpc>
                <a:spcPct val="150000"/>
              </a:lnSpc>
              <a:buFont typeface="Arial" panose="020B0604020202020204" pitchFamily="34" charset="0"/>
              <a:buChar char="•"/>
            </a:pPr>
            <a:r>
              <a:rPr lang="de-DE" sz="1400" b="0" i="0" u="none" strike="noStrike" dirty="0" err="1">
                <a:effectLst/>
              </a:rPr>
              <a:t>Female</a:t>
            </a:r>
            <a:r>
              <a:rPr lang="de-DE" sz="1400" b="0" i="0" u="none" strike="noStrike" dirty="0">
                <a:effectLst/>
              </a:rPr>
              <a:t> </a:t>
            </a:r>
            <a:r>
              <a:rPr lang="de-DE" sz="1400" b="0" i="0" u="none" strike="noStrike" dirty="0" err="1">
                <a:effectLst/>
              </a:rPr>
              <a:t>affairs</a:t>
            </a:r>
            <a:r>
              <a:rPr lang="de-DE" sz="1400" b="0" i="0" u="none" strike="noStrike" dirty="0">
                <a:effectLst/>
              </a:rPr>
              <a:t> Buch – Frauen, Sex und Liebe</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Natürlich Verhüten Buch – Die besten Alternativen zur Pille</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Verhütungsmethoden – Chancen, Risiken und Nebenwirkungen, die nicht nur jede Frau kennen sollte, Autor: Tanja Svensson</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Was ist los in meinem Körper? – Buch von Dr. med. Elisabeth Raith-Paula</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Pille, Spirale &amp; Co. – Nebenwirkungen, was tun? – Buch von Dr. med. A. F. </a:t>
            </a:r>
            <a:r>
              <a:rPr lang="de-DE" sz="1400" b="0" i="0" u="none" strike="noStrike" dirty="0" err="1">
                <a:effectLst/>
              </a:rPr>
              <a:t>Scheuernstuhl</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Verhütung – Welche Methode passt zu mit? – Buch von Dr. med. Knut Hoffmann</a:t>
            </a:r>
            <a:r>
              <a:rPr lang="en-US" sz="1400" b="0" i="0" dirty="0">
                <a:effectLst/>
              </a:rPr>
              <a:t>​</a:t>
            </a:r>
          </a:p>
          <a:p>
            <a:pPr algn="l" rtl="0" fontAlgn="base">
              <a:lnSpc>
                <a:spcPct val="150000"/>
              </a:lnSpc>
              <a:buFont typeface="Arial" panose="020B0604020202020204" pitchFamily="34" charset="0"/>
              <a:buChar char="•"/>
            </a:pPr>
            <a:r>
              <a:rPr lang="de-DE" sz="1400" b="0" i="0" u="none" strike="noStrike" dirty="0">
                <a:effectLst/>
              </a:rPr>
              <a:t>Hormonelle Kontrazeption – Ein Handbuch für die Praxis – Buch von Michael Ludwig</a:t>
            </a:r>
          </a:p>
          <a:p>
            <a:pPr fontAlgn="base">
              <a:lnSpc>
                <a:spcPct val="150000"/>
              </a:lnSpc>
            </a:pPr>
            <a:r>
              <a:rPr lang="en-US" sz="1400" dirty="0"/>
              <a:t>Roberts, S.C. et al., 2008. MHC-correlated </a:t>
            </a:r>
            <a:r>
              <a:rPr lang="en-US" sz="1400" dirty="0" err="1"/>
              <a:t>odour</a:t>
            </a:r>
            <a:r>
              <a:rPr lang="en-US" sz="1400" dirty="0"/>
              <a:t> preferences in humans and the use of oral contraceptives. Proceedings of the Royal Society B: Biological Sciences, 275(1652), 2715-2722</a:t>
            </a:r>
          </a:p>
          <a:p>
            <a:pPr fontAlgn="base">
              <a:lnSpc>
                <a:spcPct val="150000"/>
              </a:lnSpc>
            </a:pPr>
            <a:r>
              <a:rPr lang="de-DE" sz="1400" dirty="0" err="1"/>
              <a:t>Delisle</a:t>
            </a:r>
            <a:r>
              <a:rPr lang="de-DE" sz="1400" dirty="0"/>
              <a:t>, </a:t>
            </a:r>
            <a:r>
              <a:rPr lang="de-DE" sz="1400" dirty="0" err="1"/>
              <a:t>B.:Hormonelle</a:t>
            </a:r>
            <a:r>
              <a:rPr lang="de-DE" sz="1400" dirty="0"/>
              <a:t> Kontrazeption und Rauchen In: </a:t>
            </a:r>
            <a:r>
              <a:rPr lang="de-DE" sz="1400" dirty="0" err="1"/>
              <a:t>Gyn</a:t>
            </a:r>
            <a:r>
              <a:rPr lang="de-DE" sz="1400" dirty="0"/>
              <a:t>, 28, 2023, S.358-364)</a:t>
            </a:r>
          </a:p>
          <a:p>
            <a:pPr fontAlgn="base">
              <a:lnSpc>
                <a:spcPct val="150000"/>
              </a:lnSpc>
            </a:pPr>
            <a:r>
              <a:rPr lang="de-DE" sz="1400" dirty="0" err="1"/>
              <a:t>Delisle</a:t>
            </a:r>
            <a:r>
              <a:rPr lang="de-DE" sz="1400" dirty="0"/>
              <a:t>, B.: Jugendsexualität im Wandel? In: </a:t>
            </a:r>
            <a:r>
              <a:rPr lang="de-DE" sz="1400" dirty="0" err="1"/>
              <a:t>Gyn</a:t>
            </a:r>
            <a:r>
              <a:rPr lang="de-DE" sz="1400" dirty="0"/>
              <a:t>, April 2023, S. 20.</a:t>
            </a:r>
          </a:p>
          <a:p>
            <a:pPr fontAlgn="base">
              <a:lnSpc>
                <a:spcPct val="150000"/>
              </a:lnSpc>
            </a:pPr>
            <a:r>
              <a:rPr lang="de-DE" sz="1400" dirty="0"/>
              <a:t>Leitlinienprogramm der DGGG,OEGGG, SGGG zur nicht-hormonellen Empfängnisverhütung, Stand Dezember 2023</a:t>
            </a:r>
          </a:p>
          <a:p>
            <a:pPr fontAlgn="base">
              <a:lnSpc>
                <a:spcPct val="150000"/>
              </a:lnSpc>
            </a:pPr>
            <a:endParaRPr lang="de-DE" sz="1400" b="0" i="0" u="none" strike="noStrike" dirty="0">
              <a:effectLst/>
            </a:endParaRPr>
          </a:p>
          <a:p>
            <a:pPr marL="0" indent="0">
              <a:buNone/>
            </a:pPr>
            <a:endParaRPr lang="de-DE" dirty="0"/>
          </a:p>
        </p:txBody>
      </p:sp>
      <p:sp>
        <p:nvSpPr>
          <p:cNvPr id="4" name="Foliennummernplatzhalter 3">
            <a:extLst>
              <a:ext uri="{FF2B5EF4-FFF2-40B4-BE49-F238E27FC236}">
                <a16:creationId xmlns:a16="http://schemas.microsoft.com/office/drawing/2014/main" id="{A17D1A56-6D04-1F74-C2EC-F3CCDE97AA42}"/>
              </a:ext>
            </a:extLst>
          </p:cNvPr>
          <p:cNvSpPr>
            <a:spLocks noGrp="1"/>
          </p:cNvSpPr>
          <p:nvPr>
            <p:ph type="sldNum" sz="quarter" idx="12"/>
          </p:nvPr>
        </p:nvSpPr>
        <p:spPr/>
        <p:txBody>
          <a:bodyPr/>
          <a:lstStyle/>
          <a:p>
            <a:fld id="{802006FE-6571-4354-8775-F8708372C227}" type="slidenum">
              <a:rPr lang="de-DE" smtClean="0"/>
              <a:t>161</a:t>
            </a:fld>
            <a:endParaRPr lang="de-DE"/>
          </a:p>
        </p:txBody>
      </p:sp>
    </p:spTree>
    <p:extLst>
      <p:ext uri="{BB962C8B-B14F-4D97-AF65-F5344CB8AC3E}">
        <p14:creationId xmlns:p14="http://schemas.microsoft.com/office/powerpoint/2010/main" val="2854166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7E1CAE-AA6A-1A28-824A-01D76E5B4B42}"/>
              </a:ext>
            </a:extLst>
          </p:cNvPr>
          <p:cNvSpPr>
            <a:spLocks noGrp="1"/>
          </p:cNvSpPr>
          <p:nvPr>
            <p:ph type="title"/>
          </p:nvPr>
        </p:nvSpPr>
        <p:spPr/>
        <p:txBody>
          <a:bodyPr/>
          <a:lstStyle/>
          <a:p>
            <a:r>
              <a:rPr lang="de-DE">
                <a:solidFill>
                  <a:srgbClr val="DABC9E"/>
                </a:solidFill>
              </a:rPr>
              <a:t> Grundlagen</a:t>
            </a:r>
          </a:p>
        </p:txBody>
      </p:sp>
      <p:sp>
        <p:nvSpPr>
          <p:cNvPr id="3" name="Inhaltsplatzhalter 2">
            <a:extLst>
              <a:ext uri="{FF2B5EF4-FFF2-40B4-BE49-F238E27FC236}">
                <a16:creationId xmlns:a16="http://schemas.microsoft.com/office/drawing/2014/main" id="{F41CD05E-E0E5-4BE9-886F-6F96B645F6AD}"/>
              </a:ext>
            </a:extLst>
          </p:cNvPr>
          <p:cNvSpPr>
            <a:spLocks noGrp="1"/>
          </p:cNvSpPr>
          <p:nvPr>
            <p:ph idx="1"/>
          </p:nvPr>
        </p:nvSpPr>
        <p:spPr>
          <a:xfrm>
            <a:off x="492967" y="1327976"/>
            <a:ext cx="10515600" cy="4351338"/>
          </a:xfrm>
        </p:spPr>
        <p:txBody>
          <a:bodyPr/>
          <a:lstStyle/>
          <a:p>
            <a:pPr marL="971550" lvl="1" indent="-514350">
              <a:buAutoNum type="arabicPeriod"/>
            </a:pPr>
            <a:r>
              <a:rPr lang="de-DE" sz="2800" dirty="0"/>
              <a:t>Fruchtbarkeit </a:t>
            </a:r>
          </a:p>
          <a:p>
            <a:pPr marL="971550" lvl="1" indent="-514350">
              <a:buAutoNum type="arabicPeriod"/>
            </a:pPr>
            <a:r>
              <a:rPr lang="de-DE" sz="2800" dirty="0"/>
              <a:t>Anatomie</a:t>
            </a:r>
          </a:p>
          <a:p>
            <a:pPr marL="971550" lvl="1" indent="-514350">
              <a:buAutoNum type="arabicPeriod"/>
            </a:pPr>
            <a:r>
              <a:rPr lang="de-DE" sz="2800" dirty="0"/>
              <a:t>Weibliche Zyklus </a:t>
            </a:r>
          </a:p>
          <a:p>
            <a:pPr marL="971550" lvl="1" indent="-514350">
              <a:buAutoNum type="arabicPeriod"/>
            </a:pPr>
            <a:r>
              <a:rPr lang="de-DE" sz="2800" dirty="0"/>
              <a:t>Hormoneller Regelkreis</a:t>
            </a:r>
          </a:p>
          <a:p>
            <a:pPr marL="971550" lvl="1" indent="-514350">
              <a:buAutoNum type="arabicPeriod"/>
            </a:pPr>
            <a:r>
              <a:rPr lang="de-DE" sz="2800" dirty="0"/>
              <a:t>Definition &amp; Ziel von Verhütung </a:t>
            </a:r>
          </a:p>
          <a:p>
            <a:pPr marL="971550" lvl="1" indent="-514350">
              <a:buAutoNum type="arabicPeriod"/>
            </a:pPr>
            <a:r>
              <a:rPr lang="de-DE" sz="2800" dirty="0"/>
              <a:t>Pearl Index</a:t>
            </a:r>
          </a:p>
          <a:p>
            <a:endParaRPr lang="de-DE" dirty="0"/>
          </a:p>
        </p:txBody>
      </p:sp>
      <p:sp>
        <p:nvSpPr>
          <p:cNvPr id="4" name="Foliennummernplatzhalter 3">
            <a:extLst>
              <a:ext uri="{FF2B5EF4-FFF2-40B4-BE49-F238E27FC236}">
                <a16:creationId xmlns:a16="http://schemas.microsoft.com/office/drawing/2014/main" id="{E4580ED4-2FB5-EBF7-AEE4-A5EE031C3866}"/>
              </a:ext>
            </a:extLst>
          </p:cNvPr>
          <p:cNvSpPr>
            <a:spLocks noGrp="1"/>
          </p:cNvSpPr>
          <p:nvPr>
            <p:ph type="sldNum" sz="quarter" idx="12"/>
          </p:nvPr>
        </p:nvSpPr>
        <p:spPr/>
        <p:txBody>
          <a:bodyPr/>
          <a:lstStyle/>
          <a:p>
            <a:fld id="{802006FE-6571-4354-8775-F8708372C227}" type="slidenum">
              <a:rPr lang="de-DE" smtClean="0"/>
              <a:t>17</a:t>
            </a:fld>
            <a:endParaRPr lang="de-DE"/>
          </a:p>
        </p:txBody>
      </p:sp>
      <p:sp>
        <p:nvSpPr>
          <p:cNvPr id="9" name="Ellipse 8">
            <a:extLst>
              <a:ext uri="{FF2B5EF4-FFF2-40B4-BE49-F238E27FC236}">
                <a16:creationId xmlns:a16="http://schemas.microsoft.com/office/drawing/2014/main" id="{F26EDB6F-6F6E-BD1C-3DED-2BAB89A7EA13}"/>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E1BFAB2C-5613-CF55-7439-E827804C282D}"/>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7704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1EF3-86A3-C644-D01B-8B96E1F711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C051D8-4A68-5CC2-C9E4-FF8211A26036}"/>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D61F5913-8D80-4D0F-ADA6-821DE64E3BF3}"/>
              </a:ext>
            </a:extLst>
          </p:cNvPr>
          <p:cNvSpPr>
            <a:spLocks noGrp="1"/>
          </p:cNvSpPr>
          <p:nvPr>
            <p:ph idx="1"/>
          </p:nvPr>
        </p:nvSpPr>
        <p:spPr>
          <a:xfrm>
            <a:off x="492967" y="1327976"/>
            <a:ext cx="10515600" cy="4351338"/>
          </a:xfrm>
        </p:spPr>
        <p:txBody>
          <a:bodyPr/>
          <a:lstStyle/>
          <a:p>
            <a:pPr marL="971550" lvl="1" indent="-514350">
              <a:buAutoNum type="arabicPeriod"/>
            </a:pPr>
            <a:r>
              <a:rPr lang="de-DE" sz="3200" b="1"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36A17A9D-4D19-13AF-A720-472C77F82EE9}"/>
              </a:ext>
            </a:extLst>
          </p:cNvPr>
          <p:cNvSpPr>
            <a:spLocks noGrp="1"/>
          </p:cNvSpPr>
          <p:nvPr>
            <p:ph type="sldNum" sz="quarter" idx="12"/>
          </p:nvPr>
        </p:nvSpPr>
        <p:spPr/>
        <p:txBody>
          <a:bodyPr/>
          <a:lstStyle/>
          <a:p>
            <a:fld id="{802006FE-6571-4354-8775-F8708372C227}" type="slidenum">
              <a:rPr lang="de-DE" smtClean="0"/>
              <a:t>18</a:t>
            </a:fld>
            <a:endParaRPr lang="de-DE"/>
          </a:p>
        </p:txBody>
      </p:sp>
      <p:sp>
        <p:nvSpPr>
          <p:cNvPr id="7" name="Textfeld 6">
            <a:extLst>
              <a:ext uri="{FF2B5EF4-FFF2-40B4-BE49-F238E27FC236}">
                <a16:creationId xmlns:a16="http://schemas.microsoft.com/office/drawing/2014/main" id="{817F1911-26BE-1FCC-7FC1-E51E503C6708}"/>
              </a:ext>
            </a:extLst>
          </p:cNvPr>
          <p:cNvSpPr txBox="1"/>
          <p:nvPr/>
        </p:nvSpPr>
        <p:spPr>
          <a:xfrm>
            <a:off x="734938" y="3266047"/>
            <a:ext cx="4103332" cy="2585323"/>
          </a:xfrm>
          <a:prstGeom prst="rect">
            <a:avLst/>
          </a:prstGeom>
          <a:noFill/>
          <a:ln>
            <a:solidFill>
              <a:srgbClr val="DABC9E"/>
            </a:solidFill>
          </a:ln>
        </p:spPr>
        <p:txBody>
          <a:bodyPr wrap="square" rtlCol="0">
            <a:spAutoFit/>
          </a:bodyPr>
          <a:lstStyle/>
          <a:p>
            <a:r>
              <a:rPr lang="de-DE" dirty="0"/>
              <a:t>Eine Frau ist ab ihrer 1. Regelblutung (Menarche) bis zur Menopause fruchtbar. Diese tritt zwischen dem 10. und 16. Lebensjahr auf, das Durchschnittsalter ist 12,5 Jahre.</a:t>
            </a:r>
          </a:p>
          <a:p>
            <a:endParaRPr lang="de-DE" dirty="0"/>
          </a:p>
          <a:p>
            <a:r>
              <a:rPr lang="de-DE" dirty="0"/>
              <a:t>Im Verlauf des Lebens kann die Fruchtbarkeit jedoch unterschiedlich hoch sein. </a:t>
            </a:r>
          </a:p>
        </p:txBody>
      </p:sp>
      <p:sp>
        <p:nvSpPr>
          <p:cNvPr id="9" name="Ellipse 8">
            <a:extLst>
              <a:ext uri="{FF2B5EF4-FFF2-40B4-BE49-F238E27FC236}">
                <a16:creationId xmlns:a16="http://schemas.microsoft.com/office/drawing/2014/main" id="{F3D869F0-5E12-E6B6-31AF-464067F6EF06}"/>
              </a:ext>
            </a:extLst>
          </p:cNvPr>
          <p:cNvSpPr/>
          <p:nvPr/>
        </p:nvSpPr>
        <p:spPr>
          <a:xfrm>
            <a:off x="7690174" y="-353468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B9AE9CBE-F1CC-4D8C-A649-01B15F69DEF4}"/>
              </a:ext>
            </a:extLst>
          </p:cNvPr>
          <p:cNvSpPr/>
          <p:nvPr/>
        </p:nvSpPr>
        <p:spPr>
          <a:xfrm>
            <a:off x="3564877" y="-4598594"/>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1" name="Diagramm 10">
            <a:extLst>
              <a:ext uri="{FF2B5EF4-FFF2-40B4-BE49-F238E27FC236}">
                <a16:creationId xmlns:a16="http://schemas.microsoft.com/office/drawing/2014/main" id="{6735B42C-1EF5-9816-286A-7C461446477A}"/>
              </a:ext>
            </a:extLst>
          </p:cNvPr>
          <p:cNvGraphicFramePr/>
          <p:nvPr>
            <p:extLst>
              <p:ext uri="{D42A27DB-BD31-4B8C-83A1-F6EECF244321}">
                <p14:modId xmlns:p14="http://schemas.microsoft.com/office/powerpoint/2010/main" val="2056395343"/>
              </p:ext>
            </p:extLst>
          </p:nvPr>
        </p:nvGraphicFramePr>
        <p:xfrm>
          <a:off x="5183503" y="1915972"/>
          <a:ext cx="4798697" cy="4066749"/>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feld 11">
            <a:extLst>
              <a:ext uri="{FF2B5EF4-FFF2-40B4-BE49-F238E27FC236}">
                <a16:creationId xmlns:a16="http://schemas.microsoft.com/office/drawing/2014/main" id="{98987B8D-AF85-2EBE-E2F6-7F0856A3B890}"/>
              </a:ext>
            </a:extLst>
          </p:cNvPr>
          <p:cNvSpPr txBox="1"/>
          <p:nvPr/>
        </p:nvSpPr>
        <p:spPr>
          <a:xfrm>
            <a:off x="9862924" y="5644338"/>
            <a:ext cx="878840" cy="307777"/>
          </a:xfrm>
          <a:prstGeom prst="rect">
            <a:avLst/>
          </a:prstGeom>
          <a:noFill/>
        </p:spPr>
        <p:txBody>
          <a:bodyPr wrap="square" rtlCol="0">
            <a:spAutoFit/>
          </a:bodyPr>
          <a:lstStyle/>
          <a:p>
            <a:r>
              <a:rPr lang="de-DE" sz="1400" dirty="0"/>
              <a:t>Alter</a:t>
            </a:r>
          </a:p>
        </p:txBody>
      </p:sp>
      <p:sp>
        <p:nvSpPr>
          <p:cNvPr id="15" name="Textfeld 14">
            <a:extLst>
              <a:ext uri="{FF2B5EF4-FFF2-40B4-BE49-F238E27FC236}">
                <a16:creationId xmlns:a16="http://schemas.microsoft.com/office/drawing/2014/main" id="{E2DCC8E2-FBD8-5B97-4017-7B48027793D9}"/>
              </a:ext>
            </a:extLst>
          </p:cNvPr>
          <p:cNvSpPr txBox="1"/>
          <p:nvPr/>
        </p:nvSpPr>
        <p:spPr>
          <a:xfrm>
            <a:off x="5476240" y="6023427"/>
            <a:ext cx="7741920" cy="261610"/>
          </a:xfrm>
          <a:prstGeom prst="rect">
            <a:avLst/>
          </a:prstGeom>
          <a:noFill/>
        </p:spPr>
        <p:txBody>
          <a:bodyPr wrap="square" rtlCol="0">
            <a:spAutoFit/>
          </a:bodyPr>
          <a:lstStyle/>
          <a:p>
            <a:r>
              <a:rPr lang="de-DE" sz="1100" dirty="0"/>
              <a:t>Quelle: </a:t>
            </a:r>
            <a:r>
              <a:rPr lang="de-DE" sz="1100" dirty="0">
                <a:hlinkClick r:id="rId3"/>
              </a:rPr>
              <a:t>Tabelle: Fruchtbarkeit der Frau in verschiedenen Altersstufen</a:t>
            </a:r>
            <a:endParaRPr lang="de-DE" sz="1100" dirty="0"/>
          </a:p>
        </p:txBody>
      </p:sp>
    </p:spTree>
    <p:extLst>
      <p:ext uri="{BB962C8B-B14F-4D97-AF65-F5344CB8AC3E}">
        <p14:creationId xmlns:p14="http://schemas.microsoft.com/office/powerpoint/2010/main" val="1201725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F2E37A-1387-08EA-7E47-79A7622BDF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9B784AA-77CE-2416-7E03-1211B532ED57}"/>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4DCF5572-52F1-28F5-82F1-F55928EB463C}"/>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C557CEF6-0281-E813-3BAF-602002992D03}"/>
              </a:ext>
            </a:extLst>
          </p:cNvPr>
          <p:cNvSpPr>
            <a:spLocks noGrp="1"/>
          </p:cNvSpPr>
          <p:nvPr>
            <p:ph type="sldNum" sz="quarter" idx="12"/>
          </p:nvPr>
        </p:nvSpPr>
        <p:spPr/>
        <p:txBody>
          <a:bodyPr/>
          <a:lstStyle/>
          <a:p>
            <a:fld id="{802006FE-6571-4354-8775-F8708372C227}" type="slidenum">
              <a:rPr lang="de-DE" smtClean="0"/>
              <a:t>19</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82D7B07F-06AC-6C0E-BA78-C30E82F19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560C0954-55FB-18B9-8C17-4BFED45CF818}"/>
              </a:ext>
            </a:extLst>
          </p:cNvPr>
          <p:cNvSpPr txBox="1"/>
          <p:nvPr/>
        </p:nvSpPr>
        <p:spPr>
          <a:xfrm>
            <a:off x="359597" y="6021561"/>
            <a:ext cx="2357558" cy="369332"/>
          </a:xfrm>
          <a:prstGeom prst="rect">
            <a:avLst/>
          </a:prstGeom>
          <a:noFill/>
        </p:spPr>
        <p:txBody>
          <a:bodyPr wrap="square" rtlCol="0">
            <a:spAutoFit/>
          </a:bodyPr>
          <a:lstStyle/>
          <a:p>
            <a:r>
              <a:rPr lang="de-DE" dirty="0"/>
              <a:t>Eileiter (Tube)</a:t>
            </a:r>
          </a:p>
        </p:txBody>
      </p:sp>
      <p:sp>
        <p:nvSpPr>
          <p:cNvPr id="8" name="Textfeld 7">
            <a:extLst>
              <a:ext uri="{FF2B5EF4-FFF2-40B4-BE49-F238E27FC236}">
                <a16:creationId xmlns:a16="http://schemas.microsoft.com/office/drawing/2014/main" id="{9E635DE3-69D0-17C0-9070-8C028F286F7F}"/>
              </a:ext>
            </a:extLst>
          </p:cNvPr>
          <p:cNvSpPr txBox="1"/>
          <p:nvPr/>
        </p:nvSpPr>
        <p:spPr>
          <a:xfrm>
            <a:off x="353440" y="639135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B38DA0C9-431E-CD1A-2BE3-78F793566997}"/>
              </a:ext>
            </a:extLst>
          </p:cNvPr>
          <p:cNvSpPr txBox="1"/>
          <p:nvPr/>
        </p:nvSpPr>
        <p:spPr>
          <a:xfrm>
            <a:off x="353440" y="565171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A084B9EB-8C51-966B-D132-9D64835FE35B}"/>
              </a:ext>
            </a:extLst>
          </p:cNvPr>
          <p:cNvSpPr txBox="1"/>
          <p:nvPr/>
        </p:nvSpPr>
        <p:spPr>
          <a:xfrm>
            <a:off x="354405" y="4460756"/>
            <a:ext cx="3047401" cy="369332"/>
          </a:xfrm>
          <a:prstGeom prst="rect">
            <a:avLst/>
          </a:prstGeom>
          <a:noFill/>
        </p:spPr>
        <p:txBody>
          <a:bodyPr wrap="square" rtlCol="0">
            <a:spAutoFit/>
          </a:bodyPr>
          <a:lstStyle/>
          <a:p>
            <a:r>
              <a:rPr lang="de-DE" dirty="0"/>
              <a:t>Schleimhaut (Endometrium)</a:t>
            </a:r>
          </a:p>
        </p:txBody>
      </p:sp>
      <p:sp>
        <p:nvSpPr>
          <p:cNvPr id="11" name="Textfeld 10">
            <a:extLst>
              <a:ext uri="{FF2B5EF4-FFF2-40B4-BE49-F238E27FC236}">
                <a16:creationId xmlns:a16="http://schemas.microsoft.com/office/drawing/2014/main" id="{B884B8F3-BD64-FBE3-6FB6-02BABA429034}"/>
              </a:ext>
            </a:extLst>
          </p:cNvPr>
          <p:cNvSpPr txBox="1"/>
          <p:nvPr/>
        </p:nvSpPr>
        <p:spPr>
          <a:xfrm>
            <a:off x="397226" y="524401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12EBC910-7960-2E96-F5BD-BA2CAFC9685D}"/>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30AA8AA8-DAA4-9F39-4CAF-98918B988849}"/>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28B52F40-D4D3-2959-518F-2D342330A7CA}"/>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A510753F-6045-2E15-7BE0-31096C0E21AF}"/>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B788969A-F3B0-1170-B2B3-BC256DD92487}"/>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EA97E85E-EC34-1DC7-ECDB-CB6D6B86AD88}"/>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99F7FD70-1C6E-EFA4-A27D-F3167948D6B5}"/>
              </a:ext>
            </a:extLst>
          </p:cNvPr>
          <p:cNvSpPr txBox="1"/>
          <p:nvPr/>
        </p:nvSpPr>
        <p:spPr>
          <a:xfrm>
            <a:off x="353440" y="4841678"/>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90A3456A-10C0-F0F6-9507-7B0D55A7E91D}"/>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3" name="Textfeld 32">
            <a:extLst>
              <a:ext uri="{FF2B5EF4-FFF2-40B4-BE49-F238E27FC236}">
                <a16:creationId xmlns:a16="http://schemas.microsoft.com/office/drawing/2014/main" id="{DA3EFB12-9E06-126F-3BB8-A052883ED5FB}"/>
              </a:ext>
            </a:extLst>
          </p:cNvPr>
          <p:cNvSpPr txBox="1"/>
          <p:nvPr/>
        </p:nvSpPr>
        <p:spPr>
          <a:xfrm>
            <a:off x="9479666" y="732376"/>
            <a:ext cx="312906" cy="369332"/>
          </a:xfrm>
          <a:prstGeom prst="rect">
            <a:avLst/>
          </a:prstGeom>
          <a:noFill/>
        </p:spPr>
        <p:txBody>
          <a:bodyPr wrap="none" rtlCol="0">
            <a:spAutoFit/>
          </a:bodyPr>
          <a:lstStyle/>
          <a:p>
            <a:r>
              <a:rPr lang="de-DE"/>
              <a:t>1</a:t>
            </a:r>
          </a:p>
        </p:txBody>
      </p:sp>
      <p:sp>
        <p:nvSpPr>
          <p:cNvPr id="34" name="Textfeld 33">
            <a:extLst>
              <a:ext uri="{FF2B5EF4-FFF2-40B4-BE49-F238E27FC236}">
                <a16:creationId xmlns:a16="http://schemas.microsoft.com/office/drawing/2014/main" id="{FBF1F3F0-110D-C732-E66C-0425F0889FA0}"/>
              </a:ext>
            </a:extLst>
          </p:cNvPr>
          <p:cNvSpPr txBox="1"/>
          <p:nvPr/>
        </p:nvSpPr>
        <p:spPr>
          <a:xfrm>
            <a:off x="10214176" y="3746947"/>
            <a:ext cx="312906" cy="369332"/>
          </a:xfrm>
          <a:prstGeom prst="rect">
            <a:avLst/>
          </a:prstGeom>
          <a:noFill/>
        </p:spPr>
        <p:txBody>
          <a:bodyPr wrap="none" rtlCol="0">
            <a:spAutoFit/>
          </a:bodyPr>
          <a:lstStyle/>
          <a:p>
            <a:r>
              <a:rPr lang="de-DE"/>
              <a:t>2</a:t>
            </a:r>
          </a:p>
        </p:txBody>
      </p:sp>
      <p:sp>
        <p:nvSpPr>
          <p:cNvPr id="36" name="Textfeld 35">
            <a:extLst>
              <a:ext uri="{FF2B5EF4-FFF2-40B4-BE49-F238E27FC236}">
                <a16:creationId xmlns:a16="http://schemas.microsoft.com/office/drawing/2014/main" id="{4AEECF37-87DE-A361-10C1-6D65B3CAF636}"/>
              </a:ext>
            </a:extLst>
          </p:cNvPr>
          <p:cNvSpPr txBox="1"/>
          <p:nvPr/>
        </p:nvSpPr>
        <p:spPr>
          <a:xfrm>
            <a:off x="9024291" y="4702338"/>
            <a:ext cx="312906" cy="369332"/>
          </a:xfrm>
          <a:prstGeom prst="rect">
            <a:avLst/>
          </a:prstGeom>
          <a:noFill/>
        </p:spPr>
        <p:txBody>
          <a:bodyPr wrap="none" rtlCol="0">
            <a:spAutoFit/>
          </a:bodyPr>
          <a:lstStyle/>
          <a:p>
            <a:r>
              <a:rPr lang="de-DE"/>
              <a:t>3</a:t>
            </a:r>
          </a:p>
        </p:txBody>
      </p:sp>
      <p:sp>
        <p:nvSpPr>
          <p:cNvPr id="37" name="Textfeld 36">
            <a:extLst>
              <a:ext uri="{FF2B5EF4-FFF2-40B4-BE49-F238E27FC236}">
                <a16:creationId xmlns:a16="http://schemas.microsoft.com/office/drawing/2014/main" id="{C32F9298-B27E-0B7D-A123-EB17EE9C85BB}"/>
              </a:ext>
            </a:extLst>
          </p:cNvPr>
          <p:cNvSpPr txBox="1"/>
          <p:nvPr/>
        </p:nvSpPr>
        <p:spPr>
          <a:xfrm>
            <a:off x="8296143" y="5854856"/>
            <a:ext cx="312906" cy="369332"/>
          </a:xfrm>
          <a:prstGeom prst="rect">
            <a:avLst/>
          </a:prstGeom>
          <a:noFill/>
        </p:spPr>
        <p:txBody>
          <a:bodyPr wrap="none" rtlCol="0">
            <a:spAutoFit/>
          </a:bodyPr>
          <a:lstStyle/>
          <a:p>
            <a:r>
              <a:rPr lang="de-DE"/>
              <a:t>4</a:t>
            </a:r>
          </a:p>
        </p:txBody>
      </p:sp>
      <p:sp>
        <p:nvSpPr>
          <p:cNvPr id="38" name="Textfeld 37">
            <a:extLst>
              <a:ext uri="{FF2B5EF4-FFF2-40B4-BE49-F238E27FC236}">
                <a16:creationId xmlns:a16="http://schemas.microsoft.com/office/drawing/2014/main" id="{C2B6D999-B4C3-8E59-94F8-A3F8032C42AC}"/>
              </a:ext>
            </a:extLst>
          </p:cNvPr>
          <p:cNvSpPr txBox="1"/>
          <p:nvPr/>
        </p:nvSpPr>
        <p:spPr>
          <a:xfrm>
            <a:off x="5608110" y="4112885"/>
            <a:ext cx="312906" cy="369332"/>
          </a:xfrm>
          <a:prstGeom prst="rect">
            <a:avLst/>
          </a:prstGeom>
          <a:noFill/>
        </p:spPr>
        <p:txBody>
          <a:bodyPr wrap="none" rtlCol="0">
            <a:spAutoFit/>
          </a:bodyPr>
          <a:lstStyle/>
          <a:p>
            <a:r>
              <a:rPr lang="de-DE"/>
              <a:t>5</a:t>
            </a:r>
          </a:p>
        </p:txBody>
      </p:sp>
      <p:sp>
        <p:nvSpPr>
          <p:cNvPr id="39" name="Textfeld 38">
            <a:extLst>
              <a:ext uri="{FF2B5EF4-FFF2-40B4-BE49-F238E27FC236}">
                <a16:creationId xmlns:a16="http://schemas.microsoft.com/office/drawing/2014/main" id="{D49B86D4-6D65-83AD-4EE2-3874688E0769}"/>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4118788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E1A24E-9C66-32C5-2564-A06CE2F5675F}"/>
              </a:ext>
            </a:extLst>
          </p:cNvPr>
          <p:cNvSpPr>
            <a:spLocks noGrp="1"/>
          </p:cNvSpPr>
          <p:nvPr>
            <p:ph type="title"/>
          </p:nvPr>
        </p:nvSpPr>
        <p:spPr>
          <a:xfrm>
            <a:off x="606287" y="136525"/>
            <a:ext cx="10515600" cy="1325563"/>
          </a:xfrm>
        </p:spPr>
        <p:txBody>
          <a:bodyPr>
            <a:noAutofit/>
          </a:bodyPr>
          <a:lstStyle/>
          <a:p>
            <a:pPr algn="ctr"/>
            <a:r>
              <a:rPr lang="de-DE" sz="7200" dirty="0">
                <a:solidFill>
                  <a:srgbClr val="DABC9E"/>
                </a:solidFill>
              </a:rPr>
              <a:t>Stopp! </a:t>
            </a:r>
            <a:r>
              <a:rPr lang="de-DE" sz="7200" dirty="0" err="1">
                <a:solidFill>
                  <a:srgbClr val="DABC9E"/>
                </a:solidFill>
              </a:rPr>
              <a:t>Lies</a:t>
            </a:r>
            <a:r>
              <a:rPr lang="de-DE" sz="7200" dirty="0">
                <a:solidFill>
                  <a:srgbClr val="DABC9E"/>
                </a:solidFill>
              </a:rPr>
              <a:t> das zuerst!</a:t>
            </a:r>
          </a:p>
        </p:txBody>
      </p:sp>
      <p:sp>
        <p:nvSpPr>
          <p:cNvPr id="3" name="Inhaltsplatzhalter 2">
            <a:extLst>
              <a:ext uri="{FF2B5EF4-FFF2-40B4-BE49-F238E27FC236}">
                <a16:creationId xmlns:a16="http://schemas.microsoft.com/office/drawing/2014/main" id="{36E1A4B2-5110-CE80-47F0-7DD1246F3E3C}"/>
              </a:ext>
            </a:extLst>
          </p:cNvPr>
          <p:cNvSpPr>
            <a:spLocks noGrp="1"/>
          </p:cNvSpPr>
          <p:nvPr>
            <p:ph idx="1"/>
          </p:nvPr>
        </p:nvSpPr>
        <p:spPr>
          <a:xfrm>
            <a:off x="606287" y="1411357"/>
            <a:ext cx="11052313" cy="5081518"/>
          </a:xfrm>
        </p:spPr>
        <p:txBody>
          <a:bodyPr>
            <a:normAutofit fontScale="92500" lnSpcReduction="20000"/>
          </a:bodyPr>
          <a:lstStyle/>
          <a:p>
            <a:pPr marL="0" indent="0">
              <a:buNone/>
            </a:pPr>
            <a:r>
              <a:rPr lang="de-DE" sz="2000" dirty="0"/>
              <a:t>Die Präsentation ist extra </a:t>
            </a:r>
            <a:r>
              <a:rPr lang="de-DE" sz="2000" b="1" dirty="0"/>
              <a:t>umfangreich</a:t>
            </a:r>
            <a:r>
              <a:rPr lang="de-DE" sz="2000" dirty="0"/>
              <a:t>, damit du alles findest, was du brauchst. Aber </a:t>
            </a:r>
            <a:r>
              <a:rPr lang="de-DE" sz="2000" b="1" dirty="0"/>
              <a:t>keine Panik</a:t>
            </a:r>
            <a:r>
              <a:rPr lang="de-DE" sz="2000" dirty="0"/>
              <a:t>: Du musst nicht alles verwenden. Such dir die passenden Teile raus. </a:t>
            </a:r>
          </a:p>
          <a:p>
            <a:pPr marL="0" indent="0">
              <a:buNone/>
            </a:pPr>
            <a:endParaRPr lang="de-DE" sz="2000" dirty="0"/>
          </a:p>
          <a:p>
            <a:pPr marL="0" indent="0">
              <a:buNone/>
            </a:pPr>
            <a:r>
              <a:rPr lang="de-DE" sz="2400" dirty="0"/>
              <a:t>So gehst du vor: </a:t>
            </a:r>
          </a:p>
          <a:p>
            <a:pPr marL="514350" indent="-514350">
              <a:buFont typeface="+mj-lt"/>
              <a:buAutoNum type="arabicPeriod"/>
            </a:pPr>
            <a:r>
              <a:rPr lang="de-DE" sz="2400" dirty="0"/>
              <a:t>Starte mit der </a:t>
            </a:r>
            <a:r>
              <a:rPr lang="de-DE" sz="2400" b="1" dirty="0"/>
              <a:t>Gliederung</a:t>
            </a:r>
            <a:r>
              <a:rPr lang="de-DE" sz="2400" dirty="0"/>
              <a:t>. Sie hilft dir, den Überblick zu behalten. </a:t>
            </a:r>
          </a:p>
          <a:p>
            <a:pPr marL="514350" indent="-514350">
              <a:buFont typeface="+mj-lt"/>
              <a:buAutoNum type="arabicPeriod"/>
            </a:pPr>
            <a:r>
              <a:rPr lang="de-DE" sz="2400" dirty="0"/>
              <a:t>Es gibt </a:t>
            </a:r>
            <a:r>
              <a:rPr lang="de-DE" sz="2400" b="1" dirty="0"/>
              <a:t>verschiedene Einstiegs- und Endmöglichkeiten</a:t>
            </a:r>
            <a:r>
              <a:rPr lang="de-DE" sz="2400" dirty="0"/>
              <a:t>. Wähle jeweils </a:t>
            </a:r>
            <a:r>
              <a:rPr lang="de-DE" sz="2400" b="1" dirty="0"/>
              <a:t>eine</a:t>
            </a:r>
            <a:r>
              <a:rPr lang="de-DE" sz="2400" dirty="0"/>
              <a:t>, die zu deinem Ziel passt. </a:t>
            </a:r>
          </a:p>
          <a:p>
            <a:pPr marL="514350" indent="-514350">
              <a:buFont typeface="+mj-lt"/>
              <a:buAutoNum type="arabicPeriod"/>
            </a:pPr>
            <a:r>
              <a:rPr lang="de-DE" sz="2400" b="1" dirty="0"/>
              <a:t>Lade die Datei runter</a:t>
            </a:r>
            <a:r>
              <a:rPr lang="de-DE" sz="2400" dirty="0"/>
              <a:t>, damit du sie bearbeiten kannst. </a:t>
            </a:r>
          </a:p>
          <a:p>
            <a:pPr marL="514350" indent="-514350">
              <a:buFont typeface="+mj-lt"/>
              <a:buAutoNum type="arabicPeriod"/>
            </a:pPr>
            <a:r>
              <a:rPr lang="de-DE" sz="2400" dirty="0"/>
              <a:t>Es gibt ein </a:t>
            </a:r>
            <a:r>
              <a:rPr lang="de-DE" sz="2400" b="1" dirty="0"/>
              <a:t>Redemanuskript als extra Datei</a:t>
            </a:r>
            <a:r>
              <a:rPr lang="de-DE" sz="2400" dirty="0"/>
              <a:t>. Zu jeder Folie gehört eine Manuskript-Seite. Es hilft dir beim Formulieren, ist aber nur ein Vorschlag. </a:t>
            </a:r>
          </a:p>
          <a:p>
            <a:pPr marL="514350" indent="-514350">
              <a:buFont typeface="+mj-lt"/>
              <a:buAutoNum type="arabicPeriod"/>
            </a:pPr>
            <a:r>
              <a:rPr lang="de-DE" sz="2400" b="1" dirty="0"/>
              <a:t>Lösch alles</a:t>
            </a:r>
            <a:r>
              <a:rPr lang="de-DE" sz="2400" dirty="0"/>
              <a:t>, was du nicht brauchst (auch die passenden Seiten im Redemanuskript). </a:t>
            </a:r>
          </a:p>
          <a:p>
            <a:pPr marL="514350" indent="-514350">
              <a:buFont typeface="+mj-lt"/>
              <a:buAutoNum type="arabicPeriod"/>
            </a:pPr>
            <a:r>
              <a:rPr lang="de-DE" sz="2400" dirty="0"/>
              <a:t>Nutze den </a:t>
            </a:r>
            <a:r>
              <a:rPr lang="de-DE" sz="2400" b="1" dirty="0"/>
              <a:t>Präsentationsmodus</a:t>
            </a:r>
            <a:r>
              <a:rPr lang="de-DE" sz="2400" dirty="0"/>
              <a:t>, damit Effekte &amp; Animationen richtig gut funktionieren.</a:t>
            </a:r>
          </a:p>
          <a:p>
            <a:pPr marL="0" indent="0">
              <a:buNone/>
            </a:pPr>
            <a:endParaRPr lang="de-DE" sz="2000" dirty="0"/>
          </a:p>
          <a:p>
            <a:pPr marL="0" indent="0">
              <a:buNone/>
            </a:pPr>
            <a:r>
              <a:rPr lang="de-DE" sz="2000" dirty="0"/>
              <a:t>Mach die Präsentation zu deiner eigenen!</a:t>
            </a:r>
          </a:p>
        </p:txBody>
      </p:sp>
      <p:sp>
        <p:nvSpPr>
          <p:cNvPr id="4" name="Foliennummernplatzhalter 3">
            <a:extLst>
              <a:ext uri="{FF2B5EF4-FFF2-40B4-BE49-F238E27FC236}">
                <a16:creationId xmlns:a16="http://schemas.microsoft.com/office/drawing/2014/main" id="{CDBB32C2-9980-3654-4661-88FCA9F084BD}"/>
              </a:ext>
            </a:extLst>
          </p:cNvPr>
          <p:cNvSpPr>
            <a:spLocks noGrp="1"/>
          </p:cNvSpPr>
          <p:nvPr>
            <p:ph type="sldNum" sz="quarter" idx="12"/>
          </p:nvPr>
        </p:nvSpPr>
        <p:spPr/>
        <p:txBody>
          <a:bodyPr/>
          <a:lstStyle/>
          <a:p>
            <a:fld id="{802006FE-6571-4354-8775-F8708372C227}" type="slidenum">
              <a:rPr lang="de-DE" smtClean="0"/>
              <a:t>2</a:t>
            </a:fld>
            <a:endParaRPr lang="de-DE"/>
          </a:p>
        </p:txBody>
      </p:sp>
    </p:spTree>
    <p:extLst>
      <p:ext uri="{BB962C8B-B14F-4D97-AF65-F5344CB8AC3E}">
        <p14:creationId xmlns:p14="http://schemas.microsoft.com/office/powerpoint/2010/main" val="2707683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A002-6903-B8F0-EC3B-992326DB1FA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BCD6F3C-E2B2-4F49-4539-75AC6E349D11}"/>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064A99A3-401A-AFE5-1DF3-86F13D1A1B37}"/>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90284C51-5DE0-D87C-B4C7-38D1B44D8E81}"/>
              </a:ext>
            </a:extLst>
          </p:cNvPr>
          <p:cNvSpPr>
            <a:spLocks noGrp="1"/>
          </p:cNvSpPr>
          <p:nvPr>
            <p:ph type="sldNum" sz="quarter" idx="12"/>
          </p:nvPr>
        </p:nvSpPr>
        <p:spPr/>
        <p:txBody>
          <a:bodyPr/>
          <a:lstStyle/>
          <a:p>
            <a:fld id="{802006FE-6571-4354-8775-F8708372C227}" type="slidenum">
              <a:rPr lang="de-DE" smtClean="0"/>
              <a:t>20</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F0F5EBBE-1252-978E-0AAA-24D4F4F2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EDE1996B-38B4-9990-2FFF-71CAC848B0DC}"/>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CBC7281D-110C-DACF-E413-05E7D2FCEBEB}"/>
              </a:ext>
            </a:extLst>
          </p:cNvPr>
          <p:cNvSpPr txBox="1"/>
          <p:nvPr/>
        </p:nvSpPr>
        <p:spPr>
          <a:xfrm>
            <a:off x="353440" y="639135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7A395732-F89F-AFEE-0EFF-46DA20938365}"/>
              </a:ext>
            </a:extLst>
          </p:cNvPr>
          <p:cNvSpPr txBox="1"/>
          <p:nvPr/>
        </p:nvSpPr>
        <p:spPr>
          <a:xfrm>
            <a:off x="353440" y="565171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4AE3781B-DA6C-EE3B-D2BB-F132CA135605}"/>
              </a:ext>
            </a:extLst>
          </p:cNvPr>
          <p:cNvSpPr txBox="1"/>
          <p:nvPr/>
        </p:nvSpPr>
        <p:spPr>
          <a:xfrm>
            <a:off x="354405" y="446075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E772E1CA-E55F-05A3-D207-075057D9256F}"/>
              </a:ext>
            </a:extLst>
          </p:cNvPr>
          <p:cNvSpPr txBox="1"/>
          <p:nvPr/>
        </p:nvSpPr>
        <p:spPr>
          <a:xfrm>
            <a:off x="353440" y="5244015"/>
            <a:ext cx="4634478" cy="369332"/>
          </a:xfrm>
          <a:prstGeom prst="rect">
            <a:avLst/>
          </a:prstGeom>
          <a:noFill/>
        </p:spPr>
        <p:txBody>
          <a:bodyPr wrap="square" rtlCol="0">
            <a:spAutoFit/>
          </a:bodyPr>
          <a:lstStyle/>
          <a:p>
            <a:r>
              <a:rPr lang="de-DE" dirty="0"/>
              <a:t>Muskelschicht (Myometrium)</a:t>
            </a:r>
          </a:p>
        </p:txBody>
      </p:sp>
      <p:cxnSp>
        <p:nvCxnSpPr>
          <p:cNvPr id="13" name="Gerade Verbindung mit Pfeil 12">
            <a:extLst>
              <a:ext uri="{FF2B5EF4-FFF2-40B4-BE49-F238E27FC236}">
                <a16:creationId xmlns:a16="http://schemas.microsoft.com/office/drawing/2014/main" id="{5D634AB6-8DD6-70F5-6219-520BC262C1BF}"/>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CEA9A19E-3877-7C87-9070-55874CF03079}"/>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D5A56A8E-B589-2B46-9B73-EC9D4036B24C}"/>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AF8FF742-E986-9EEB-6C8D-95D89FF2D1D4}"/>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8A6E6CA2-1536-3773-E054-25EE38535918}"/>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F8F9E56A-3043-6EC8-9BEE-2E45421E1C5A}"/>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AE6F2313-B065-D6E8-6EA1-1A6347FEBF07}"/>
              </a:ext>
            </a:extLst>
          </p:cNvPr>
          <p:cNvSpPr txBox="1"/>
          <p:nvPr/>
        </p:nvSpPr>
        <p:spPr>
          <a:xfrm>
            <a:off x="353440" y="4841678"/>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63C950CB-9AB0-CB9F-4FEA-1A2DA6BB46CF}"/>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4" name="Textfeld 33">
            <a:extLst>
              <a:ext uri="{FF2B5EF4-FFF2-40B4-BE49-F238E27FC236}">
                <a16:creationId xmlns:a16="http://schemas.microsoft.com/office/drawing/2014/main" id="{EC2FEBF5-3F65-CA36-D248-0778ECF705F2}"/>
              </a:ext>
            </a:extLst>
          </p:cNvPr>
          <p:cNvSpPr txBox="1"/>
          <p:nvPr/>
        </p:nvSpPr>
        <p:spPr>
          <a:xfrm>
            <a:off x="10214176" y="3746947"/>
            <a:ext cx="312906" cy="369332"/>
          </a:xfrm>
          <a:prstGeom prst="rect">
            <a:avLst/>
          </a:prstGeom>
          <a:noFill/>
        </p:spPr>
        <p:txBody>
          <a:bodyPr wrap="none" rtlCol="0">
            <a:spAutoFit/>
          </a:bodyPr>
          <a:lstStyle/>
          <a:p>
            <a:r>
              <a:rPr lang="de-DE"/>
              <a:t>2</a:t>
            </a:r>
          </a:p>
        </p:txBody>
      </p:sp>
      <p:sp>
        <p:nvSpPr>
          <p:cNvPr id="36" name="Textfeld 35">
            <a:extLst>
              <a:ext uri="{FF2B5EF4-FFF2-40B4-BE49-F238E27FC236}">
                <a16:creationId xmlns:a16="http://schemas.microsoft.com/office/drawing/2014/main" id="{FF241A92-11F9-7061-BF49-24BE11E8C316}"/>
              </a:ext>
            </a:extLst>
          </p:cNvPr>
          <p:cNvSpPr txBox="1"/>
          <p:nvPr/>
        </p:nvSpPr>
        <p:spPr>
          <a:xfrm>
            <a:off x="9024291" y="4702338"/>
            <a:ext cx="312906" cy="369332"/>
          </a:xfrm>
          <a:prstGeom prst="rect">
            <a:avLst/>
          </a:prstGeom>
          <a:noFill/>
        </p:spPr>
        <p:txBody>
          <a:bodyPr wrap="none" rtlCol="0">
            <a:spAutoFit/>
          </a:bodyPr>
          <a:lstStyle/>
          <a:p>
            <a:r>
              <a:rPr lang="de-DE"/>
              <a:t>3</a:t>
            </a:r>
          </a:p>
        </p:txBody>
      </p:sp>
      <p:sp>
        <p:nvSpPr>
          <p:cNvPr id="37" name="Textfeld 36">
            <a:extLst>
              <a:ext uri="{FF2B5EF4-FFF2-40B4-BE49-F238E27FC236}">
                <a16:creationId xmlns:a16="http://schemas.microsoft.com/office/drawing/2014/main" id="{B9C3734D-F454-7E0A-229C-4F3466A515EF}"/>
              </a:ext>
            </a:extLst>
          </p:cNvPr>
          <p:cNvSpPr txBox="1"/>
          <p:nvPr/>
        </p:nvSpPr>
        <p:spPr>
          <a:xfrm>
            <a:off x="8296143" y="5854856"/>
            <a:ext cx="312906" cy="369332"/>
          </a:xfrm>
          <a:prstGeom prst="rect">
            <a:avLst/>
          </a:prstGeom>
          <a:noFill/>
        </p:spPr>
        <p:txBody>
          <a:bodyPr wrap="none" rtlCol="0">
            <a:spAutoFit/>
          </a:bodyPr>
          <a:lstStyle/>
          <a:p>
            <a:r>
              <a:rPr lang="de-DE"/>
              <a:t>4</a:t>
            </a:r>
          </a:p>
        </p:txBody>
      </p:sp>
      <p:sp>
        <p:nvSpPr>
          <p:cNvPr id="38" name="Textfeld 37">
            <a:extLst>
              <a:ext uri="{FF2B5EF4-FFF2-40B4-BE49-F238E27FC236}">
                <a16:creationId xmlns:a16="http://schemas.microsoft.com/office/drawing/2014/main" id="{FC558A07-0C4A-C16E-7C16-E47EB835794A}"/>
              </a:ext>
            </a:extLst>
          </p:cNvPr>
          <p:cNvSpPr txBox="1"/>
          <p:nvPr/>
        </p:nvSpPr>
        <p:spPr>
          <a:xfrm>
            <a:off x="5608110" y="4112885"/>
            <a:ext cx="312906" cy="369332"/>
          </a:xfrm>
          <a:prstGeom prst="rect">
            <a:avLst/>
          </a:prstGeom>
          <a:noFill/>
        </p:spPr>
        <p:txBody>
          <a:bodyPr wrap="none" rtlCol="0">
            <a:spAutoFit/>
          </a:bodyPr>
          <a:lstStyle/>
          <a:p>
            <a:r>
              <a:rPr lang="de-DE"/>
              <a:t>5</a:t>
            </a:r>
          </a:p>
        </p:txBody>
      </p:sp>
      <p:sp>
        <p:nvSpPr>
          <p:cNvPr id="39" name="Textfeld 38">
            <a:extLst>
              <a:ext uri="{FF2B5EF4-FFF2-40B4-BE49-F238E27FC236}">
                <a16:creationId xmlns:a16="http://schemas.microsoft.com/office/drawing/2014/main" id="{BA6EAB55-53D6-6886-38CF-3D418B99CDBF}"/>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431511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AD151-7747-5786-7686-D175A4861F4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26C839E-86F8-932D-C61D-845990A6F80F}"/>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7C31B205-B63B-ECF9-9271-A7392955DD29}"/>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4478DE62-FCB4-5D2B-4322-53C77ED8DFE8}"/>
              </a:ext>
            </a:extLst>
          </p:cNvPr>
          <p:cNvSpPr>
            <a:spLocks noGrp="1"/>
          </p:cNvSpPr>
          <p:nvPr>
            <p:ph type="sldNum" sz="quarter" idx="12"/>
          </p:nvPr>
        </p:nvSpPr>
        <p:spPr/>
        <p:txBody>
          <a:bodyPr/>
          <a:lstStyle/>
          <a:p>
            <a:fld id="{802006FE-6571-4354-8775-F8708372C227}" type="slidenum">
              <a:rPr lang="de-DE" smtClean="0"/>
              <a:t>21</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7919EC9E-C85B-D1F9-1437-596353CCC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51110ABA-57A1-3260-BF07-C7285A552561}"/>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35C2E74D-6698-013E-A102-E398C9B47E92}"/>
              </a:ext>
            </a:extLst>
          </p:cNvPr>
          <p:cNvSpPr txBox="1"/>
          <p:nvPr/>
        </p:nvSpPr>
        <p:spPr>
          <a:xfrm>
            <a:off x="9560927" y="385544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E0758B92-DAF7-39E9-579B-F79E4D62DB76}"/>
              </a:ext>
            </a:extLst>
          </p:cNvPr>
          <p:cNvSpPr txBox="1"/>
          <p:nvPr/>
        </p:nvSpPr>
        <p:spPr>
          <a:xfrm>
            <a:off x="353440" y="565171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7B88C3C5-D2BA-93DA-F10C-81ED49FF02C8}"/>
              </a:ext>
            </a:extLst>
          </p:cNvPr>
          <p:cNvSpPr txBox="1"/>
          <p:nvPr/>
        </p:nvSpPr>
        <p:spPr>
          <a:xfrm>
            <a:off x="354405" y="446075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39CAB468-E9EE-D9CE-2E81-BA87D280DB42}"/>
              </a:ext>
            </a:extLst>
          </p:cNvPr>
          <p:cNvSpPr txBox="1"/>
          <p:nvPr/>
        </p:nvSpPr>
        <p:spPr>
          <a:xfrm>
            <a:off x="397226" y="524401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2BEA6AFC-75BF-21DC-C017-0346EFA436E1}"/>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EF9E33C0-03E5-9831-F3CD-6DB42522C963}"/>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6F638771-85D6-9DD1-70D1-BEFE47137015}"/>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E002C53C-B67C-309B-8A25-8E672420E415}"/>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E464C1CF-6109-C5C3-8AFB-0023FDACE400}"/>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B68A056A-4F87-9B76-00CD-37A936BC4F6F}"/>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B71DF929-67BB-8C0B-930B-BCF09671A62B}"/>
              </a:ext>
            </a:extLst>
          </p:cNvPr>
          <p:cNvSpPr txBox="1"/>
          <p:nvPr/>
        </p:nvSpPr>
        <p:spPr>
          <a:xfrm>
            <a:off x="353440" y="4841678"/>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244D4C07-C571-54A6-C9A7-791985EE70FF}"/>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6" name="Textfeld 35">
            <a:extLst>
              <a:ext uri="{FF2B5EF4-FFF2-40B4-BE49-F238E27FC236}">
                <a16:creationId xmlns:a16="http://schemas.microsoft.com/office/drawing/2014/main" id="{49037EB5-B684-84C9-F3BA-891DE0E70343}"/>
              </a:ext>
            </a:extLst>
          </p:cNvPr>
          <p:cNvSpPr txBox="1"/>
          <p:nvPr/>
        </p:nvSpPr>
        <p:spPr>
          <a:xfrm>
            <a:off x="9024291" y="4702338"/>
            <a:ext cx="312906" cy="369332"/>
          </a:xfrm>
          <a:prstGeom prst="rect">
            <a:avLst/>
          </a:prstGeom>
          <a:noFill/>
        </p:spPr>
        <p:txBody>
          <a:bodyPr wrap="none" rtlCol="0">
            <a:spAutoFit/>
          </a:bodyPr>
          <a:lstStyle/>
          <a:p>
            <a:r>
              <a:rPr lang="de-DE"/>
              <a:t>3</a:t>
            </a:r>
          </a:p>
        </p:txBody>
      </p:sp>
      <p:sp>
        <p:nvSpPr>
          <p:cNvPr id="37" name="Textfeld 36">
            <a:extLst>
              <a:ext uri="{FF2B5EF4-FFF2-40B4-BE49-F238E27FC236}">
                <a16:creationId xmlns:a16="http://schemas.microsoft.com/office/drawing/2014/main" id="{4F2295DB-191C-697F-42F3-2F2689E02147}"/>
              </a:ext>
            </a:extLst>
          </p:cNvPr>
          <p:cNvSpPr txBox="1"/>
          <p:nvPr/>
        </p:nvSpPr>
        <p:spPr>
          <a:xfrm>
            <a:off x="8296143" y="5854856"/>
            <a:ext cx="312906" cy="369332"/>
          </a:xfrm>
          <a:prstGeom prst="rect">
            <a:avLst/>
          </a:prstGeom>
          <a:noFill/>
        </p:spPr>
        <p:txBody>
          <a:bodyPr wrap="none" rtlCol="0">
            <a:spAutoFit/>
          </a:bodyPr>
          <a:lstStyle/>
          <a:p>
            <a:r>
              <a:rPr lang="de-DE"/>
              <a:t>4</a:t>
            </a:r>
          </a:p>
        </p:txBody>
      </p:sp>
      <p:sp>
        <p:nvSpPr>
          <p:cNvPr id="38" name="Textfeld 37">
            <a:extLst>
              <a:ext uri="{FF2B5EF4-FFF2-40B4-BE49-F238E27FC236}">
                <a16:creationId xmlns:a16="http://schemas.microsoft.com/office/drawing/2014/main" id="{2C9C568A-C1FC-FA1F-F48B-794779DCBB15}"/>
              </a:ext>
            </a:extLst>
          </p:cNvPr>
          <p:cNvSpPr txBox="1"/>
          <p:nvPr/>
        </p:nvSpPr>
        <p:spPr>
          <a:xfrm>
            <a:off x="5608110" y="4112885"/>
            <a:ext cx="312906" cy="369332"/>
          </a:xfrm>
          <a:prstGeom prst="rect">
            <a:avLst/>
          </a:prstGeom>
          <a:noFill/>
        </p:spPr>
        <p:txBody>
          <a:bodyPr wrap="none" rtlCol="0">
            <a:spAutoFit/>
          </a:bodyPr>
          <a:lstStyle/>
          <a:p>
            <a:r>
              <a:rPr lang="de-DE"/>
              <a:t>5</a:t>
            </a:r>
          </a:p>
        </p:txBody>
      </p:sp>
      <p:sp>
        <p:nvSpPr>
          <p:cNvPr id="39" name="Textfeld 38">
            <a:extLst>
              <a:ext uri="{FF2B5EF4-FFF2-40B4-BE49-F238E27FC236}">
                <a16:creationId xmlns:a16="http://schemas.microsoft.com/office/drawing/2014/main" id="{2A1E0EE9-A2DF-8AE9-B6B8-E2ECDFCE309E}"/>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328642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FD921-0C54-4D1D-58CC-0986569322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89845F-0189-4C4D-03E7-CFAC22146FB3}"/>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B7DE2DFF-C87A-5533-17FE-A45D4A5C922D}"/>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9F155C13-671B-CBF7-9F80-F00C6E6DD407}"/>
              </a:ext>
            </a:extLst>
          </p:cNvPr>
          <p:cNvSpPr>
            <a:spLocks noGrp="1"/>
          </p:cNvSpPr>
          <p:nvPr>
            <p:ph type="sldNum" sz="quarter" idx="12"/>
          </p:nvPr>
        </p:nvSpPr>
        <p:spPr/>
        <p:txBody>
          <a:bodyPr/>
          <a:lstStyle/>
          <a:p>
            <a:fld id="{802006FE-6571-4354-8775-F8708372C227}" type="slidenum">
              <a:rPr lang="de-DE" smtClean="0"/>
              <a:t>22</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0729CD10-31E0-E3E3-0E33-E2714AAC8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8C48E183-AA7D-9D21-6AA8-BB5CF3F2DD0E}"/>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CC75B157-7AC0-2BF7-C3D8-8C6CF619EB7D}"/>
              </a:ext>
            </a:extLst>
          </p:cNvPr>
          <p:cNvSpPr txBox="1"/>
          <p:nvPr/>
        </p:nvSpPr>
        <p:spPr>
          <a:xfrm>
            <a:off x="9560927" y="385544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BB86B4F0-1008-A0B2-DA7F-019D3B6AD91D}"/>
              </a:ext>
            </a:extLst>
          </p:cNvPr>
          <p:cNvSpPr txBox="1"/>
          <p:nvPr/>
        </p:nvSpPr>
        <p:spPr>
          <a:xfrm>
            <a:off x="8296143" y="482992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06C12EF6-D6D9-315C-F788-0EC6D602A447}"/>
              </a:ext>
            </a:extLst>
          </p:cNvPr>
          <p:cNvSpPr txBox="1"/>
          <p:nvPr/>
        </p:nvSpPr>
        <p:spPr>
          <a:xfrm>
            <a:off x="354405" y="446075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A6C0F49E-0B5B-DA44-A488-0413823E6CC3}"/>
              </a:ext>
            </a:extLst>
          </p:cNvPr>
          <p:cNvSpPr txBox="1"/>
          <p:nvPr/>
        </p:nvSpPr>
        <p:spPr>
          <a:xfrm>
            <a:off x="397226" y="524401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6877AF72-D771-F884-7F2A-70FCAEA57878}"/>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22041F82-C4FB-CDA1-37D6-82CFAA9544DB}"/>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D01AD9B7-45EB-0A8D-E702-31380A6AFFFF}"/>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88309193-7096-E80B-8E28-B99955C12E6F}"/>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A114EAF1-7937-A188-D436-857327CFC0B7}"/>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410E0EAE-16C0-0118-FFF9-E4069DF6D28B}"/>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2F626E23-F68A-CD8F-F651-A394BCE7E42C}"/>
              </a:ext>
            </a:extLst>
          </p:cNvPr>
          <p:cNvSpPr txBox="1"/>
          <p:nvPr/>
        </p:nvSpPr>
        <p:spPr>
          <a:xfrm>
            <a:off x="353440" y="4841678"/>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8CF7B5A4-9B26-ACA6-52FD-931B6EA768CB}"/>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7" name="Textfeld 36">
            <a:extLst>
              <a:ext uri="{FF2B5EF4-FFF2-40B4-BE49-F238E27FC236}">
                <a16:creationId xmlns:a16="http://schemas.microsoft.com/office/drawing/2014/main" id="{97377F33-EE8F-581E-843C-E60D96C48BE0}"/>
              </a:ext>
            </a:extLst>
          </p:cNvPr>
          <p:cNvSpPr txBox="1"/>
          <p:nvPr/>
        </p:nvSpPr>
        <p:spPr>
          <a:xfrm>
            <a:off x="8296143" y="5854856"/>
            <a:ext cx="312906" cy="369332"/>
          </a:xfrm>
          <a:prstGeom prst="rect">
            <a:avLst/>
          </a:prstGeom>
          <a:noFill/>
        </p:spPr>
        <p:txBody>
          <a:bodyPr wrap="none" rtlCol="0">
            <a:spAutoFit/>
          </a:bodyPr>
          <a:lstStyle/>
          <a:p>
            <a:r>
              <a:rPr lang="de-DE"/>
              <a:t>4</a:t>
            </a:r>
          </a:p>
        </p:txBody>
      </p:sp>
      <p:sp>
        <p:nvSpPr>
          <p:cNvPr id="38" name="Textfeld 37">
            <a:extLst>
              <a:ext uri="{FF2B5EF4-FFF2-40B4-BE49-F238E27FC236}">
                <a16:creationId xmlns:a16="http://schemas.microsoft.com/office/drawing/2014/main" id="{9AD3C17F-8603-94ED-E778-CD4172060876}"/>
              </a:ext>
            </a:extLst>
          </p:cNvPr>
          <p:cNvSpPr txBox="1"/>
          <p:nvPr/>
        </p:nvSpPr>
        <p:spPr>
          <a:xfrm>
            <a:off x="5608110" y="4112885"/>
            <a:ext cx="312906" cy="369332"/>
          </a:xfrm>
          <a:prstGeom prst="rect">
            <a:avLst/>
          </a:prstGeom>
          <a:noFill/>
        </p:spPr>
        <p:txBody>
          <a:bodyPr wrap="none" rtlCol="0">
            <a:spAutoFit/>
          </a:bodyPr>
          <a:lstStyle/>
          <a:p>
            <a:r>
              <a:rPr lang="de-DE"/>
              <a:t>5</a:t>
            </a:r>
          </a:p>
        </p:txBody>
      </p:sp>
      <p:sp>
        <p:nvSpPr>
          <p:cNvPr id="39" name="Textfeld 38">
            <a:extLst>
              <a:ext uri="{FF2B5EF4-FFF2-40B4-BE49-F238E27FC236}">
                <a16:creationId xmlns:a16="http://schemas.microsoft.com/office/drawing/2014/main" id="{2117A18D-5945-6AAD-7A9C-215B782009C6}"/>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2983953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17B8A-1993-5EC6-86A8-E696AB609CE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4B229B1-BF9F-CC49-902F-9D65B6099016}"/>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48A4BEC6-402F-3679-2837-6AB137D2BDE6}"/>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BF9BBB80-F2E8-9059-322B-AEECC8FA69C6}"/>
              </a:ext>
            </a:extLst>
          </p:cNvPr>
          <p:cNvSpPr>
            <a:spLocks noGrp="1"/>
          </p:cNvSpPr>
          <p:nvPr>
            <p:ph type="sldNum" sz="quarter" idx="12"/>
          </p:nvPr>
        </p:nvSpPr>
        <p:spPr/>
        <p:txBody>
          <a:bodyPr/>
          <a:lstStyle/>
          <a:p>
            <a:fld id="{802006FE-6571-4354-8775-F8708372C227}" type="slidenum">
              <a:rPr lang="de-DE" smtClean="0"/>
              <a:t>23</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0DA1ED3E-E445-488A-5C95-6A987BA22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105A8720-446D-BC29-8372-A0616478A96D}"/>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33A33E72-98F3-1A41-C395-25F1F511C566}"/>
              </a:ext>
            </a:extLst>
          </p:cNvPr>
          <p:cNvSpPr txBox="1"/>
          <p:nvPr/>
        </p:nvSpPr>
        <p:spPr>
          <a:xfrm>
            <a:off x="9560927" y="385544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9F62FDE3-CE68-BAF9-326C-85BF4953D083}"/>
              </a:ext>
            </a:extLst>
          </p:cNvPr>
          <p:cNvSpPr txBox="1"/>
          <p:nvPr/>
        </p:nvSpPr>
        <p:spPr>
          <a:xfrm>
            <a:off x="8296143" y="482992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D8569EAD-60E3-E41D-A893-01DC2156C1E1}"/>
              </a:ext>
            </a:extLst>
          </p:cNvPr>
          <p:cNvSpPr txBox="1"/>
          <p:nvPr/>
        </p:nvSpPr>
        <p:spPr>
          <a:xfrm>
            <a:off x="354405" y="446075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EC00073D-8CB5-4E68-CFE1-6DE1BEF2271D}"/>
              </a:ext>
            </a:extLst>
          </p:cNvPr>
          <p:cNvSpPr txBox="1"/>
          <p:nvPr/>
        </p:nvSpPr>
        <p:spPr>
          <a:xfrm>
            <a:off x="397226" y="524401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3F869BB2-9B20-B6B7-6E95-5FDA291640F7}"/>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80C588AB-D538-6442-B031-B01585B21E25}"/>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89CCE21F-0595-869A-1124-CFEC6D43E1F4}"/>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C5101BFF-12CF-486F-8A3F-E5ECCDA3B90F}"/>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E18ADB6C-4C6D-AB7D-4EB3-C5D473DBC49B}"/>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E0EB88D-24EB-8D19-9F6B-71C6E792F677}"/>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74AD37FD-1DC0-63D9-9952-733FA47FC9B2}"/>
              </a:ext>
            </a:extLst>
          </p:cNvPr>
          <p:cNvSpPr txBox="1"/>
          <p:nvPr/>
        </p:nvSpPr>
        <p:spPr>
          <a:xfrm>
            <a:off x="7515775" y="5939694"/>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1D8A4027-93EE-8219-EAA3-7F4A1851DA3F}"/>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8" name="Textfeld 37">
            <a:extLst>
              <a:ext uri="{FF2B5EF4-FFF2-40B4-BE49-F238E27FC236}">
                <a16:creationId xmlns:a16="http://schemas.microsoft.com/office/drawing/2014/main" id="{273BA8F0-ED35-4DB5-E6AF-E2192C85BEBE}"/>
              </a:ext>
            </a:extLst>
          </p:cNvPr>
          <p:cNvSpPr txBox="1"/>
          <p:nvPr/>
        </p:nvSpPr>
        <p:spPr>
          <a:xfrm>
            <a:off x="5608110" y="4112885"/>
            <a:ext cx="312906" cy="369332"/>
          </a:xfrm>
          <a:prstGeom prst="rect">
            <a:avLst/>
          </a:prstGeom>
          <a:noFill/>
        </p:spPr>
        <p:txBody>
          <a:bodyPr wrap="none" rtlCol="0">
            <a:spAutoFit/>
          </a:bodyPr>
          <a:lstStyle/>
          <a:p>
            <a:r>
              <a:rPr lang="de-DE"/>
              <a:t>5</a:t>
            </a:r>
          </a:p>
        </p:txBody>
      </p:sp>
      <p:sp>
        <p:nvSpPr>
          <p:cNvPr id="39" name="Textfeld 38">
            <a:extLst>
              <a:ext uri="{FF2B5EF4-FFF2-40B4-BE49-F238E27FC236}">
                <a16:creationId xmlns:a16="http://schemas.microsoft.com/office/drawing/2014/main" id="{A9173F8E-3E32-5541-04D9-CC2FD7B4DC82}"/>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261564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8306-C332-557E-F421-73539DB352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ED7C4AE-3AFE-843D-DF94-1B8C22C112DF}"/>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24696DC2-0B33-1752-8BE8-838164AB38A5}"/>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5714C2E2-B39C-B5F5-47B9-85A2C5D68C98}"/>
              </a:ext>
            </a:extLst>
          </p:cNvPr>
          <p:cNvSpPr>
            <a:spLocks noGrp="1"/>
          </p:cNvSpPr>
          <p:nvPr>
            <p:ph type="sldNum" sz="quarter" idx="12"/>
          </p:nvPr>
        </p:nvSpPr>
        <p:spPr/>
        <p:txBody>
          <a:bodyPr/>
          <a:lstStyle/>
          <a:p>
            <a:fld id="{802006FE-6571-4354-8775-F8708372C227}" type="slidenum">
              <a:rPr lang="de-DE" smtClean="0"/>
              <a:t>24</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DAAB5A3D-519D-DD4C-7E41-C994AA6D5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2C0116BA-E102-1208-F467-3D6D26588090}"/>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4F8AE61B-16CB-4224-B41A-B7971277A214}"/>
              </a:ext>
            </a:extLst>
          </p:cNvPr>
          <p:cNvSpPr txBox="1"/>
          <p:nvPr/>
        </p:nvSpPr>
        <p:spPr>
          <a:xfrm>
            <a:off x="9560927" y="385544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6FA06223-8CF0-48F0-FB49-753418474CF1}"/>
              </a:ext>
            </a:extLst>
          </p:cNvPr>
          <p:cNvSpPr txBox="1"/>
          <p:nvPr/>
        </p:nvSpPr>
        <p:spPr>
          <a:xfrm>
            <a:off x="8296143" y="482992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727945F7-1840-3675-29E5-D1B11494AA7E}"/>
              </a:ext>
            </a:extLst>
          </p:cNvPr>
          <p:cNvSpPr txBox="1"/>
          <p:nvPr/>
        </p:nvSpPr>
        <p:spPr>
          <a:xfrm>
            <a:off x="354405" y="446075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FB82B551-1ED6-F649-17C4-532F0E006E31}"/>
              </a:ext>
            </a:extLst>
          </p:cNvPr>
          <p:cNvSpPr txBox="1"/>
          <p:nvPr/>
        </p:nvSpPr>
        <p:spPr>
          <a:xfrm>
            <a:off x="3847889" y="415760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137942C2-B725-C791-FB83-E426BA6DF910}"/>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9EA5D584-9B81-4D42-01B4-B14F291BDF83}"/>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D87FE00E-4825-B33E-03D6-EA2138780D6D}"/>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E6DC3D4E-0859-CACE-E21F-B2E1567667C5}"/>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5C41FC10-B505-C33A-9E64-7F9C76127BFB}"/>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EAF7D21A-771C-EF82-FFBB-05B65F4370B1}"/>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51A5684A-A8A6-19A2-6443-30A313A28A80}"/>
              </a:ext>
            </a:extLst>
          </p:cNvPr>
          <p:cNvSpPr txBox="1"/>
          <p:nvPr/>
        </p:nvSpPr>
        <p:spPr>
          <a:xfrm>
            <a:off x="7515775" y="5939694"/>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D7E5CF27-42CF-45F3-B6FB-45551B8F841C}"/>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
        <p:nvSpPr>
          <p:cNvPr id="39" name="Textfeld 38">
            <a:extLst>
              <a:ext uri="{FF2B5EF4-FFF2-40B4-BE49-F238E27FC236}">
                <a16:creationId xmlns:a16="http://schemas.microsoft.com/office/drawing/2014/main" id="{52C3962F-11DA-25CF-75E9-CF17ED486B27}"/>
              </a:ext>
            </a:extLst>
          </p:cNvPr>
          <p:cNvSpPr txBox="1"/>
          <p:nvPr/>
        </p:nvSpPr>
        <p:spPr>
          <a:xfrm>
            <a:off x="4252337" y="3052918"/>
            <a:ext cx="312906" cy="369332"/>
          </a:xfrm>
          <a:prstGeom prst="rect">
            <a:avLst/>
          </a:prstGeom>
          <a:noFill/>
        </p:spPr>
        <p:txBody>
          <a:bodyPr wrap="none" rtlCol="0">
            <a:spAutoFit/>
          </a:bodyPr>
          <a:lstStyle/>
          <a:p>
            <a:r>
              <a:rPr lang="de-DE"/>
              <a:t>6</a:t>
            </a:r>
          </a:p>
        </p:txBody>
      </p:sp>
    </p:spTree>
    <p:extLst>
      <p:ext uri="{BB962C8B-B14F-4D97-AF65-F5344CB8AC3E}">
        <p14:creationId xmlns:p14="http://schemas.microsoft.com/office/powerpoint/2010/main" val="17639198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D8ECD-A429-1CEF-BC72-84B210848F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44B50E9-9D0F-5357-F8EB-DBFB948645A6}"/>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8B83A3F8-3CEB-30C4-00F8-11D2893F83D7}"/>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3200" b="1"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4C78C11E-142D-5CF9-A477-59A3EEC88656}"/>
              </a:ext>
            </a:extLst>
          </p:cNvPr>
          <p:cNvSpPr>
            <a:spLocks noGrp="1"/>
          </p:cNvSpPr>
          <p:nvPr>
            <p:ph type="sldNum" sz="quarter" idx="12"/>
          </p:nvPr>
        </p:nvSpPr>
        <p:spPr/>
        <p:txBody>
          <a:bodyPr/>
          <a:lstStyle/>
          <a:p>
            <a:fld id="{802006FE-6571-4354-8775-F8708372C227}" type="slidenum">
              <a:rPr lang="de-DE" smtClean="0"/>
              <a:t>25</a:t>
            </a:fld>
            <a:endParaRPr lang="de-DE"/>
          </a:p>
        </p:txBody>
      </p:sp>
      <p:pic>
        <p:nvPicPr>
          <p:cNvPr id="6" name="Grafik 5" descr="Ein Bild, das pink, Spielzeug enthält.&#10;&#10;KI-generierte Inhalte können fehlerhaft sein.">
            <a:extLst>
              <a:ext uri="{FF2B5EF4-FFF2-40B4-BE49-F238E27FC236}">
                <a16:creationId xmlns:a16="http://schemas.microsoft.com/office/drawing/2014/main" id="{CF024C1E-CF64-970F-4385-8E8AA10D3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214" y="1599985"/>
            <a:ext cx="6950055" cy="4170033"/>
          </a:xfrm>
          <a:prstGeom prst="rect">
            <a:avLst/>
          </a:prstGeom>
        </p:spPr>
      </p:pic>
      <p:sp>
        <p:nvSpPr>
          <p:cNvPr id="7" name="Textfeld 6">
            <a:extLst>
              <a:ext uri="{FF2B5EF4-FFF2-40B4-BE49-F238E27FC236}">
                <a16:creationId xmlns:a16="http://schemas.microsoft.com/office/drawing/2014/main" id="{2EEC4621-EC63-4DDC-E58B-5D6B9A92188B}"/>
              </a:ext>
            </a:extLst>
          </p:cNvPr>
          <p:cNvSpPr txBox="1"/>
          <p:nvPr/>
        </p:nvSpPr>
        <p:spPr>
          <a:xfrm>
            <a:off x="9024291" y="678335"/>
            <a:ext cx="2366966" cy="369332"/>
          </a:xfrm>
          <a:prstGeom prst="rect">
            <a:avLst/>
          </a:prstGeom>
          <a:noFill/>
        </p:spPr>
        <p:txBody>
          <a:bodyPr wrap="square" rtlCol="0">
            <a:spAutoFit/>
          </a:bodyPr>
          <a:lstStyle/>
          <a:p>
            <a:r>
              <a:rPr lang="de-DE"/>
              <a:t>Eileiter (Tube)</a:t>
            </a:r>
          </a:p>
        </p:txBody>
      </p:sp>
      <p:sp>
        <p:nvSpPr>
          <p:cNvPr id="8" name="Textfeld 7">
            <a:extLst>
              <a:ext uri="{FF2B5EF4-FFF2-40B4-BE49-F238E27FC236}">
                <a16:creationId xmlns:a16="http://schemas.microsoft.com/office/drawing/2014/main" id="{4CD7EC7A-462B-F02E-55F7-31023D09CA38}"/>
              </a:ext>
            </a:extLst>
          </p:cNvPr>
          <p:cNvSpPr txBox="1"/>
          <p:nvPr/>
        </p:nvSpPr>
        <p:spPr>
          <a:xfrm>
            <a:off x="9560927" y="3855447"/>
            <a:ext cx="1851789" cy="369332"/>
          </a:xfrm>
          <a:prstGeom prst="rect">
            <a:avLst/>
          </a:prstGeom>
          <a:noFill/>
        </p:spPr>
        <p:txBody>
          <a:bodyPr wrap="none" rtlCol="0">
            <a:spAutoFit/>
          </a:bodyPr>
          <a:lstStyle/>
          <a:p>
            <a:r>
              <a:rPr lang="de-DE"/>
              <a:t>Eierstock (Ovar)</a:t>
            </a:r>
          </a:p>
        </p:txBody>
      </p:sp>
      <p:sp>
        <p:nvSpPr>
          <p:cNvPr id="9" name="Textfeld 8">
            <a:extLst>
              <a:ext uri="{FF2B5EF4-FFF2-40B4-BE49-F238E27FC236}">
                <a16:creationId xmlns:a16="http://schemas.microsoft.com/office/drawing/2014/main" id="{0334023D-B839-1A76-A98E-26FB4987DC08}"/>
              </a:ext>
            </a:extLst>
          </p:cNvPr>
          <p:cNvSpPr txBox="1"/>
          <p:nvPr/>
        </p:nvSpPr>
        <p:spPr>
          <a:xfrm>
            <a:off x="8296143" y="4829926"/>
            <a:ext cx="2366966" cy="369332"/>
          </a:xfrm>
          <a:prstGeom prst="rect">
            <a:avLst/>
          </a:prstGeom>
          <a:noFill/>
        </p:spPr>
        <p:txBody>
          <a:bodyPr wrap="square" rtlCol="0">
            <a:spAutoFit/>
          </a:bodyPr>
          <a:lstStyle/>
          <a:p>
            <a:r>
              <a:rPr lang="de-DE"/>
              <a:t>Gebärmutter (Uterus)</a:t>
            </a:r>
          </a:p>
        </p:txBody>
      </p:sp>
      <p:sp>
        <p:nvSpPr>
          <p:cNvPr id="10" name="Textfeld 9">
            <a:extLst>
              <a:ext uri="{FF2B5EF4-FFF2-40B4-BE49-F238E27FC236}">
                <a16:creationId xmlns:a16="http://schemas.microsoft.com/office/drawing/2014/main" id="{A34AC94C-3CFF-F0EB-AD45-47F4FC7033FE}"/>
              </a:ext>
            </a:extLst>
          </p:cNvPr>
          <p:cNvSpPr txBox="1"/>
          <p:nvPr/>
        </p:nvSpPr>
        <p:spPr>
          <a:xfrm>
            <a:off x="2451014" y="3144706"/>
            <a:ext cx="3047401" cy="369332"/>
          </a:xfrm>
          <a:prstGeom prst="rect">
            <a:avLst/>
          </a:prstGeom>
          <a:noFill/>
        </p:spPr>
        <p:txBody>
          <a:bodyPr wrap="square" rtlCol="0">
            <a:spAutoFit/>
          </a:bodyPr>
          <a:lstStyle/>
          <a:p>
            <a:r>
              <a:rPr lang="de-DE"/>
              <a:t>Schleimhaut (Endometrium)</a:t>
            </a:r>
          </a:p>
        </p:txBody>
      </p:sp>
      <p:sp>
        <p:nvSpPr>
          <p:cNvPr id="11" name="Textfeld 10">
            <a:extLst>
              <a:ext uri="{FF2B5EF4-FFF2-40B4-BE49-F238E27FC236}">
                <a16:creationId xmlns:a16="http://schemas.microsoft.com/office/drawing/2014/main" id="{C0A2026B-27E7-4650-FDFA-2B2A5BDEC017}"/>
              </a:ext>
            </a:extLst>
          </p:cNvPr>
          <p:cNvSpPr txBox="1"/>
          <p:nvPr/>
        </p:nvSpPr>
        <p:spPr>
          <a:xfrm>
            <a:off x="3847889" y="4157605"/>
            <a:ext cx="4590692" cy="369332"/>
          </a:xfrm>
          <a:prstGeom prst="rect">
            <a:avLst/>
          </a:prstGeom>
          <a:noFill/>
        </p:spPr>
        <p:txBody>
          <a:bodyPr wrap="square" rtlCol="0">
            <a:spAutoFit/>
          </a:bodyPr>
          <a:lstStyle/>
          <a:p>
            <a:r>
              <a:rPr lang="de-DE"/>
              <a:t>Muskelschicht (Myometrium)</a:t>
            </a:r>
          </a:p>
        </p:txBody>
      </p:sp>
      <p:cxnSp>
        <p:nvCxnSpPr>
          <p:cNvPr id="13" name="Gerade Verbindung mit Pfeil 12">
            <a:extLst>
              <a:ext uri="{FF2B5EF4-FFF2-40B4-BE49-F238E27FC236}">
                <a16:creationId xmlns:a16="http://schemas.microsoft.com/office/drawing/2014/main" id="{D29D0F1A-3F82-99FF-3064-FFB66ADAEFD5}"/>
              </a:ext>
            </a:extLst>
          </p:cNvPr>
          <p:cNvCxnSpPr/>
          <p:nvPr/>
        </p:nvCxnSpPr>
        <p:spPr>
          <a:xfrm flipH="1">
            <a:off x="9120851" y="1027906"/>
            <a:ext cx="358815" cy="11277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D601C03A-C1BC-E6BD-911A-10FC5A61197C}"/>
              </a:ext>
            </a:extLst>
          </p:cNvPr>
          <p:cNvCxnSpPr>
            <a:cxnSpLocks/>
          </p:cNvCxnSpPr>
          <p:nvPr/>
        </p:nvCxnSpPr>
        <p:spPr>
          <a:xfrm flipH="1" flipV="1">
            <a:off x="9369524" y="3131230"/>
            <a:ext cx="867801" cy="7384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678D8BF9-1348-593B-B281-28EC0AC57C61}"/>
              </a:ext>
            </a:extLst>
          </p:cNvPr>
          <p:cNvCxnSpPr>
            <a:cxnSpLocks/>
          </p:cNvCxnSpPr>
          <p:nvPr/>
        </p:nvCxnSpPr>
        <p:spPr>
          <a:xfrm flipH="1" flipV="1">
            <a:off x="8021256" y="3059381"/>
            <a:ext cx="1003035" cy="17444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7F29C1AA-FA08-0E06-BA1B-0C438C4C4FBE}"/>
              </a:ext>
            </a:extLst>
          </p:cNvPr>
          <p:cNvCxnSpPr>
            <a:cxnSpLocks/>
          </p:cNvCxnSpPr>
          <p:nvPr/>
        </p:nvCxnSpPr>
        <p:spPr>
          <a:xfrm flipV="1">
            <a:off x="4581406" y="2653539"/>
            <a:ext cx="2636935" cy="50470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C4D615BD-D77B-5082-5849-5B75C9F3443D}"/>
              </a:ext>
            </a:extLst>
          </p:cNvPr>
          <p:cNvCxnSpPr>
            <a:cxnSpLocks/>
          </p:cNvCxnSpPr>
          <p:nvPr/>
        </p:nvCxnSpPr>
        <p:spPr>
          <a:xfrm flipH="1" flipV="1">
            <a:off x="7714968" y="5258015"/>
            <a:ext cx="623668" cy="693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3B8D8F16-1CA4-F7C7-1314-2EFCFE869AAE}"/>
              </a:ext>
            </a:extLst>
          </p:cNvPr>
          <p:cNvCxnSpPr>
            <a:cxnSpLocks/>
          </p:cNvCxnSpPr>
          <p:nvPr/>
        </p:nvCxnSpPr>
        <p:spPr>
          <a:xfrm flipV="1">
            <a:off x="5899873" y="3305914"/>
            <a:ext cx="1117643" cy="9009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feld 30">
            <a:extLst>
              <a:ext uri="{FF2B5EF4-FFF2-40B4-BE49-F238E27FC236}">
                <a16:creationId xmlns:a16="http://schemas.microsoft.com/office/drawing/2014/main" id="{3ACAD281-6CDF-793F-F8F0-879981D38886}"/>
              </a:ext>
            </a:extLst>
          </p:cNvPr>
          <p:cNvSpPr txBox="1"/>
          <p:nvPr/>
        </p:nvSpPr>
        <p:spPr>
          <a:xfrm>
            <a:off x="7515775" y="5939694"/>
            <a:ext cx="2013995" cy="369332"/>
          </a:xfrm>
          <a:prstGeom prst="rect">
            <a:avLst/>
          </a:prstGeom>
          <a:noFill/>
        </p:spPr>
        <p:txBody>
          <a:bodyPr wrap="square" rtlCol="0">
            <a:spAutoFit/>
          </a:bodyPr>
          <a:lstStyle/>
          <a:p>
            <a:r>
              <a:rPr lang="de-DE"/>
              <a:t>Scheide (Vagina)</a:t>
            </a:r>
          </a:p>
        </p:txBody>
      </p:sp>
      <p:sp>
        <p:nvSpPr>
          <p:cNvPr id="32" name="Textfeld 31">
            <a:extLst>
              <a:ext uri="{FF2B5EF4-FFF2-40B4-BE49-F238E27FC236}">
                <a16:creationId xmlns:a16="http://schemas.microsoft.com/office/drawing/2014/main" id="{730198B3-F4CE-F7C5-7B28-EEDEF8541C02}"/>
              </a:ext>
            </a:extLst>
          </p:cNvPr>
          <p:cNvSpPr txBox="1"/>
          <p:nvPr/>
        </p:nvSpPr>
        <p:spPr>
          <a:xfrm>
            <a:off x="400670" y="3278690"/>
            <a:ext cx="1779094" cy="1200329"/>
          </a:xfrm>
          <a:prstGeom prst="rect">
            <a:avLst/>
          </a:prstGeom>
          <a:noFill/>
        </p:spPr>
        <p:txBody>
          <a:bodyPr wrap="square" rtlCol="0">
            <a:spAutoFit/>
          </a:bodyPr>
          <a:lstStyle/>
          <a:p>
            <a:r>
              <a:rPr lang="de-DE"/>
              <a:t>Versucht, die richtigen Begriffe zuzuordnen:</a:t>
            </a:r>
          </a:p>
        </p:txBody>
      </p:sp>
    </p:spTree>
    <p:extLst>
      <p:ext uri="{BB962C8B-B14F-4D97-AF65-F5344CB8AC3E}">
        <p14:creationId xmlns:p14="http://schemas.microsoft.com/office/powerpoint/2010/main" val="357680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ACCCA1-B470-0413-FAA4-64191CAAC9C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861AB6-A64D-F433-BF9D-A2B30875B527}"/>
              </a:ext>
            </a:extLst>
          </p:cNvPr>
          <p:cNvSpPr>
            <a:spLocks noGrp="1"/>
          </p:cNvSpPr>
          <p:nvPr>
            <p:ph type="title"/>
          </p:nvPr>
        </p:nvSpPr>
        <p:spPr/>
        <p:txBody>
          <a:bodyPr/>
          <a:lstStyle/>
          <a:p>
            <a:r>
              <a:rPr lang="de-DE">
                <a:solidFill>
                  <a:srgbClr val="DABC9E"/>
                </a:solidFill>
              </a:rPr>
              <a:t> Grundlagen</a:t>
            </a:r>
          </a:p>
        </p:txBody>
      </p:sp>
      <p:sp>
        <p:nvSpPr>
          <p:cNvPr id="3" name="Inhaltsplatzhalter 2">
            <a:extLst>
              <a:ext uri="{FF2B5EF4-FFF2-40B4-BE49-F238E27FC236}">
                <a16:creationId xmlns:a16="http://schemas.microsoft.com/office/drawing/2014/main" id="{5B317789-38E7-07EA-412B-15A10C152253}"/>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222836AA-AC13-D2C4-D23E-90BCB5B5B8F6}"/>
              </a:ext>
            </a:extLst>
          </p:cNvPr>
          <p:cNvSpPr>
            <a:spLocks noGrp="1"/>
          </p:cNvSpPr>
          <p:nvPr>
            <p:ph type="sldNum" sz="quarter" idx="12"/>
          </p:nvPr>
        </p:nvSpPr>
        <p:spPr/>
        <p:txBody>
          <a:bodyPr/>
          <a:lstStyle/>
          <a:p>
            <a:fld id="{802006FE-6571-4354-8775-F8708372C227}" type="slidenum">
              <a:rPr lang="de-DE" smtClean="0"/>
              <a:t>26</a:t>
            </a:fld>
            <a:endParaRPr lang="de-DE"/>
          </a:p>
        </p:txBody>
      </p:sp>
      <p:sp>
        <p:nvSpPr>
          <p:cNvPr id="5" name="Textfeld 4">
            <a:extLst>
              <a:ext uri="{FF2B5EF4-FFF2-40B4-BE49-F238E27FC236}">
                <a16:creationId xmlns:a16="http://schemas.microsoft.com/office/drawing/2014/main" id="{92A9A1CF-DE2D-99E9-911F-035C4D152B4F}"/>
              </a:ext>
            </a:extLst>
          </p:cNvPr>
          <p:cNvSpPr txBox="1"/>
          <p:nvPr/>
        </p:nvSpPr>
        <p:spPr>
          <a:xfrm>
            <a:off x="492967" y="3377682"/>
            <a:ext cx="6269005" cy="3416320"/>
          </a:xfrm>
          <a:prstGeom prst="rect">
            <a:avLst/>
          </a:prstGeom>
          <a:noFill/>
          <a:ln>
            <a:solidFill>
              <a:srgbClr val="DABC9E"/>
            </a:solidFill>
          </a:ln>
        </p:spPr>
        <p:txBody>
          <a:bodyPr wrap="square" lIns="91440" tIns="45720" rIns="91440" bIns="45720" rtlCol="0" anchor="t">
            <a:spAutoFit/>
          </a:bodyPr>
          <a:lstStyle/>
          <a:p>
            <a:r>
              <a:rPr lang="de-DE" dirty="0"/>
              <a:t>= Zeit vom 1. Tag einer Menstruationsblutung bis zum Beginn der nächsten Blutung </a:t>
            </a:r>
          </a:p>
          <a:p>
            <a:pPr marL="285750" indent="-285750">
              <a:buFont typeface="Arial" panose="020B0604020202020204" pitchFamily="34" charset="0"/>
              <a:buChar char="•"/>
            </a:pPr>
            <a:r>
              <a:rPr lang="de-DE" dirty="0"/>
              <a:t>Zykluslänge: 26-30 Tage, kann aber auch stärker variieren (Zeit von Menstruation bis Eisprung ist variabel, ab Eisprung ist der Zeitraum bei den meisten Frauen ähnlich lang)</a:t>
            </a:r>
            <a:endParaRPr lang="de-DE" dirty="0">
              <a:cs typeface="Arial"/>
            </a:endParaRPr>
          </a:p>
          <a:p>
            <a:pPr marL="285750" indent="-285750">
              <a:buFont typeface="Arial" panose="020B0604020202020204" pitchFamily="34" charset="0"/>
              <a:buChar char="•"/>
            </a:pPr>
            <a:r>
              <a:rPr lang="de-DE" dirty="0"/>
              <a:t>V.a. Gebärmutter &amp; Eierstöcke durchlaufen zyklische, wiederkehrende Veränderungen </a:t>
            </a:r>
            <a:endParaRPr lang="de-DE" dirty="0">
              <a:cs typeface="Arial"/>
            </a:endParaRPr>
          </a:p>
          <a:p>
            <a:pPr marL="285750" indent="-285750">
              <a:buFont typeface="Arial" panose="020B0604020202020204" pitchFamily="34" charset="0"/>
              <a:buChar char="•"/>
            </a:pPr>
            <a:r>
              <a:rPr lang="de-DE" dirty="0"/>
              <a:t>Hormongesteuert =&gt; hormoneller Regelkreis </a:t>
            </a:r>
            <a:endParaRPr lang="de-DE" dirty="0">
              <a:cs typeface="Arial"/>
            </a:endParaRPr>
          </a:p>
          <a:p>
            <a:r>
              <a:rPr lang="de-DE" b="1" dirty="0"/>
              <a:t>=&gt; Alle zyklischen Veränderungen dienen dazu, günstige Bedingungen für Befruchtung und Schwangerschaft herzustellen. </a:t>
            </a:r>
            <a:endParaRPr lang="de-DE" b="1" dirty="0">
              <a:cs typeface="Arial"/>
            </a:endParaRPr>
          </a:p>
        </p:txBody>
      </p:sp>
      <p:sp>
        <p:nvSpPr>
          <p:cNvPr id="6" name="Textfeld 5">
            <a:extLst>
              <a:ext uri="{FF2B5EF4-FFF2-40B4-BE49-F238E27FC236}">
                <a16:creationId xmlns:a16="http://schemas.microsoft.com/office/drawing/2014/main" id="{98A0B5B2-0C9C-E4A7-BA89-41FCC508196F}"/>
              </a:ext>
            </a:extLst>
          </p:cNvPr>
          <p:cNvSpPr txBox="1"/>
          <p:nvPr/>
        </p:nvSpPr>
        <p:spPr>
          <a:xfrm>
            <a:off x="7517752" y="3914419"/>
            <a:ext cx="4417073" cy="2031325"/>
          </a:xfrm>
          <a:prstGeom prst="rect">
            <a:avLst/>
          </a:prstGeom>
          <a:noFill/>
          <a:ln>
            <a:solidFill>
              <a:srgbClr val="DABC9E"/>
            </a:solidFill>
          </a:ln>
        </p:spPr>
        <p:txBody>
          <a:bodyPr wrap="square" rtlCol="0">
            <a:spAutoFit/>
          </a:bodyPr>
          <a:lstStyle/>
          <a:p>
            <a:r>
              <a:rPr lang="de-DE" dirty="0"/>
              <a:t>Der gesamte Zyklus kann in 4 Phasen unterteilt werden: </a:t>
            </a:r>
          </a:p>
          <a:p>
            <a:pPr marL="342900" indent="-342900">
              <a:buAutoNum type="arabicPeriod"/>
            </a:pPr>
            <a:r>
              <a:rPr lang="de-DE" dirty="0"/>
              <a:t>Desquamationsphase </a:t>
            </a:r>
          </a:p>
          <a:p>
            <a:pPr marL="342900" indent="-342900">
              <a:buAutoNum type="arabicPeriod"/>
            </a:pPr>
            <a:r>
              <a:rPr lang="de-DE" dirty="0"/>
              <a:t>Proliferationsphase </a:t>
            </a:r>
          </a:p>
          <a:p>
            <a:pPr marL="342900" indent="-342900">
              <a:buAutoNum type="arabicPeriod"/>
            </a:pPr>
            <a:r>
              <a:rPr lang="de-DE" dirty="0"/>
              <a:t>Sekretionsphase</a:t>
            </a:r>
          </a:p>
          <a:p>
            <a:pPr marL="342900" indent="-342900">
              <a:buAutoNum type="arabicPeriod"/>
            </a:pPr>
            <a:r>
              <a:rPr lang="de-DE" dirty="0"/>
              <a:t>Ischämische Phase =&gt; Sofern keine Befruchtung stattgefunden hat</a:t>
            </a:r>
          </a:p>
        </p:txBody>
      </p:sp>
      <p:sp>
        <p:nvSpPr>
          <p:cNvPr id="9" name="AutoShape 4" descr="Bild ausgeben">
            <a:extLst>
              <a:ext uri="{FF2B5EF4-FFF2-40B4-BE49-F238E27FC236}">
                <a16:creationId xmlns:a16="http://schemas.microsoft.com/office/drawing/2014/main" id="{CCC7743B-C4D7-2307-DA58-BABBF924393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6" name="Grafik 15" descr="Ein Bild, das Reihe, Diagramm enthält.&#10;&#10;KI-generierte Inhalte können fehlerhaft sein.">
            <a:extLst>
              <a:ext uri="{FF2B5EF4-FFF2-40B4-BE49-F238E27FC236}">
                <a16:creationId xmlns:a16="http://schemas.microsoft.com/office/drawing/2014/main" id="{B12E05E5-7127-A58C-A7DB-949B9EE898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147942"/>
            <a:ext cx="5284724" cy="3170834"/>
          </a:xfrm>
          <a:prstGeom prst="rect">
            <a:avLst/>
          </a:prstGeom>
        </p:spPr>
      </p:pic>
    </p:spTree>
    <p:extLst>
      <p:ext uri="{BB962C8B-B14F-4D97-AF65-F5344CB8AC3E}">
        <p14:creationId xmlns:p14="http://schemas.microsoft.com/office/powerpoint/2010/main" val="2682216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77E37-E496-479F-8B34-612DB926E7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949BAB-B410-6B6F-048A-373777904D63}"/>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6736B3A9-7ED6-9FC3-E287-248BF4B060A6}"/>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F26AFE96-BE81-98CC-BBBF-65555ABE7C84}"/>
              </a:ext>
            </a:extLst>
          </p:cNvPr>
          <p:cNvSpPr>
            <a:spLocks noGrp="1"/>
          </p:cNvSpPr>
          <p:nvPr>
            <p:ph type="sldNum" sz="quarter" idx="12"/>
          </p:nvPr>
        </p:nvSpPr>
        <p:spPr/>
        <p:txBody>
          <a:bodyPr/>
          <a:lstStyle/>
          <a:p>
            <a:fld id="{802006FE-6571-4354-8775-F8708372C227}" type="slidenum">
              <a:rPr lang="de-DE" smtClean="0"/>
              <a:t>27</a:t>
            </a:fld>
            <a:endParaRPr lang="de-DE"/>
          </a:p>
        </p:txBody>
      </p:sp>
      <p:pic>
        <p:nvPicPr>
          <p:cNvPr id="6" name="Grafik 5" descr="Ein Bild, das Reihe, Diagramm enthält.&#10;&#10;KI-generierte Inhalte können fehlerhaft sein.">
            <a:extLst>
              <a:ext uri="{FF2B5EF4-FFF2-40B4-BE49-F238E27FC236}">
                <a16:creationId xmlns:a16="http://schemas.microsoft.com/office/drawing/2014/main" id="{056A33AB-FF3C-B54D-5F21-613EF41BB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201256"/>
            <a:ext cx="5284724" cy="3170834"/>
          </a:xfrm>
          <a:prstGeom prst="rect">
            <a:avLst/>
          </a:prstGeom>
        </p:spPr>
      </p:pic>
      <p:sp>
        <p:nvSpPr>
          <p:cNvPr id="7" name="Textfeld 6">
            <a:extLst>
              <a:ext uri="{FF2B5EF4-FFF2-40B4-BE49-F238E27FC236}">
                <a16:creationId xmlns:a16="http://schemas.microsoft.com/office/drawing/2014/main" id="{9E9B09E6-971D-1C5F-10F5-34411BEB0009}"/>
              </a:ext>
            </a:extLst>
          </p:cNvPr>
          <p:cNvSpPr txBox="1"/>
          <p:nvPr/>
        </p:nvSpPr>
        <p:spPr>
          <a:xfrm>
            <a:off x="492967" y="3719513"/>
            <a:ext cx="11206066" cy="1754326"/>
          </a:xfrm>
          <a:prstGeom prst="rect">
            <a:avLst/>
          </a:prstGeom>
          <a:noFill/>
        </p:spPr>
        <p:txBody>
          <a:bodyPr wrap="square" rtlCol="0">
            <a:spAutoFit/>
          </a:bodyPr>
          <a:lstStyle/>
          <a:p>
            <a:pPr marL="342900" indent="-342900">
              <a:buAutoNum type="arabicPeriod"/>
            </a:pPr>
            <a:r>
              <a:rPr lang="de-DE" b="1" dirty="0">
                <a:solidFill>
                  <a:srgbClr val="DABC9E"/>
                </a:solidFill>
              </a:rPr>
              <a:t>Desquamationsphase (Menstruationsphase - 1. bis 4. Zyklustag)</a:t>
            </a:r>
          </a:p>
          <a:p>
            <a:endParaRPr lang="de-DE" dirty="0"/>
          </a:p>
          <a:p>
            <a:pPr marL="285750" indent="-285750">
              <a:buFont typeface="Arial" panose="020B0604020202020204" pitchFamily="34" charset="0"/>
              <a:buChar char="•"/>
            </a:pPr>
            <a:r>
              <a:rPr lang="de-DE" sz="1800" b="0" i="0" u="none" strike="noStrike" dirty="0">
                <a:effectLst/>
              </a:rPr>
              <a:t>Zusätzliche Gebärmutterschleimhaut wird aufgrund von mangelndem Gelbkörperhormon Progesteron abgestoßen</a:t>
            </a:r>
            <a:r>
              <a:rPr lang="en-US" sz="1800" b="0" i="0" dirty="0">
                <a:effectLst/>
              </a:rPr>
              <a:t>​</a:t>
            </a:r>
            <a:endParaRPr lang="en-US" dirty="0"/>
          </a:p>
          <a:p>
            <a:pPr marL="285750" indent="-285750">
              <a:buFont typeface="Arial" panose="020B0604020202020204" pitchFamily="34" charset="0"/>
              <a:buChar char="•"/>
            </a:pPr>
            <a:r>
              <a:rPr lang="de-DE" sz="1800" b="0" i="0" u="none" strike="noStrike" dirty="0">
                <a:effectLst/>
              </a:rPr>
              <a:t>Nur basale Gebärmutterschleimhaut bleibt erhalten</a:t>
            </a:r>
            <a:endParaRPr lang="en-US" b="0" i="0" dirty="0">
              <a:effectLst/>
            </a:endParaRPr>
          </a:p>
          <a:p>
            <a:pPr marL="285750" indent="-285750">
              <a:buFont typeface="Arial" panose="020B0604020202020204" pitchFamily="34" charset="0"/>
              <a:buChar char="•"/>
            </a:pPr>
            <a:endParaRPr lang="de-DE" dirty="0"/>
          </a:p>
        </p:txBody>
      </p:sp>
      <p:sp>
        <p:nvSpPr>
          <p:cNvPr id="9" name="Rechteck 8">
            <a:extLst>
              <a:ext uri="{FF2B5EF4-FFF2-40B4-BE49-F238E27FC236}">
                <a16:creationId xmlns:a16="http://schemas.microsoft.com/office/drawing/2014/main" id="{F7B0E002-4B24-453C-B9AF-3BA43830AE1C}"/>
              </a:ext>
            </a:extLst>
          </p:cNvPr>
          <p:cNvSpPr/>
          <p:nvPr/>
        </p:nvSpPr>
        <p:spPr>
          <a:xfrm>
            <a:off x="6690049" y="695325"/>
            <a:ext cx="559838" cy="214167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13618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4AE8E-E3F2-F419-980F-5881F6E4E936}"/>
            </a:ext>
          </a:extLst>
        </p:cNvPr>
        <p:cNvGrpSpPr/>
        <p:nvPr/>
      </p:nvGrpSpPr>
      <p:grpSpPr>
        <a:xfrm>
          <a:off x="0" y="0"/>
          <a:ext cx="0" cy="0"/>
          <a:chOff x="0" y="0"/>
          <a:chExt cx="0" cy="0"/>
        </a:xfrm>
      </p:grpSpPr>
      <p:pic>
        <p:nvPicPr>
          <p:cNvPr id="6" name="Grafik 5" descr="Ein Bild, das Reihe, Diagramm enthält.&#10;&#10;KI-generierte Inhalte können fehlerhaft sein.">
            <a:extLst>
              <a:ext uri="{FF2B5EF4-FFF2-40B4-BE49-F238E27FC236}">
                <a16:creationId xmlns:a16="http://schemas.microsoft.com/office/drawing/2014/main" id="{E7AE44B9-73BF-18B4-7592-9875A8B073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147942"/>
            <a:ext cx="5284724" cy="3170834"/>
          </a:xfrm>
          <a:prstGeom prst="rect">
            <a:avLst/>
          </a:prstGeom>
        </p:spPr>
      </p:pic>
      <p:sp>
        <p:nvSpPr>
          <p:cNvPr id="2" name="Titel 1">
            <a:extLst>
              <a:ext uri="{FF2B5EF4-FFF2-40B4-BE49-F238E27FC236}">
                <a16:creationId xmlns:a16="http://schemas.microsoft.com/office/drawing/2014/main" id="{71DC2DE4-3172-BE69-E6B9-EB71206099B7}"/>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3BBB482E-637E-1EAE-EE20-98EAFC2E91A8}"/>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A6A962D0-1758-528A-C6AF-515B167CF33D}"/>
              </a:ext>
            </a:extLst>
          </p:cNvPr>
          <p:cNvSpPr>
            <a:spLocks noGrp="1"/>
          </p:cNvSpPr>
          <p:nvPr>
            <p:ph type="sldNum" sz="quarter" idx="12"/>
          </p:nvPr>
        </p:nvSpPr>
        <p:spPr/>
        <p:txBody>
          <a:bodyPr/>
          <a:lstStyle/>
          <a:p>
            <a:fld id="{802006FE-6571-4354-8775-F8708372C227}" type="slidenum">
              <a:rPr lang="de-DE" smtClean="0"/>
              <a:t>28</a:t>
            </a:fld>
            <a:endParaRPr lang="de-DE"/>
          </a:p>
        </p:txBody>
      </p:sp>
      <p:sp>
        <p:nvSpPr>
          <p:cNvPr id="7" name="Textfeld 6">
            <a:extLst>
              <a:ext uri="{FF2B5EF4-FFF2-40B4-BE49-F238E27FC236}">
                <a16:creationId xmlns:a16="http://schemas.microsoft.com/office/drawing/2014/main" id="{C5092DC3-6C13-B17F-F6AE-CDDF30E943AF}"/>
              </a:ext>
            </a:extLst>
          </p:cNvPr>
          <p:cNvSpPr txBox="1"/>
          <p:nvPr/>
        </p:nvSpPr>
        <p:spPr>
          <a:xfrm>
            <a:off x="209551" y="3535959"/>
            <a:ext cx="11982449" cy="3318857"/>
          </a:xfrm>
          <a:prstGeom prst="rect">
            <a:avLst/>
          </a:prstGeom>
          <a:noFill/>
        </p:spPr>
        <p:txBody>
          <a:bodyPr wrap="square" lIns="91440" tIns="45720" rIns="91440" bIns="45720" rtlCol="0" anchor="t">
            <a:spAutoFit/>
          </a:bodyPr>
          <a:lstStyle/>
          <a:p>
            <a:pPr algn="l" rtl="0" fontAlgn="base">
              <a:lnSpc>
                <a:spcPts val="1350"/>
              </a:lnSpc>
            </a:pPr>
            <a:r>
              <a:rPr lang="de-DE" sz="1800" b="1" i="0" u="none" strike="noStrike" dirty="0">
                <a:solidFill>
                  <a:srgbClr val="DABC9E"/>
                </a:solidFill>
                <a:effectLst/>
              </a:rPr>
              <a:t>2. Proliferationsphase (5. – 14. Zyklustag)</a:t>
            </a:r>
            <a:r>
              <a:rPr lang="en-US" sz="1800" b="1" i="0" dirty="0">
                <a:solidFill>
                  <a:srgbClr val="DABC9E"/>
                </a:solidFill>
                <a:effectLst/>
              </a:rPr>
              <a:t>​</a:t>
            </a:r>
          </a:p>
          <a:p>
            <a:pPr marL="285750" indent="-285750" algn="l" rtl="0" fontAlgn="base">
              <a:buFont typeface="Arial" panose="020B0604020202020204" pitchFamily="34" charset="0"/>
              <a:buChar char="•"/>
            </a:pPr>
            <a:r>
              <a:rPr lang="de-DE" sz="1800" b="0" i="0" u="none" strike="noStrike" dirty="0">
                <a:effectLst/>
              </a:rPr>
              <a:t>Das Follikelstimulierende Hormon FSH bewirkt die Reifung des Follikels und der darin enthaltenen Eizelle im Eierstock</a:t>
            </a:r>
            <a:r>
              <a:rPr lang="en-US" sz="1800" b="0" i="0" dirty="0">
                <a:effectLst/>
              </a:rPr>
              <a:t>​</a:t>
            </a:r>
            <a:endParaRPr lang="en-US" dirty="0">
              <a:cs typeface="Arial"/>
            </a:endParaRPr>
          </a:p>
          <a:p>
            <a:pPr marL="285750" indent="-285750" fontAlgn="base">
              <a:buFont typeface="Arial" panose="020B0604020202020204" pitchFamily="34" charset="0"/>
              <a:buChar char="•"/>
            </a:pPr>
            <a:r>
              <a:rPr lang="de-DE" sz="1800" b="0" i="0" u="none" strike="noStrike" dirty="0">
                <a:effectLst/>
              </a:rPr>
              <a:t>Durch Östrogen kommt es zum Aufbau der Gebärmutterschleimhaut, Öffnung des Gebärmutterhalses und zur Verflüssigung des Zervixschleims</a:t>
            </a:r>
            <a:r>
              <a:rPr lang="en-US" sz="1800" b="0" i="0" dirty="0">
                <a:effectLst/>
              </a:rPr>
              <a:t>​</a:t>
            </a:r>
            <a:endParaRPr lang="en-US" dirty="0">
              <a:cs typeface="Arial"/>
            </a:endParaRPr>
          </a:p>
          <a:p>
            <a:pPr lvl="1" fontAlgn="base"/>
            <a:r>
              <a:rPr lang="de-DE" b="0" i="0" u="none" strike="noStrike" dirty="0">
                <a:effectLst/>
              </a:rPr>
              <a:t>=&gt; Das Hormon dient außerdem für folgende Maßnahmen:</a:t>
            </a:r>
            <a:r>
              <a:rPr lang="en-US" b="0" i="0" dirty="0">
                <a:effectLst/>
              </a:rPr>
              <a:t>​​</a:t>
            </a:r>
            <a:endParaRPr lang="en-US" dirty="0">
              <a:cs typeface="Arial"/>
            </a:endParaRPr>
          </a:p>
          <a:p>
            <a:pPr marL="742950" lvl="1" indent="-285750" fontAlgn="base">
              <a:buFont typeface="Arial" panose="020B0604020202020204" pitchFamily="34" charset="0"/>
              <a:buChar char="•"/>
            </a:pPr>
            <a:r>
              <a:rPr lang="de-DE" b="0" i="0" u="none" strike="noStrike" dirty="0">
                <a:effectLst/>
              </a:rPr>
              <a:t>Dämpft die Schilddrüsenfunktion </a:t>
            </a:r>
            <a:r>
              <a:rPr lang="en-US" b="0" i="0" dirty="0">
                <a:effectLst/>
              </a:rPr>
              <a:t>​</a:t>
            </a:r>
            <a:endParaRPr lang="en-US" dirty="0">
              <a:cs typeface="Arial"/>
            </a:endParaRPr>
          </a:p>
          <a:p>
            <a:pPr marL="742950" lvl="1" indent="-285750" fontAlgn="base">
              <a:buFont typeface="Arial" panose="020B0604020202020204" pitchFamily="34" charset="0"/>
              <a:buChar char="•"/>
            </a:pPr>
            <a:r>
              <a:rPr lang="de-DE" b="0" i="0" u="none" strike="noStrike" dirty="0">
                <a:effectLst/>
              </a:rPr>
              <a:t>Fördert die Einlagerung von Fett und Wasser im Gewebe</a:t>
            </a:r>
            <a:r>
              <a:rPr lang="en-US" b="0" i="0" dirty="0">
                <a:effectLst/>
              </a:rPr>
              <a:t>​</a:t>
            </a:r>
            <a:endParaRPr lang="en-US" dirty="0">
              <a:cs typeface="Arial"/>
            </a:endParaRPr>
          </a:p>
          <a:p>
            <a:pPr marL="742950" lvl="1" indent="-285750" fontAlgn="base">
              <a:buFont typeface="Arial" panose="020B0604020202020204" pitchFamily="34" charset="0"/>
              <a:buChar char="•"/>
            </a:pPr>
            <a:r>
              <a:rPr lang="de-DE" b="0" i="0" u="none" strike="noStrike" dirty="0">
                <a:effectLst/>
              </a:rPr>
              <a:t>Lockert das Bindegewebe</a:t>
            </a:r>
            <a:r>
              <a:rPr lang="en-US" b="0" i="0" dirty="0">
                <a:effectLst/>
              </a:rPr>
              <a:t>​</a:t>
            </a:r>
            <a:endParaRPr lang="en-US" dirty="0">
              <a:cs typeface="Arial"/>
            </a:endParaRPr>
          </a:p>
          <a:p>
            <a:pPr marL="285750" indent="-285750" algn="l" rtl="0" fontAlgn="base">
              <a:buFont typeface="Arial" panose="020B0604020202020204" pitchFamily="34" charset="0"/>
              <a:buChar char="•"/>
            </a:pPr>
            <a:r>
              <a:rPr lang="de-DE" sz="1800" b="0" i="0" u="none" strike="noStrike" dirty="0">
                <a:effectLst/>
              </a:rPr>
              <a:t>Durch </a:t>
            </a:r>
            <a:r>
              <a:rPr lang="de-DE" dirty="0"/>
              <a:t>den A</a:t>
            </a:r>
            <a:r>
              <a:rPr lang="de-DE" sz="1800" b="0" i="0" u="none" strike="noStrike" dirty="0">
                <a:effectLst/>
              </a:rPr>
              <a:t>bfall des Östrogenspiegels und Anstieg des FSH und LH wird der Eisprung ausgelöst (in diesem Beispiel am 14. Zyklustag)</a:t>
            </a:r>
            <a:endParaRPr lang="en-US" b="0" i="0" dirty="0">
              <a:effectLst/>
            </a:endParaRPr>
          </a:p>
          <a:p>
            <a:pPr marL="285750" indent="-285750">
              <a:buFont typeface="Arial" panose="020B0604020202020204" pitchFamily="34" charset="0"/>
              <a:buChar char="•"/>
            </a:pPr>
            <a:endParaRPr lang="de-DE" dirty="0"/>
          </a:p>
        </p:txBody>
      </p:sp>
      <p:sp>
        <p:nvSpPr>
          <p:cNvPr id="9" name="Rechteck 8">
            <a:extLst>
              <a:ext uri="{FF2B5EF4-FFF2-40B4-BE49-F238E27FC236}">
                <a16:creationId xmlns:a16="http://schemas.microsoft.com/office/drawing/2014/main" id="{77C42808-1245-4924-A3DC-EA6E554D702C}"/>
              </a:ext>
            </a:extLst>
          </p:cNvPr>
          <p:cNvSpPr/>
          <p:nvPr/>
        </p:nvSpPr>
        <p:spPr>
          <a:xfrm>
            <a:off x="7397622" y="436315"/>
            <a:ext cx="1567542" cy="25087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4548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FAD27-2191-8624-75F3-52A23AD7AF57}"/>
            </a:ext>
          </a:extLst>
        </p:cNvPr>
        <p:cNvGrpSpPr/>
        <p:nvPr/>
      </p:nvGrpSpPr>
      <p:grpSpPr>
        <a:xfrm>
          <a:off x="0" y="0"/>
          <a:ext cx="0" cy="0"/>
          <a:chOff x="0" y="0"/>
          <a:chExt cx="0" cy="0"/>
        </a:xfrm>
      </p:grpSpPr>
      <p:pic>
        <p:nvPicPr>
          <p:cNvPr id="6" name="Grafik 5" descr="Ein Bild, das Reihe, Diagramm enthält.&#10;&#10;KI-generierte Inhalte können fehlerhaft sein.">
            <a:extLst>
              <a:ext uri="{FF2B5EF4-FFF2-40B4-BE49-F238E27FC236}">
                <a16:creationId xmlns:a16="http://schemas.microsoft.com/office/drawing/2014/main" id="{2FA0A9CB-DC62-FA6B-D557-A9225364D8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147942"/>
            <a:ext cx="5284724" cy="3170834"/>
          </a:xfrm>
          <a:prstGeom prst="rect">
            <a:avLst/>
          </a:prstGeom>
        </p:spPr>
      </p:pic>
      <p:sp>
        <p:nvSpPr>
          <p:cNvPr id="2" name="Titel 1">
            <a:extLst>
              <a:ext uri="{FF2B5EF4-FFF2-40B4-BE49-F238E27FC236}">
                <a16:creationId xmlns:a16="http://schemas.microsoft.com/office/drawing/2014/main" id="{A04A7A77-3F15-2A54-F8D6-CFEAA0902530}"/>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02ABD184-9FA7-43E1-6BB1-52AC490E05C6}"/>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ECC4F284-48C9-11AD-A4E1-18EB1906216C}"/>
              </a:ext>
            </a:extLst>
          </p:cNvPr>
          <p:cNvSpPr>
            <a:spLocks noGrp="1"/>
          </p:cNvSpPr>
          <p:nvPr>
            <p:ph type="sldNum" sz="quarter" idx="12"/>
          </p:nvPr>
        </p:nvSpPr>
        <p:spPr/>
        <p:txBody>
          <a:bodyPr/>
          <a:lstStyle/>
          <a:p>
            <a:fld id="{802006FE-6571-4354-8775-F8708372C227}" type="slidenum">
              <a:rPr lang="de-DE" smtClean="0"/>
              <a:t>29</a:t>
            </a:fld>
            <a:endParaRPr lang="de-DE"/>
          </a:p>
        </p:txBody>
      </p:sp>
      <p:sp>
        <p:nvSpPr>
          <p:cNvPr id="7" name="Textfeld 6">
            <a:extLst>
              <a:ext uri="{FF2B5EF4-FFF2-40B4-BE49-F238E27FC236}">
                <a16:creationId xmlns:a16="http://schemas.microsoft.com/office/drawing/2014/main" id="{A96B03DD-231E-91AB-FD68-D5A42283CF8C}"/>
              </a:ext>
            </a:extLst>
          </p:cNvPr>
          <p:cNvSpPr txBox="1"/>
          <p:nvPr/>
        </p:nvSpPr>
        <p:spPr>
          <a:xfrm>
            <a:off x="209551" y="3117038"/>
            <a:ext cx="11982449" cy="1933863"/>
          </a:xfrm>
          <a:prstGeom prst="rect">
            <a:avLst/>
          </a:prstGeom>
          <a:noFill/>
        </p:spPr>
        <p:txBody>
          <a:bodyPr wrap="square" lIns="91440" tIns="45720" rIns="91440" bIns="45720" rtlCol="0" anchor="t">
            <a:spAutoFit/>
          </a:bodyPr>
          <a:lstStyle/>
          <a:p>
            <a:pPr algn="l" rtl="0" fontAlgn="base">
              <a:lnSpc>
                <a:spcPts val="1350"/>
              </a:lnSpc>
            </a:pPr>
            <a:r>
              <a:rPr lang="de-DE" b="1" dirty="0">
                <a:solidFill>
                  <a:srgbClr val="DABC9E"/>
                </a:solidFill>
              </a:rPr>
              <a:t>Der Mythos um den 14. </a:t>
            </a:r>
            <a:r>
              <a:rPr lang="de-DE" sz="1800" b="1" i="0" u="none" strike="noStrike" dirty="0">
                <a:solidFill>
                  <a:srgbClr val="DABC9E"/>
                </a:solidFill>
                <a:effectLst/>
              </a:rPr>
              <a:t>Zyklustag</a:t>
            </a:r>
            <a:endParaRPr lang="en-US" sz="1800" b="1" i="0" dirty="0">
              <a:solidFill>
                <a:srgbClr val="DABC9E"/>
              </a:solidFill>
              <a:effectLst/>
            </a:endParaRPr>
          </a:p>
          <a:p>
            <a:r>
              <a:rPr lang="de-DE" dirty="0"/>
              <a:t>Viele denken, dass der Eisprung immer am 14. Zyklustag stattfindet – doch das ist nicht ganz richtig!</a:t>
            </a:r>
          </a:p>
          <a:p>
            <a:pPr marL="285750" indent="-285750">
              <a:buFont typeface="Symbol" panose="05050102010706020507" pitchFamily="18" charset="2"/>
              <a:buChar char="Þ"/>
            </a:pPr>
            <a:r>
              <a:rPr lang="de-DE" dirty="0"/>
              <a:t>Die erste Hälfte des weiblichen Zyklus (bis zum Eisprung) ist von der Länge her sehr variabel, während die zweite Hälfte bei den meisten Frauen ähnlich ist.  </a:t>
            </a:r>
          </a:p>
          <a:p>
            <a:pPr marL="285750" indent="-285750">
              <a:buFont typeface="Symbol" panose="05050102010706020507" pitchFamily="18" charset="2"/>
              <a:buChar char="Þ"/>
            </a:pPr>
            <a:r>
              <a:rPr lang="de-DE" dirty="0"/>
              <a:t>Das heißt konkret: Bei einer Zykluslänge von 32 Tagen findet der Eisprung erst später statt, wahrscheinlich am 18. Zyklustag. </a:t>
            </a:r>
          </a:p>
          <a:p>
            <a:endParaRPr lang="de-DE" dirty="0"/>
          </a:p>
        </p:txBody>
      </p:sp>
      <p:sp>
        <p:nvSpPr>
          <p:cNvPr id="9" name="Rechteck 8">
            <a:extLst>
              <a:ext uri="{FF2B5EF4-FFF2-40B4-BE49-F238E27FC236}">
                <a16:creationId xmlns:a16="http://schemas.microsoft.com/office/drawing/2014/main" id="{0D690BC8-D31E-FEF1-CCD5-E914E788B558}"/>
              </a:ext>
            </a:extLst>
          </p:cNvPr>
          <p:cNvSpPr/>
          <p:nvPr/>
        </p:nvSpPr>
        <p:spPr>
          <a:xfrm>
            <a:off x="6599583" y="436315"/>
            <a:ext cx="2365581" cy="2508745"/>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3F004BB2-33A8-9F45-D61A-6C776C53C59D}"/>
              </a:ext>
            </a:extLst>
          </p:cNvPr>
          <p:cNvSpPr txBox="1"/>
          <p:nvPr/>
        </p:nvSpPr>
        <p:spPr>
          <a:xfrm>
            <a:off x="7334430" y="2891409"/>
            <a:ext cx="1423283" cy="369332"/>
          </a:xfrm>
          <a:prstGeom prst="rect">
            <a:avLst/>
          </a:prstGeom>
          <a:noFill/>
        </p:spPr>
        <p:txBody>
          <a:bodyPr wrap="square" rtlCol="0">
            <a:spAutoFit/>
          </a:bodyPr>
          <a:lstStyle/>
          <a:p>
            <a:r>
              <a:rPr lang="de-DE" dirty="0">
                <a:solidFill>
                  <a:srgbClr val="8D398F"/>
                </a:solidFill>
              </a:rPr>
              <a:t>variabel</a:t>
            </a:r>
          </a:p>
        </p:txBody>
      </p:sp>
      <p:pic>
        <p:nvPicPr>
          <p:cNvPr id="11" name="Grafik 10" descr="Ein Bild, das Person, Kleidung, Menschliches Gesicht, Lächeln enthält.&#10;&#10;KI-generierte Inhalte können fehlerhaft sein.">
            <a:extLst>
              <a:ext uri="{FF2B5EF4-FFF2-40B4-BE49-F238E27FC236}">
                <a16:creationId xmlns:a16="http://schemas.microsoft.com/office/drawing/2014/main" id="{DD399AF6-A61C-873A-7A15-A9A09723B5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9829" y="5005334"/>
            <a:ext cx="2663267" cy="1597960"/>
          </a:xfrm>
          <a:prstGeom prst="rect">
            <a:avLst/>
          </a:prstGeom>
        </p:spPr>
      </p:pic>
      <p:sp>
        <p:nvSpPr>
          <p:cNvPr id="13" name="Textfeld 12">
            <a:extLst>
              <a:ext uri="{FF2B5EF4-FFF2-40B4-BE49-F238E27FC236}">
                <a16:creationId xmlns:a16="http://schemas.microsoft.com/office/drawing/2014/main" id="{C98C2E04-FED6-5669-79D2-F10A8CF09F1C}"/>
              </a:ext>
            </a:extLst>
          </p:cNvPr>
          <p:cNvSpPr txBox="1"/>
          <p:nvPr/>
        </p:nvSpPr>
        <p:spPr>
          <a:xfrm>
            <a:off x="0" y="4967149"/>
            <a:ext cx="9431647" cy="1754326"/>
          </a:xfrm>
          <a:prstGeom prst="rect">
            <a:avLst/>
          </a:prstGeom>
          <a:noFill/>
        </p:spPr>
        <p:txBody>
          <a:bodyPr wrap="square">
            <a:spAutoFit/>
          </a:bodyPr>
          <a:lstStyle/>
          <a:p>
            <a:r>
              <a:rPr lang="de-DE" b="1" dirty="0"/>
              <a:t>Also kann ich anhand meiner Zykluslänge berechnen, wann mein Eisprung stattfindet?</a:t>
            </a:r>
          </a:p>
          <a:p>
            <a:r>
              <a:rPr lang="de-DE" dirty="0"/>
              <a:t>=&gt; Nicht wirklich. Man kann nie im Voraus mit hundertprozentiger Sicherheit wissen, wie lang der aktuelle Zyklus dauern wird, denn man geht nur von Vergangenheitsbetrachtungen der zurückliegenden Zyklen aus. Faktoren wie Stress, Reisen, etc. oder insgesamt ein unregelmäßiger Zyklus können den aktuellen Zyklus verschieben. </a:t>
            </a:r>
          </a:p>
        </p:txBody>
      </p:sp>
    </p:spTree>
    <p:extLst>
      <p:ext uri="{BB962C8B-B14F-4D97-AF65-F5344CB8AC3E}">
        <p14:creationId xmlns:p14="http://schemas.microsoft.com/office/powerpoint/2010/main" val="136067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250"/>
                                  </p:stCondLst>
                                  <p:childTnLst>
                                    <p:animEffect transition="out" filter="fade">
                                      <p:cBhvr>
                                        <p:cTn id="6" dur="2000" tmFilter="0, 0; .2, .5; .8, .5; 1, 0"/>
                                        <p:tgtEl>
                                          <p:spTgt spid="9"/>
                                        </p:tgtEl>
                                      </p:cBhvr>
                                    </p:animEffect>
                                    <p:animScale>
                                      <p:cBhvr>
                                        <p:cTn id="7" dur="1000" autoRev="1" fill="hold"/>
                                        <p:tgtEl>
                                          <p:spTgt spid="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ADA3DB-CC99-5CFE-3570-030E3E5CD412}"/>
              </a:ext>
            </a:extLst>
          </p:cNvPr>
          <p:cNvSpPr>
            <a:spLocks noGrp="1"/>
          </p:cNvSpPr>
          <p:nvPr>
            <p:ph type="title"/>
          </p:nvPr>
        </p:nvSpPr>
        <p:spPr>
          <a:xfrm>
            <a:off x="172374" y="5416569"/>
            <a:ext cx="10515600" cy="1325563"/>
          </a:xfrm>
        </p:spPr>
        <p:txBody>
          <a:bodyPr>
            <a:normAutofit/>
          </a:bodyPr>
          <a:lstStyle/>
          <a:p>
            <a:pPr algn="ctr"/>
            <a:r>
              <a:rPr lang="de-DE" sz="6000"/>
              <a:t>Verhütung</a:t>
            </a:r>
            <a:endParaRPr lang="de-DE"/>
          </a:p>
        </p:txBody>
      </p:sp>
      <p:pic>
        <p:nvPicPr>
          <p:cNvPr id="6" name="Inhaltsplatzhalter 5" descr="Ein Bild, das Kinderkunst, Büroausstattung, Text, Im Haus enthält.&#10;&#10;KI-generierte Inhalte können fehlerhaft sein.">
            <a:extLst>
              <a:ext uri="{FF2B5EF4-FFF2-40B4-BE49-F238E27FC236}">
                <a16:creationId xmlns:a16="http://schemas.microsoft.com/office/drawing/2014/main" id="{4455F6DA-7CCC-C9BA-3444-BEC5C85212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6067" y="0"/>
            <a:ext cx="9225934" cy="5535561"/>
          </a:xfrm>
        </p:spPr>
      </p:pic>
      <p:sp>
        <p:nvSpPr>
          <p:cNvPr id="4" name="Foliennummernplatzhalter 3">
            <a:extLst>
              <a:ext uri="{FF2B5EF4-FFF2-40B4-BE49-F238E27FC236}">
                <a16:creationId xmlns:a16="http://schemas.microsoft.com/office/drawing/2014/main" id="{BAE97685-1BA9-D99E-1DCA-5408C1E4FB30}"/>
              </a:ext>
            </a:extLst>
          </p:cNvPr>
          <p:cNvSpPr>
            <a:spLocks noGrp="1"/>
          </p:cNvSpPr>
          <p:nvPr>
            <p:ph type="sldNum" sz="quarter" idx="12"/>
          </p:nvPr>
        </p:nvSpPr>
        <p:spPr/>
        <p:txBody>
          <a:bodyPr/>
          <a:lstStyle/>
          <a:p>
            <a:fld id="{802006FE-6571-4354-8775-F8708372C227}" type="slidenum">
              <a:rPr lang="de-DE" smtClean="0"/>
              <a:t>3</a:t>
            </a:fld>
            <a:endParaRPr lang="de-DE"/>
          </a:p>
        </p:txBody>
      </p:sp>
      <p:sp>
        <p:nvSpPr>
          <p:cNvPr id="7" name="Textfeld 6">
            <a:extLst>
              <a:ext uri="{FF2B5EF4-FFF2-40B4-BE49-F238E27FC236}">
                <a16:creationId xmlns:a16="http://schemas.microsoft.com/office/drawing/2014/main" id="{EEAB44FF-076B-195B-9EA2-DE6ED7303BF7}"/>
              </a:ext>
            </a:extLst>
          </p:cNvPr>
          <p:cNvSpPr txBox="1"/>
          <p:nvPr/>
        </p:nvSpPr>
        <p:spPr>
          <a:xfrm>
            <a:off x="39020" y="1386820"/>
            <a:ext cx="2927047" cy="4154984"/>
          </a:xfrm>
          <a:prstGeom prst="rect">
            <a:avLst/>
          </a:prstGeom>
          <a:noFill/>
        </p:spPr>
        <p:txBody>
          <a:bodyPr wrap="square" rtlCol="0">
            <a:spAutoFit/>
          </a:bodyPr>
          <a:lstStyle/>
          <a:p>
            <a:r>
              <a:rPr lang="de-DE" sz="2400" dirty="0"/>
              <a:t>Sexualkunde-</a:t>
            </a:r>
          </a:p>
          <a:p>
            <a:r>
              <a:rPr lang="de-DE" sz="2400" dirty="0" err="1"/>
              <a:t>unterricht</a:t>
            </a:r>
            <a:r>
              <a:rPr lang="de-DE" sz="2400" dirty="0"/>
              <a:t> ist seit 1977 verpflichtend in Deutschland. </a:t>
            </a:r>
          </a:p>
          <a:p>
            <a:endParaRPr lang="de-DE" sz="2400" dirty="0"/>
          </a:p>
          <a:p>
            <a:r>
              <a:rPr lang="de-DE" sz="2400" dirty="0"/>
              <a:t>Dieser sollte eine Vielzahl an Themen beinhalten, unter anderem das Thema </a:t>
            </a:r>
          </a:p>
          <a:p>
            <a:endParaRPr lang="de-DE" sz="2400" dirty="0"/>
          </a:p>
        </p:txBody>
      </p:sp>
      <p:sp>
        <p:nvSpPr>
          <p:cNvPr id="8" name="Textfeld 7">
            <a:extLst>
              <a:ext uri="{FF2B5EF4-FFF2-40B4-BE49-F238E27FC236}">
                <a16:creationId xmlns:a16="http://schemas.microsoft.com/office/drawing/2014/main" id="{AAA526B5-B1D5-7B5A-344B-954E2580EDCA}"/>
              </a:ext>
            </a:extLst>
          </p:cNvPr>
          <p:cNvSpPr txBox="1"/>
          <p:nvPr/>
        </p:nvSpPr>
        <p:spPr>
          <a:xfrm>
            <a:off x="39020" y="115868"/>
            <a:ext cx="1618593" cy="923330"/>
          </a:xfrm>
          <a:prstGeom prst="rect">
            <a:avLst/>
          </a:prstGeom>
          <a:noFill/>
        </p:spPr>
        <p:txBody>
          <a:bodyPr wrap="square" rtlCol="0">
            <a:spAutoFit/>
          </a:bodyPr>
          <a:lstStyle/>
          <a:p>
            <a:r>
              <a:rPr lang="de-DE"/>
              <a:t>Name </a:t>
            </a:r>
          </a:p>
          <a:p>
            <a:r>
              <a:rPr lang="de-DE"/>
              <a:t>Klasse</a:t>
            </a:r>
          </a:p>
          <a:p>
            <a:r>
              <a:rPr lang="de-DE"/>
              <a:t>Fach</a:t>
            </a:r>
          </a:p>
        </p:txBody>
      </p:sp>
    </p:spTree>
    <p:extLst>
      <p:ext uri="{BB962C8B-B14F-4D97-AF65-F5344CB8AC3E}">
        <p14:creationId xmlns:p14="http://schemas.microsoft.com/office/powerpoint/2010/main" val="352977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43371-A97E-87E4-BF3D-561280139BDD}"/>
            </a:ext>
          </a:extLst>
        </p:cNvPr>
        <p:cNvGrpSpPr/>
        <p:nvPr/>
      </p:nvGrpSpPr>
      <p:grpSpPr>
        <a:xfrm>
          <a:off x="0" y="0"/>
          <a:ext cx="0" cy="0"/>
          <a:chOff x="0" y="0"/>
          <a:chExt cx="0" cy="0"/>
        </a:xfrm>
      </p:grpSpPr>
      <p:pic>
        <p:nvPicPr>
          <p:cNvPr id="6" name="Grafik 5" descr="Ein Bild, das Reihe, Diagramm enthält.&#10;&#10;KI-generierte Inhalte können fehlerhaft sein.">
            <a:extLst>
              <a:ext uri="{FF2B5EF4-FFF2-40B4-BE49-F238E27FC236}">
                <a16:creationId xmlns:a16="http://schemas.microsoft.com/office/drawing/2014/main" id="{52EB4A99-327C-E1A2-9985-D1143DAC4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147942"/>
            <a:ext cx="5284724" cy="3170834"/>
          </a:xfrm>
          <a:prstGeom prst="rect">
            <a:avLst/>
          </a:prstGeom>
        </p:spPr>
      </p:pic>
      <p:sp>
        <p:nvSpPr>
          <p:cNvPr id="2" name="Titel 1">
            <a:extLst>
              <a:ext uri="{FF2B5EF4-FFF2-40B4-BE49-F238E27FC236}">
                <a16:creationId xmlns:a16="http://schemas.microsoft.com/office/drawing/2014/main" id="{E3501FFA-501E-A0FD-94F9-E34301DE6BEC}"/>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472143E5-CBA9-8545-2B47-BF06630C663E}"/>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0CE083FE-4F77-1854-A2EF-47053F2B9FA4}"/>
              </a:ext>
            </a:extLst>
          </p:cNvPr>
          <p:cNvSpPr>
            <a:spLocks noGrp="1"/>
          </p:cNvSpPr>
          <p:nvPr>
            <p:ph type="sldNum" sz="quarter" idx="12"/>
          </p:nvPr>
        </p:nvSpPr>
        <p:spPr/>
        <p:txBody>
          <a:bodyPr/>
          <a:lstStyle/>
          <a:p>
            <a:fld id="{802006FE-6571-4354-8775-F8708372C227}" type="slidenum">
              <a:rPr lang="de-DE" smtClean="0"/>
              <a:t>30</a:t>
            </a:fld>
            <a:endParaRPr lang="de-DE"/>
          </a:p>
        </p:txBody>
      </p:sp>
      <p:sp>
        <p:nvSpPr>
          <p:cNvPr id="7" name="Textfeld 6">
            <a:extLst>
              <a:ext uri="{FF2B5EF4-FFF2-40B4-BE49-F238E27FC236}">
                <a16:creationId xmlns:a16="http://schemas.microsoft.com/office/drawing/2014/main" id="{ECC461FA-8E9E-04B5-E073-4637EF6DDFB0}"/>
              </a:ext>
            </a:extLst>
          </p:cNvPr>
          <p:cNvSpPr txBox="1"/>
          <p:nvPr/>
        </p:nvSpPr>
        <p:spPr>
          <a:xfrm>
            <a:off x="492967" y="3778429"/>
            <a:ext cx="11206066" cy="1200329"/>
          </a:xfrm>
          <a:prstGeom prst="rect">
            <a:avLst/>
          </a:prstGeom>
          <a:noFill/>
        </p:spPr>
        <p:txBody>
          <a:bodyPr wrap="square" rtlCol="0">
            <a:spAutoFit/>
          </a:bodyPr>
          <a:lstStyle/>
          <a:p>
            <a:r>
              <a:rPr lang="de-DE" b="1" dirty="0">
                <a:solidFill>
                  <a:srgbClr val="DABC9E"/>
                </a:solidFill>
              </a:rPr>
              <a:t>3. Sekretionsphase (</a:t>
            </a:r>
            <a:r>
              <a:rPr lang="de-DE" b="1" dirty="0" err="1">
                <a:solidFill>
                  <a:srgbClr val="DABC9E"/>
                </a:solidFill>
              </a:rPr>
              <a:t>Luteal</a:t>
            </a:r>
            <a:r>
              <a:rPr lang="de-DE" b="1" dirty="0">
                <a:solidFill>
                  <a:srgbClr val="DABC9E"/>
                </a:solidFill>
              </a:rPr>
              <a:t>- oder Gelbkörperphase - 15. – 25. Zyklustag)</a:t>
            </a:r>
            <a:endParaRPr lang="de-DE" dirty="0"/>
          </a:p>
          <a:p>
            <a:pPr marL="285750" indent="-285750">
              <a:buFont typeface="Arial" panose="020B0604020202020204" pitchFamily="34" charset="0"/>
              <a:buChar char="•"/>
            </a:pPr>
            <a:r>
              <a:rPr lang="de-DE" dirty="0"/>
              <a:t>Aus dem Follikel entsteht der Gelbkörper</a:t>
            </a:r>
          </a:p>
          <a:p>
            <a:pPr marL="285750" indent="-285750">
              <a:buFont typeface="Arial" panose="020B0604020202020204" pitchFamily="34" charset="0"/>
              <a:buChar char="•"/>
            </a:pPr>
            <a:r>
              <a:rPr lang="de-DE" dirty="0"/>
              <a:t>Gelbkörper produziert mit dem Einfluss von LH das Hormon Progesteron</a:t>
            </a:r>
          </a:p>
          <a:p>
            <a:pPr marL="285750" indent="-285750">
              <a:buFont typeface="Arial" panose="020B0604020202020204" pitchFamily="34" charset="0"/>
              <a:buChar char="•"/>
            </a:pPr>
            <a:r>
              <a:rPr lang="de-DE" dirty="0"/>
              <a:t>Progesteron bewirkt einen Umbau der Gebärmutterschleimhaut </a:t>
            </a:r>
          </a:p>
        </p:txBody>
      </p:sp>
      <p:sp>
        <p:nvSpPr>
          <p:cNvPr id="9" name="Rechteck 8">
            <a:extLst>
              <a:ext uri="{FF2B5EF4-FFF2-40B4-BE49-F238E27FC236}">
                <a16:creationId xmlns:a16="http://schemas.microsoft.com/office/drawing/2014/main" id="{B0F1CEFA-2689-B197-7634-E5FC0F0F0D95}"/>
              </a:ext>
            </a:extLst>
          </p:cNvPr>
          <p:cNvSpPr/>
          <p:nvPr/>
        </p:nvSpPr>
        <p:spPr>
          <a:xfrm>
            <a:off x="9156443" y="457463"/>
            <a:ext cx="1741712" cy="2585014"/>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851077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774D9-C223-E9F7-AA9B-6C920DF9AF3C}"/>
            </a:ext>
          </a:extLst>
        </p:cNvPr>
        <p:cNvGrpSpPr/>
        <p:nvPr/>
      </p:nvGrpSpPr>
      <p:grpSpPr>
        <a:xfrm>
          <a:off x="0" y="0"/>
          <a:ext cx="0" cy="0"/>
          <a:chOff x="0" y="0"/>
          <a:chExt cx="0" cy="0"/>
        </a:xfrm>
      </p:grpSpPr>
      <p:pic>
        <p:nvPicPr>
          <p:cNvPr id="6" name="Grafik 5" descr="Ein Bild, das Reihe, Diagramm enthält.&#10;&#10;KI-generierte Inhalte können fehlerhaft sein.">
            <a:extLst>
              <a:ext uri="{FF2B5EF4-FFF2-40B4-BE49-F238E27FC236}">
                <a16:creationId xmlns:a16="http://schemas.microsoft.com/office/drawing/2014/main" id="{5370567B-CBCC-AB03-F6DA-A2CF3FD0B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4309" y="-147942"/>
            <a:ext cx="5284724" cy="3170834"/>
          </a:xfrm>
          <a:prstGeom prst="rect">
            <a:avLst/>
          </a:prstGeom>
        </p:spPr>
      </p:pic>
      <p:sp>
        <p:nvSpPr>
          <p:cNvPr id="2" name="Titel 1">
            <a:extLst>
              <a:ext uri="{FF2B5EF4-FFF2-40B4-BE49-F238E27FC236}">
                <a16:creationId xmlns:a16="http://schemas.microsoft.com/office/drawing/2014/main" id="{6D994034-F81D-27A5-5CC9-9F45D0FCE95D}"/>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AFC9D05C-8D9C-BD16-CAB3-407AC38D3F22}"/>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5BC1C1E7-71CF-AB14-9114-B9EB9D0F4962}"/>
              </a:ext>
            </a:extLst>
          </p:cNvPr>
          <p:cNvSpPr>
            <a:spLocks noGrp="1"/>
          </p:cNvSpPr>
          <p:nvPr>
            <p:ph type="sldNum" sz="quarter" idx="12"/>
          </p:nvPr>
        </p:nvSpPr>
        <p:spPr/>
        <p:txBody>
          <a:bodyPr/>
          <a:lstStyle/>
          <a:p>
            <a:fld id="{802006FE-6571-4354-8775-F8708372C227}" type="slidenum">
              <a:rPr lang="de-DE" smtClean="0"/>
              <a:t>31</a:t>
            </a:fld>
            <a:endParaRPr lang="de-DE"/>
          </a:p>
        </p:txBody>
      </p:sp>
      <p:sp>
        <p:nvSpPr>
          <p:cNvPr id="7" name="Textfeld 6">
            <a:extLst>
              <a:ext uri="{FF2B5EF4-FFF2-40B4-BE49-F238E27FC236}">
                <a16:creationId xmlns:a16="http://schemas.microsoft.com/office/drawing/2014/main" id="{59986597-9B9C-0D4E-8606-CC567571A4D9}"/>
              </a:ext>
            </a:extLst>
          </p:cNvPr>
          <p:cNvSpPr txBox="1"/>
          <p:nvPr/>
        </p:nvSpPr>
        <p:spPr>
          <a:xfrm>
            <a:off x="492967" y="3719513"/>
            <a:ext cx="11206066" cy="923330"/>
          </a:xfrm>
          <a:prstGeom prst="rect">
            <a:avLst/>
          </a:prstGeom>
          <a:noFill/>
        </p:spPr>
        <p:txBody>
          <a:bodyPr wrap="square" rtlCol="0">
            <a:spAutoFit/>
          </a:bodyPr>
          <a:lstStyle/>
          <a:p>
            <a:r>
              <a:rPr lang="de-DE" b="1" dirty="0">
                <a:solidFill>
                  <a:srgbClr val="DABC9E"/>
                </a:solidFill>
              </a:rPr>
              <a:t>4. Ischämische Phase (nur, sofern keine Befruchtung stattgefunden hat - 25. bis 28. Zyklustag)</a:t>
            </a:r>
            <a:endParaRPr lang="de-DE" dirty="0"/>
          </a:p>
          <a:p>
            <a:pPr marL="285750" indent="-285750">
              <a:buFont typeface="Arial" panose="020B0604020202020204" pitchFamily="34" charset="0"/>
              <a:buChar char="•"/>
            </a:pPr>
            <a:r>
              <a:rPr lang="de-DE" dirty="0"/>
              <a:t>Rückbildung des Gelbkörpers </a:t>
            </a:r>
          </a:p>
          <a:p>
            <a:pPr marL="285750" indent="-285750">
              <a:buFont typeface="Arial" panose="020B0604020202020204" pitchFamily="34" charset="0"/>
              <a:buChar char="•"/>
            </a:pPr>
            <a:r>
              <a:rPr lang="de-DE" dirty="0"/>
              <a:t>Abfall des Gelbkörperhormons Progesteron </a:t>
            </a:r>
          </a:p>
        </p:txBody>
      </p:sp>
      <p:sp>
        <p:nvSpPr>
          <p:cNvPr id="9" name="Rechteck 8">
            <a:extLst>
              <a:ext uri="{FF2B5EF4-FFF2-40B4-BE49-F238E27FC236}">
                <a16:creationId xmlns:a16="http://schemas.microsoft.com/office/drawing/2014/main" id="{DFC5CB8A-F3C3-F104-BD8E-A81445C87A09}"/>
              </a:ext>
            </a:extLst>
          </p:cNvPr>
          <p:cNvSpPr/>
          <p:nvPr/>
        </p:nvSpPr>
        <p:spPr>
          <a:xfrm>
            <a:off x="11008567" y="599488"/>
            <a:ext cx="552062" cy="2293002"/>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50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D3038-9DEE-E2FA-3FB2-F669E136B21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32E1C90-A674-393F-245B-24652D14CDDE}"/>
              </a:ext>
            </a:extLst>
          </p:cNvPr>
          <p:cNvSpPr>
            <a:spLocks noGrp="1"/>
          </p:cNvSpPr>
          <p:nvPr>
            <p:ph type="title"/>
          </p:nvPr>
        </p:nvSpPr>
        <p:spPr/>
        <p:txBody>
          <a:bodyPr/>
          <a:lstStyle/>
          <a:p>
            <a:r>
              <a:rPr lang="de-DE">
                <a:solidFill>
                  <a:srgbClr val="DABC9E"/>
                </a:solidFill>
              </a:rPr>
              <a:t> Grundlagen</a:t>
            </a:r>
          </a:p>
        </p:txBody>
      </p:sp>
      <p:sp>
        <p:nvSpPr>
          <p:cNvPr id="3" name="Inhaltsplatzhalter 2">
            <a:extLst>
              <a:ext uri="{FF2B5EF4-FFF2-40B4-BE49-F238E27FC236}">
                <a16:creationId xmlns:a16="http://schemas.microsoft.com/office/drawing/2014/main" id="{18566E5A-0061-77BE-329F-B29840317114}"/>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3200" b="1"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82CE2137-738D-592C-6B00-5A254296A0C9}"/>
              </a:ext>
            </a:extLst>
          </p:cNvPr>
          <p:cNvSpPr>
            <a:spLocks noGrp="1"/>
          </p:cNvSpPr>
          <p:nvPr>
            <p:ph type="sldNum" sz="quarter" idx="12"/>
          </p:nvPr>
        </p:nvSpPr>
        <p:spPr/>
        <p:txBody>
          <a:bodyPr/>
          <a:lstStyle/>
          <a:p>
            <a:fld id="{802006FE-6571-4354-8775-F8708372C227}" type="slidenum">
              <a:rPr lang="de-DE" smtClean="0"/>
              <a:t>32</a:t>
            </a:fld>
            <a:endParaRPr lang="de-DE"/>
          </a:p>
        </p:txBody>
      </p:sp>
      <p:sp>
        <p:nvSpPr>
          <p:cNvPr id="6" name="Textfeld 5">
            <a:extLst>
              <a:ext uri="{FF2B5EF4-FFF2-40B4-BE49-F238E27FC236}">
                <a16:creationId xmlns:a16="http://schemas.microsoft.com/office/drawing/2014/main" id="{6A79BC25-A395-EE07-793C-F71EC49720B2}"/>
              </a:ext>
            </a:extLst>
          </p:cNvPr>
          <p:cNvSpPr txBox="1"/>
          <p:nvPr/>
        </p:nvSpPr>
        <p:spPr>
          <a:xfrm>
            <a:off x="6764110" y="1075062"/>
            <a:ext cx="4417073" cy="2585323"/>
          </a:xfrm>
          <a:prstGeom prst="rect">
            <a:avLst/>
          </a:prstGeom>
          <a:solidFill>
            <a:schemeClr val="bg1"/>
          </a:solidFill>
          <a:ln>
            <a:solidFill>
              <a:srgbClr val="DABC9E"/>
            </a:solidFill>
          </a:ln>
        </p:spPr>
        <p:txBody>
          <a:bodyPr wrap="square" rtlCol="0">
            <a:spAutoFit/>
          </a:bodyPr>
          <a:lstStyle/>
          <a:p>
            <a:r>
              <a:rPr lang="de-DE" sz="1800" dirty="0">
                <a:solidFill>
                  <a:srgbClr val="202124"/>
                </a:solidFill>
                <a:cs typeface="Arial"/>
              </a:rPr>
              <a:t>300 bis 500mal kommt es im Leben einer Frau zu einem Eisprung.</a:t>
            </a:r>
            <a:endParaRPr lang="de-DE" dirty="0"/>
          </a:p>
          <a:p>
            <a:endParaRPr lang="de-DE" sz="1800" dirty="0">
              <a:solidFill>
                <a:srgbClr val="202124"/>
              </a:solidFill>
              <a:cs typeface="Arial"/>
            </a:endParaRPr>
          </a:p>
          <a:p>
            <a:r>
              <a:rPr lang="de-DE" sz="1800" dirty="0">
                <a:solidFill>
                  <a:srgbClr val="202124"/>
                </a:solidFill>
                <a:cs typeface="Arial"/>
              </a:rPr>
              <a:t>So oft dieser Zyklus durchlaufen wird, so oft besteht das Risiko einer Schwangerschaft, wenn die Frau sexuell aktiv ist und keine Verhütungsmethode anwendet!</a:t>
            </a:r>
            <a:endParaRPr lang="de-DE" dirty="0"/>
          </a:p>
          <a:p>
            <a:endParaRPr lang="de-DE" dirty="0"/>
          </a:p>
        </p:txBody>
      </p:sp>
      <p:sp>
        <p:nvSpPr>
          <p:cNvPr id="10" name="Ellipse 9">
            <a:extLst>
              <a:ext uri="{FF2B5EF4-FFF2-40B4-BE49-F238E27FC236}">
                <a16:creationId xmlns:a16="http://schemas.microsoft.com/office/drawing/2014/main" id="{05C9A7AD-D890-A89E-1CEB-06CE2A55B160}"/>
              </a:ext>
            </a:extLst>
          </p:cNvPr>
          <p:cNvSpPr/>
          <p:nvPr/>
        </p:nvSpPr>
        <p:spPr>
          <a:xfrm>
            <a:off x="10239375"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E1DC1862-567F-3809-EB50-4B4113D3F399}"/>
              </a:ext>
            </a:extLst>
          </p:cNvPr>
          <p:cNvSpPr/>
          <p:nvPr/>
        </p:nvSpPr>
        <p:spPr>
          <a:xfrm>
            <a:off x="7898752"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C9F596A7-C4CD-B482-8BAF-8EA724A883A5}"/>
              </a:ext>
            </a:extLst>
          </p:cNvPr>
          <p:cNvSpPr/>
          <p:nvPr/>
        </p:nvSpPr>
        <p:spPr>
          <a:xfrm rot="1554392">
            <a:off x="-4875495" y="20161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8A419BE8-9F07-3F51-9625-09A192F57689}"/>
              </a:ext>
            </a:extLst>
          </p:cNvPr>
          <p:cNvSpPr/>
          <p:nvPr/>
        </p:nvSpPr>
        <p:spPr>
          <a:xfrm rot="1554392">
            <a:off x="-3757085" y="46494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Person, Gliedmaße, Zeh, Gelenk enthält.&#10;&#10;KI-generierte Inhalte können fehlerhaft sein.">
            <a:extLst>
              <a:ext uri="{FF2B5EF4-FFF2-40B4-BE49-F238E27FC236}">
                <a16:creationId xmlns:a16="http://schemas.microsoft.com/office/drawing/2014/main" id="{6E761427-315C-69EB-2685-7B5015673E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3326" y="3415013"/>
            <a:ext cx="4761905" cy="2857143"/>
          </a:xfrm>
          <a:prstGeom prst="rect">
            <a:avLst/>
          </a:prstGeom>
        </p:spPr>
      </p:pic>
    </p:spTree>
    <p:extLst>
      <p:ext uri="{BB962C8B-B14F-4D97-AF65-F5344CB8AC3E}">
        <p14:creationId xmlns:p14="http://schemas.microsoft.com/office/powerpoint/2010/main" val="1175329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27DC33-7C97-4F04-448A-B64CD93570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A05D28-E7A7-05AA-1920-0FD905E20801}"/>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AB91C652-8B7E-A4C8-89B6-BFB10BEC5694}"/>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C746651E-6B0C-8176-D912-71EC7116F0B4}"/>
              </a:ext>
            </a:extLst>
          </p:cNvPr>
          <p:cNvSpPr>
            <a:spLocks noGrp="1"/>
          </p:cNvSpPr>
          <p:nvPr>
            <p:ph type="sldNum" sz="quarter" idx="12"/>
          </p:nvPr>
        </p:nvSpPr>
        <p:spPr/>
        <p:txBody>
          <a:bodyPr/>
          <a:lstStyle/>
          <a:p>
            <a:fld id="{802006FE-6571-4354-8775-F8708372C227}" type="slidenum">
              <a:rPr lang="de-DE" smtClean="0"/>
              <a:t>33</a:t>
            </a:fld>
            <a:endParaRPr lang="de-DE"/>
          </a:p>
        </p:txBody>
      </p:sp>
      <p:sp>
        <p:nvSpPr>
          <p:cNvPr id="6" name="Textfeld 5">
            <a:extLst>
              <a:ext uri="{FF2B5EF4-FFF2-40B4-BE49-F238E27FC236}">
                <a16:creationId xmlns:a16="http://schemas.microsoft.com/office/drawing/2014/main" id="{9F8381BA-3867-0057-67FD-F259BE91A7C4}"/>
              </a:ext>
            </a:extLst>
          </p:cNvPr>
          <p:cNvSpPr txBox="1"/>
          <p:nvPr/>
        </p:nvSpPr>
        <p:spPr>
          <a:xfrm>
            <a:off x="5958348" y="696219"/>
            <a:ext cx="6096000" cy="5878532"/>
          </a:xfrm>
          <a:prstGeom prst="rect">
            <a:avLst/>
          </a:prstGeom>
          <a:noFill/>
        </p:spPr>
        <p:txBody>
          <a:bodyPr wrap="square">
            <a:spAutoFit/>
          </a:bodyPr>
          <a:lstStyle/>
          <a:p>
            <a:pPr algn="l" rtl="0" fontAlgn="base"/>
            <a:r>
              <a:rPr lang="de-DE" sz="2000" b="0" i="0" u="none" strike="noStrike" dirty="0">
                <a:solidFill>
                  <a:srgbClr val="000000"/>
                </a:solidFill>
                <a:effectLst/>
              </a:rPr>
              <a:t>Hypothalamus (Gehirn) dient als Zeitgeber</a:t>
            </a:r>
            <a:r>
              <a:rPr lang="en-US" sz="2000" b="0" i="0" dirty="0">
                <a:solidFill>
                  <a:srgbClr val="000000"/>
                </a:solidFill>
                <a:effectLst/>
              </a:rPr>
              <a:t>​</a:t>
            </a:r>
            <a:endParaRPr lang="en-US" b="0" i="0" dirty="0">
              <a:solidFill>
                <a:srgbClr val="000000"/>
              </a:solidFill>
              <a:effectLst/>
            </a:endParaRPr>
          </a:p>
          <a:p>
            <a:pPr lvl="1" fontAlgn="base"/>
            <a:r>
              <a:rPr lang="de-DE" b="0" i="0" u="none" strike="noStrike" dirty="0">
                <a:solidFill>
                  <a:srgbClr val="000000"/>
                </a:solidFill>
                <a:effectLst/>
              </a:rPr>
              <a:t>=&gt; von dort wird das Hormon </a:t>
            </a:r>
            <a:r>
              <a:rPr lang="de-DE" b="0" i="0" u="none" strike="noStrike" dirty="0" err="1">
                <a:solidFill>
                  <a:srgbClr val="000000"/>
                </a:solidFill>
                <a:effectLst/>
              </a:rPr>
              <a:t>Gonadotropin</a:t>
            </a:r>
            <a:r>
              <a:rPr lang="de-DE" b="0" i="0" u="none" strike="noStrike" dirty="0">
                <a:solidFill>
                  <a:srgbClr val="000000"/>
                </a:solidFill>
                <a:effectLst/>
              </a:rPr>
              <a:t>-</a:t>
            </a:r>
            <a:r>
              <a:rPr lang="de-DE" b="0" i="0" u="none" strike="noStrike" dirty="0" err="1">
                <a:solidFill>
                  <a:srgbClr val="000000"/>
                </a:solidFill>
                <a:effectLst/>
              </a:rPr>
              <a:t>Releasing</a:t>
            </a:r>
            <a:r>
              <a:rPr lang="de-DE" b="0" i="0" u="none" strike="noStrike" dirty="0">
                <a:solidFill>
                  <a:srgbClr val="000000"/>
                </a:solidFill>
                <a:effectLst/>
              </a:rPr>
              <a:t>-Hormon (</a:t>
            </a:r>
            <a:r>
              <a:rPr lang="de-DE" b="0" i="0" u="none" strike="noStrike" dirty="0" err="1">
                <a:solidFill>
                  <a:srgbClr val="000000"/>
                </a:solidFill>
                <a:effectLst/>
              </a:rPr>
              <a:t>GnRH</a:t>
            </a:r>
            <a:r>
              <a:rPr lang="de-DE" b="0" i="0" u="none" strike="noStrike" dirty="0">
                <a:solidFill>
                  <a:srgbClr val="000000"/>
                </a:solidFill>
                <a:effectLst/>
              </a:rPr>
              <a:t>) ausgesendet</a:t>
            </a:r>
            <a:r>
              <a:rPr lang="en-US" b="0" i="0" dirty="0">
                <a:solidFill>
                  <a:srgbClr val="000000"/>
                </a:solidFill>
                <a:effectLst/>
              </a:rPr>
              <a:t>​</a:t>
            </a:r>
          </a:p>
          <a:p>
            <a:pPr lvl="1" fontAlgn="base">
              <a:buFont typeface="Arial" panose="020B0604020202020204" pitchFamily="34" charset="0"/>
              <a:buChar char="•"/>
            </a:pPr>
            <a:endParaRPr lang="en-US" b="0" i="0" dirty="0">
              <a:solidFill>
                <a:srgbClr val="000000"/>
              </a:solidFill>
              <a:effectLst/>
            </a:endParaRPr>
          </a:p>
          <a:p>
            <a:pPr lvl="1" fontAlgn="base"/>
            <a:endParaRPr lang="en-US" b="0" i="0" dirty="0">
              <a:solidFill>
                <a:srgbClr val="000000"/>
              </a:solidFill>
              <a:effectLst/>
            </a:endParaRPr>
          </a:p>
          <a:p>
            <a:pPr lvl="1" fontAlgn="base"/>
            <a:endParaRPr lang="en-US" b="0" i="0" dirty="0">
              <a:solidFill>
                <a:srgbClr val="000000"/>
              </a:solidFill>
              <a:effectLst/>
            </a:endParaRPr>
          </a:p>
          <a:p>
            <a:pPr algn="l" rtl="0" fontAlgn="base"/>
            <a:r>
              <a:rPr lang="de-DE" sz="2000" b="0" i="0" u="none" strike="noStrike" dirty="0">
                <a:solidFill>
                  <a:srgbClr val="000000"/>
                </a:solidFill>
                <a:effectLst/>
              </a:rPr>
              <a:t>durch </a:t>
            </a:r>
            <a:r>
              <a:rPr lang="de-DE" sz="2000" b="0" i="0" u="none" strike="noStrike" dirty="0" err="1">
                <a:solidFill>
                  <a:srgbClr val="000000"/>
                </a:solidFill>
                <a:effectLst/>
              </a:rPr>
              <a:t>GnRH</a:t>
            </a:r>
            <a:r>
              <a:rPr lang="de-DE" sz="2000" b="0" i="0" u="none" strike="noStrike" dirty="0">
                <a:solidFill>
                  <a:srgbClr val="000000"/>
                </a:solidFill>
                <a:effectLst/>
              </a:rPr>
              <a:t> wird Hirnanhangsdrüse (Hypophyse) im Gehirn stimuliert</a:t>
            </a:r>
            <a:r>
              <a:rPr lang="en-US" sz="2000" b="0" i="0" dirty="0">
                <a:solidFill>
                  <a:srgbClr val="000000"/>
                </a:solidFill>
                <a:effectLst/>
              </a:rPr>
              <a:t>​</a:t>
            </a:r>
          </a:p>
          <a:p>
            <a:pPr algn="l" rtl="0" fontAlgn="base"/>
            <a:endParaRPr lang="en-US" sz="2000" b="0" i="0" dirty="0">
              <a:solidFill>
                <a:srgbClr val="000000"/>
              </a:solidFill>
              <a:effectLst/>
            </a:endParaRPr>
          </a:p>
          <a:p>
            <a:pPr algn="l" rtl="0" fontAlgn="base"/>
            <a:endParaRPr lang="en-US" sz="2000" b="0" i="0" dirty="0">
              <a:solidFill>
                <a:srgbClr val="000000"/>
              </a:solidFill>
              <a:effectLst/>
            </a:endParaRPr>
          </a:p>
          <a:p>
            <a:pPr algn="l" rtl="0" fontAlgn="base"/>
            <a:endParaRPr lang="en-US" sz="2000" b="0" i="0" dirty="0">
              <a:solidFill>
                <a:srgbClr val="000000"/>
              </a:solidFill>
              <a:effectLst/>
            </a:endParaRPr>
          </a:p>
          <a:p>
            <a:pPr algn="l" rtl="0" fontAlgn="base"/>
            <a:endParaRPr lang="en-US" b="0" i="0" dirty="0">
              <a:solidFill>
                <a:srgbClr val="000000"/>
              </a:solidFill>
              <a:effectLst/>
            </a:endParaRPr>
          </a:p>
          <a:p>
            <a:pPr algn="l" rtl="0" fontAlgn="base"/>
            <a:r>
              <a:rPr lang="de-DE" sz="1800" b="0" i="0" u="none" strike="noStrike" dirty="0">
                <a:solidFill>
                  <a:srgbClr val="000000"/>
                </a:solidFill>
                <a:effectLst/>
              </a:rPr>
              <a:t>in Hypophyse werden zwei Hormone gebildet: 1. Follikel stimulierendes Hormon (FSH) 2. luteinisierende Hormon (LH) =&gt; wirken auf Eierstöcke</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de-DE" sz="2000" b="0" i="0" u="none" strike="noStrike" dirty="0">
              <a:solidFill>
                <a:srgbClr val="000000"/>
              </a:solidFill>
              <a:effectLst/>
            </a:endParaRPr>
          </a:p>
          <a:p>
            <a:pPr algn="l" rtl="0" fontAlgn="base"/>
            <a:r>
              <a:rPr lang="de-DE" sz="2000" b="0" i="0" u="none" strike="noStrike" dirty="0">
                <a:solidFill>
                  <a:srgbClr val="000000"/>
                </a:solidFill>
                <a:effectLst/>
              </a:rPr>
              <a:t>FSH stimuliert den Reifungsprozess eines Follikels </a:t>
            </a:r>
            <a:endParaRPr lang="en-US" b="0" i="0" dirty="0">
              <a:solidFill>
                <a:srgbClr val="000000"/>
              </a:solidFill>
              <a:effectLst/>
            </a:endParaRPr>
          </a:p>
        </p:txBody>
      </p:sp>
      <p:sp>
        <p:nvSpPr>
          <p:cNvPr id="8" name="Pfeil: nach unten 7">
            <a:extLst>
              <a:ext uri="{FF2B5EF4-FFF2-40B4-BE49-F238E27FC236}">
                <a16:creationId xmlns:a16="http://schemas.microsoft.com/office/drawing/2014/main" id="{BDEC412D-0557-5A95-F988-6CFDDAC5DE21}"/>
              </a:ext>
            </a:extLst>
          </p:cNvPr>
          <p:cNvSpPr/>
          <p:nvPr/>
        </p:nvSpPr>
        <p:spPr>
          <a:xfrm>
            <a:off x="8347587" y="1690688"/>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unten 8">
            <a:extLst>
              <a:ext uri="{FF2B5EF4-FFF2-40B4-BE49-F238E27FC236}">
                <a16:creationId xmlns:a16="http://schemas.microsoft.com/office/drawing/2014/main" id="{773089B7-48F9-2712-3601-00775003862A}"/>
              </a:ext>
            </a:extLst>
          </p:cNvPr>
          <p:cNvSpPr/>
          <p:nvPr/>
        </p:nvSpPr>
        <p:spPr>
          <a:xfrm>
            <a:off x="8337754" y="3165127"/>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9">
            <a:extLst>
              <a:ext uri="{FF2B5EF4-FFF2-40B4-BE49-F238E27FC236}">
                <a16:creationId xmlns:a16="http://schemas.microsoft.com/office/drawing/2014/main" id="{ED3F2AF7-0DEB-0E71-56D7-2392DB6F71B9}"/>
              </a:ext>
            </a:extLst>
          </p:cNvPr>
          <p:cNvSpPr/>
          <p:nvPr/>
        </p:nvSpPr>
        <p:spPr>
          <a:xfrm>
            <a:off x="8347587" y="5316602"/>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 Bild, das Text, Schrift, Design enthält.&#10;&#10;KI-generierte Inhalte können fehlerhaft sein.">
            <a:extLst>
              <a:ext uri="{FF2B5EF4-FFF2-40B4-BE49-F238E27FC236}">
                <a16:creationId xmlns:a16="http://schemas.microsoft.com/office/drawing/2014/main" id="{FED38D06-1C74-CFC5-3A8B-EDB567CB2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65" y="3296034"/>
            <a:ext cx="5144102" cy="3086461"/>
          </a:xfrm>
          <a:prstGeom prst="rect">
            <a:avLst/>
          </a:prstGeom>
        </p:spPr>
      </p:pic>
      <p:sp>
        <p:nvSpPr>
          <p:cNvPr id="5" name="Rechteck 4">
            <a:extLst>
              <a:ext uri="{FF2B5EF4-FFF2-40B4-BE49-F238E27FC236}">
                <a16:creationId xmlns:a16="http://schemas.microsoft.com/office/drawing/2014/main" id="{D19BA2C0-3FA0-94CC-D242-2404B34C96A7}"/>
              </a:ext>
            </a:extLst>
          </p:cNvPr>
          <p:cNvSpPr/>
          <p:nvPr/>
        </p:nvSpPr>
        <p:spPr>
          <a:xfrm>
            <a:off x="2024743" y="3429000"/>
            <a:ext cx="2435290" cy="111500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
        <p:nvSpPr>
          <p:cNvPr id="7" name="Rechteck 6">
            <a:extLst>
              <a:ext uri="{FF2B5EF4-FFF2-40B4-BE49-F238E27FC236}">
                <a16:creationId xmlns:a16="http://schemas.microsoft.com/office/drawing/2014/main" id="{5193A080-54E4-EB3F-9CB5-AFBD98B3E8C9}"/>
              </a:ext>
            </a:extLst>
          </p:cNvPr>
          <p:cNvSpPr/>
          <p:nvPr/>
        </p:nvSpPr>
        <p:spPr>
          <a:xfrm>
            <a:off x="2024743" y="4554157"/>
            <a:ext cx="2435290" cy="32575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
        <p:nvSpPr>
          <p:cNvPr id="13" name="Rechteck 12">
            <a:extLst>
              <a:ext uri="{FF2B5EF4-FFF2-40B4-BE49-F238E27FC236}">
                <a16:creationId xmlns:a16="http://schemas.microsoft.com/office/drawing/2014/main" id="{1FFFCCFC-96D7-9903-557F-CFAD84451868}"/>
              </a:ext>
            </a:extLst>
          </p:cNvPr>
          <p:cNvSpPr/>
          <p:nvPr/>
        </p:nvSpPr>
        <p:spPr>
          <a:xfrm>
            <a:off x="2024743" y="4915897"/>
            <a:ext cx="2435290" cy="99971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092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 calcmode="lin" valueType="num">
                                      <p:cBhvr additive="base">
                                        <p:cTn id="2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5" end="5"/>
                                            </p:txEl>
                                          </p:spTgt>
                                        </p:tgtEl>
                                        <p:attrNameLst>
                                          <p:attrName>ppt_y</p:attrName>
                                        </p:attrNameLst>
                                      </p:cBhvr>
                                      <p:tavLst>
                                        <p:tav tm="0">
                                          <p:val>
                                            <p:strVal val="1+#ppt_h/2"/>
                                          </p:val>
                                        </p:tav>
                                        <p:tav tm="100000">
                                          <p:val>
                                            <p:strVal val="#ppt_y"/>
                                          </p:val>
                                        </p:tav>
                                      </p:tavLst>
                                    </p:anim>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6">
                                            <p:txEl>
                                              <p:pRg st="10" end="10"/>
                                            </p:txEl>
                                          </p:spTgt>
                                        </p:tgtEl>
                                        <p:attrNameLst>
                                          <p:attrName>style.visibility</p:attrName>
                                        </p:attrNameLst>
                                      </p:cBhvr>
                                      <p:to>
                                        <p:strVal val="visible"/>
                                      </p:to>
                                    </p:set>
                                    <p:anim calcmode="lin" valueType="num">
                                      <p:cBhvr additive="base">
                                        <p:cTn id="41" dur="500" fill="hold"/>
                                        <p:tgtEl>
                                          <p:spTgt spid="6">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10" end="10"/>
                                            </p:txEl>
                                          </p:spTgt>
                                        </p:tgtEl>
                                        <p:attrNameLst>
                                          <p:attrName>ppt_y</p:attrName>
                                        </p:attrNameLst>
                                      </p:cBhvr>
                                      <p:tavLst>
                                        <p:tav tm="0">
                                          <p:val>
                                            <p:strVal val="1+#ppt_h/2"/>
                                          </p:val>
                                        </p:tav>
                                        <p:tav tm="100000">
                                          <p:val>
                                            <p:strVal val="#ppt_y"/>
                                          </p:val>
                                        </p:tav>
                                      </p:tavLst>
                                    </p:anim>
                                  </p:childTnLst>
                                </p:cTn>
                              </p:par>
                              <p:par>
                                <p:cTn id="43" presetID="1" presetClass="exit" presetSubtype="0" fill="hold" grpId="1" nodeType="withEffect">
                                  <p:stCondLst>
                                    <p:cond delay="0"/>
                                  </p:stCondLst>
                                  <p:childTnLst>
                                    <p:set>
                                      <p:cBhvr>
                                        <p:cTn id="44" dur="1" fill="hold">
                                          <p:stCondLst>
                                            <p:cond delay="0"/>
                                          </p:stCondLst>
                                        </p:cTn>
                                        <p:tgtEl>
                                          <p:spTgt spid="7"/>
                                        </p:tgtEl>
                                        <p:attrNameLst>
                                          <p:attrName>style.visibility</p:attrName>
                                        </p:attrNameLst>
                                      </p:cBhvr>
                                      <p:to>
                                        <p:strVal val="hidden"/>
                                      </p:to>
                                    </p:set>
                                  </p:childTnLst>
                                </p:cTn>
                              </p:par>
                              <p:par>
                                <p:cTn id="45" presetID="2" presetClass="entr" presetSubtype="4"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xEl>
                                              <p:pRg st="15" end="15"/>
                                            </p:txEl>
                                          </p:spTgt>
                                        </p:tgtEl>
                                        <p:attrNameLst>
                                          <p:attrName>style.visibility</p:attrName>
                                        </p:attrNameLst>
                                      </p:cBhvr>
                                      <p:to>
                                        <p:strVal val="visible"/>
                                      </p:to>
                                    </p:set>
                                    <p:anim calcmode="lin" valueType="num">
                                      <p:cBhvr additive="base">
                                        <p:cTn id="57" dur="500" fill="hold"/>
                                        <p:tgtEl>
                                          <p:spTgt spid="6">
                                            <p:txEl>
                                              <p:pRg st="15" end="1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5" grpId="0" animBg="1"/>
      <p:bldP spid="5" grpId="1" animBg="1"/>
      <p:bldP spid="7" grpId="0" animBg="1"/>
      <p:bldP spid="7" grpId="1"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9B9F-B558-EFEA-4EB4-BEDF3B753D53}"/>
            </a:ext>
          </a:extLst>
        </p:cNvPr>
        <p:cNvGrpSpPr/>
        <p:nvPr/>
      </p:nvGrpSpPr>
      <p:grpSpPr>
        <a:xfrm>
          <a:off x="0" y="0"/>
          <a:ext cx="0" cy="0"/>
          <a:chOff x="0" y="0"/>
          <a:chExt cx="0" cy="0"/>
        </a:xfrm>
      </p:grpSpPr>
      <p:pic>
        <p:nvPicPr>
          <p:cNvPr id="6" name="Grafik 5" descr="Ein Bild, das Text, Screenshot, Kreis enthält.&#10;&#10;KI-generierte Inhalte können fehlerhaft sein.">
            <a:extLst>
              <a:ext uri="{FF2B5EF4-FFF2-40B4-BE49-F238E27FC236}">
                <a16:creationId xmlns:a16="http://schemas.microsoft.com/office/drawing/2014/main" id="{70A21CED-520C-2B9F-98C6-13F55E1BF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7" y="3016770"/>
            <a:ext cx="6174508" cy="3704705"/>
          </a:xfrm>
          <a:prstGeom prst="rect">
            <a:avLst/>
          </a:prstGeom>
        </p:spPr>
      </p:pic>
      <p:sp>
        <p:nvSpPr>
          <p:cNvPr id="2" name="Titel 1">
            <a:extLst>
              <a:ext uri="{FF2B5EF4-FFF2-40B4-BE49-F238E27FC236}">
                <a16:creationId xmlns:a16="http://schemas.microsoft.com/office/drawing/2014/main" id="{741318C9-F530-D591-950C-BA2FAFF10A67}"/>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6218D46B-C828-0733-0115-3536114DB97E}"/>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8FA5F968-2480-E288-94FF-E1D1D7D5C0E0}"/>
              </a:ext>
            </a:extLst>
          </p:cNvPr>
          <p:cNvSpPr>
            <a:spLocks noGrp="1"/>
          </p:cNvSpPr>
          <p:nvPr>
            <p:ph type="sldNum" sz="quarter" idx="12"/>
          </p:nvPr>
        </p:nvSpPr>
        <p:spPr/>
        <p:txBody>
          <a:bodyPr/>
          <a:lstStyle/>
          <a:p>
            <a:fld id="{802006FE-6571-4354-8775-F8708372C227}" type="slidenum">
              <a:rPr lang="de-DE" smtClean="0"/>
              <a:t>34</a:t>
            </a:fld>
            <a:endParaRPr lang="de-DE"/>
          </a:p>
        </p:txBody>
      </p:sp>
      <p:sp>
        <p:nvSpPr>
          <p:cNvPr id="7" name="Textfeld 6">
            <a:extLst>
              <a:ext uri="{FF2B5EF4-FFF2-40B4-BE49-F238E27FC236}">
                <a16:creationId xmlns:a16="http://schemas.microsoft.com/office/drawing/2014/main" id="{993C8E81-160A-DA94-287B-F813F433DFD9}"/>
              </a:ext>
            </a:extLst>
          </p:cNvPr>
          <p:cNvSpPr txBox="1"/>
          <p:nvPr/>
        </p:nvSpPr>
        <p:spPr>
          <a:xfrm>
            <a:off x="6096000" y="270062"/>
            <a:ext cx="5732206" cy="2893100"/>
          </a:xfrm>
          <a:prstGeom prst="rect">
            <a:avLst/>
          </a:prstGeom>
          <a:noFill/>
        </p:spPr>
        <p:txBody>
          <a:bodyPr wrap="square">
            <a:spAutoFit/>
          </a:bodyPr>
          <a:lstStyle/>
          <a:p>
            <a:pPr algn="l" rtl="0" fontAlgn="base"/>
            <a:r>
              <a:rPr lang="de-DE" sz="1800" b="0" i="0" u="none" strike="noStrike" dirty="0">
                <a:solidFill>
                  <a:srgbClr val="000000"/>
                </a:solidFill>
                <a:effectLst/>
              </a:rPr>
              <a:t>Follikelwand wird immer dicker</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2000" b="1" i="0" u="none" strike="noStrike" dirty="0">
                <a:solidFill>
                  <a:schemeClr val="accent1"/>
                </a:solidFill>
                <a:effectLst/>
              </a:rPr>
              <a:t>Aus unreifem Primärfollikel </a:t>
            </a:r>
            <a:r>
              <a:rPr lang="de-DE" sz="1800" b="0" i="0" u="none" strike="noStrike" dirty="0">
                <a:solidFill>
                  <a:srgbClr val="000000"/>
                </a:solidFill>
                <a:effectLst/>
              </a:rPr>
              <a:t>wird ein reifer Graaf- Follikel</a:t>
            </a:r>
            <a:r>
              <a:rPr lang="en-US" sz="1800" b="0" i="0" dirty="0">
                <a:solidFill>
                  <a:srgbClr val="000000"/>
                </a:solidFill>
                <a:effectLst/>
              </a:rPr>
              <a:t>​</a:t>
            </a:r>
            <a:endParaRPr lang="en-US" sz="1800" dirty="0">
              <a:solidFill>
                <a:srgbClr val="000000"/>
              </a:solidFill>
            </a:endParaRPr>
          </a:p>
          <a:p>
            <a:pPr algn="l" rtl="0" fontAlgn="base"/>
            <a:r>
              <a:rPr lang="en-US" dirty="0">
                <a:solidFill>
                  <a:srgbClr val="000000"/>
                </a:solidFill>
              </a:rPr>
              <a:t>=&gt; </a:t>
            </a:r>
            <a:r>
              <a:rPr lang="de-DE" dirty="0">
                <a:solidFill>
                  <a:srgbClr val="000000"/>
                </a:solidFill>
              </a:rPr>
              <a:t>I</a:t>
            </a:r>
            <a:r>
              <a:rPr lang="de-DE" sz="1800" b="0" i="0" u="none" strike="noStrike" dirty="0">
                <a:solidFill>
                  <a:srgbClr val="000000"/>
                </a:solidFill>
                <a:effectLst/>
              </a:rPr>
              <a:t>m Hohlraum des Follikels befindet sich die Eizelle</a:t>
            </a:r>
            <a:r>
              <a:rPr lang="en-US" sz="1800" b="0" i="0" dirty="0">
                <a:solidFill>
                  <a:srgbClr val="000000"/>
                </a:solidFill>
                <a:effectLst/>
              </a:rPr>
              <a:t>​</a:t>
            </a:r>
            <a:endParaRPr lang="en-US" b="0" i="0"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en-US" b="0" i="0" dirty="0">
              <a:solidFill>
                <a:srgbClr val="000000"/>
              </a:solidFill>
              <a:effectLst/>
            </a:endParaRPr>
          </a:p>
        </p:txBody>
      </p:sp>
      <p:sp>
        <p:nvSpPr>
          <p:cNvPr id="11" name="Pfeil: nach unten 10">
            <a:extLst>
              <a:ext uri="{FF2B5EF4-FFF2-40B4-BE49-F238E27FC236}">
                <a16:creationId xmlns:a16="http://schemas.microsoft.com/office/drawing/2014/main" id="{117CD650-DDD3-430E-EF02-E4421AA8FF64}"/>
              </a:ext>
            </a:extLst>
          </p:cNvPr>
          <p:cNvSpPr/>
          <p:nvPr/>
        </p:nvSpPr>
        <p:spPr>
          <a:xfrm>
            <a:off x="8072284" y="66319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1C6015A-77F4-6BBC-169F-5E38A0D2BE86}"/>
              </a:ext>
            </a:extLst>
          </p:cNvPr>
          <p:cNvSpPr/>
          <p:nvPr/>
        </p:nvSpPr>
        <p:spPr>
          <a:xfrm>
            <a:off x="1483567" y="2985347"/>
            <a:ext cx="1455576" cy="162397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33392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5492-861D-EFB2-F8BA-5519C5420006}"/>
            </a:ext>
          </a:extLst>
        </p:cNvPr>
        <p:cNvGrpSpPr/>
        <p:nvPr/>
      </p:nvGrpSpPr>
      <p:grpSpPr>
        <a:xfrm>
          <a:off x="0" y="0"/>
          <a:ext cx="0" cy="0"/>
          <a:chOff x="0" y="0"/>
          <a:chExt cx="0" cy="0"/>
        </a:xfrm>
      </p:grpSpPr>
      <p:pic>
        <p:nvPicPr>
          <p:cNvPr id="5" name="Grafik 4" descr="Ein Bild, das Text, Screenshot, Kreis enthält.&#10;&#10;KI-generierte Inhalte können fehlerhaft sein.">
            <a:extLst>
              <a:ext uri="{FF2B5EF4-FFF2-40B4-BE49-F238E27FC236}">
                <a16:creationId xmlns:a16="http://schemas.microsoft.com/office/drawing/2014/main" id="{C87AA677-5224-A12E-3110-165AFA6EA5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7" y="3016770"/>
            <a:ext cx="6174508" cy="3704705"/>
          </a:xfrm>
          <a:prstGeom prst="rect">
            <a:avLst/>
          </a:prstGeom>
        </p:spPr>
      </p:pic>
      <p:sp>
        <p:nvSpPr>
          <p:cNvPr id="2" name="Titel 1">
            <a:extLst>
              <a:ext uri="{FF2B5EF4-FFF2-40B4-BE49-F238E27FC236}">
                <a16:creationId xmlns:a16="http://schemas.microsoft.com/office/drawing/2014/main" id="{5C7C1588-C76B-F46D-6AAC-64490080EAAF}"/>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34AEC6DD-DFDC-A178-4724-4D82390A0C63}"/>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3C7768E3-B459-FAE5-D6FF-12A159CA460C}"/>
              </a:ext>
            </a:extLst>
          </p:cNvPr>
          <p:cNvSpPr>
            <a:spLocks noGrp="1"/>
          </p:cNvSpPr>
          <p:nvPr>
            <p:ph type="sldNum" sz="quarter" idx="12"/>
          </p:nvPr>
        </p:nvSpPr>
        <p:spPr/>
        <p:txBody>
          <a:bodyPr/>
          <a:lstStyle/>
          <a:p>
            <a:fld id="{802006FE-6571-4354-8775-F8708372C227}" type="slidenum">
              <a:rPr lang="de-DE" smtClean="0"/>
              <a:t>35</a:t>
            </a:fld>
            <a:endParaRPr lang="de-DE"/>
          </a:p>
        </p:txBody>
      </p:sp>
      <p:sp>
        <p:nvSpPr>
          <p:cNvPr id="7" name="Textfeld 6">
            <a:extLst>
              <a:ext uri="{FF2B5EF4-FFF2-40B4-BE49-F238E27FC236}">
                <a16:creationId xmlns:a16="http://schemas.microsoft.com/office/drawing/2014/main" id="{63604BE8-450E-1F6E-A2D4-E540DD7FD36D}"/>
              </a:ext>
            </a:extLst>
          </p:cNvPr>
          <p:cNvSpPr txBox="1"/>
          <p:nvPr/>
        </p:nvSpPr>
        <p:spPr>
          <a:xfrm>
            <a:off x="6096000" y="43917"/>
            <a:ext cx="5732206" cy="4924425"/>
          </a:xfrm>
          <a:prstGeom prst="rect">
            <a:avLst/>
          </a:prstGeom>
          <a:noFill/>
        </p:spPr>
        <p:txBody>
          <a:bodyPr wrap="square">
            <a:spAutoFit/>
          </a:bodyPr>
          <a:lstStyle/>
          <a:p>
            <a:pPr algn="l" rtl="0" fontAlgn="base"/>
            <a:r>
              <a:rPr lang="de-DE" sz="1800" b="0" i="0" u="none" strike="noStrike" dirty="0">
                <a:solidFill>
                  <a:srgbClr val="000000"/>
                </a:solidFill>
                <a:effectLst/>
              </a:rPr>
              <a:t>Follikelwand wird immer dicker</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i="0" u="none" strike="noStrike" dirty="0">
                <a:effectLst/>
              </a:rPr>
              <a:t>Aus unreifem Primärfollikel </a:t>
            </a:r>
            <a:r>
              <a:rPr lang="de-DE" sz="1800" b="0" i="0" u="none" strike="noStrike" dirty="0">
                <a:solidFill>
                  <a:srgbClr val="000000"/>
                </a:solidFill>
                <a:effectLst/>
              </a:rPr>
              <a:t>wird ein </a:t>
            </a:r>
            <a:r>
              <a:rPr lang="de-DE" sz="2000" b="1" i="0" u="none" strike="noStrike" dirty="0">
                <a:solidFill>
                  <a:schemeClr val="accent1"/>
                </a:solidFill>
                <a:effectLst/>
              </a:rPr>
              <a:t>reifer Graaf- Follikel</a:t>
            </a:r>
            <a:r>
              <a:rPr lang="en-US" sz="2000" b="1" i="0" dirty="0">
                <a:solidFill>
                  <a:schemeClr val="accent1"/>
                </a:solidFill>
                <a:effectLst/>
              </a:rPr>
              <a:t>​</a:t>
            </a:r>
            <a:endParaRPr lang="en-US" sz="2000" b="1" dirty="0">
              <a:solidFill>
                <a:schemeClr val="accent1"/>
              </a:solidFill>
            </a:endParaRPr>
          </a:p>
          <a:p>
            <a:pPr algn="l" rtl="0" fontAlgn="base"/>
            <a:r>
              <a:rPr lang="en-US" sz="2000" b="1" dirty="0">
                <a:solidFill>
                  <a:schemeClr val="accent1"/>
                </a:solidFill>
              </a:rPr>
              <a:t>=&gt; </a:t>
            </a:r>
            <a:r>
              <a:rPr lang="de-DE" sz="2000" b="1" dirty="0">
                <a:solidFill>
                  <a:schemeClr val="accent1"/>
                </a:solidFill>
              </a:rPr>
              <a:t>I</a:t>
            </a:r>
            <a:r>
              <a:rPr lang="de-DE" sz="2000" b="1" i="0" u="none" strike="noStrike" dirty="0">
                <a:solidFill>
                  <a:schemeClr val="accent1"/>
                </a:solidFill>
                <a:effectLst/>
              </a:rPr>
              <a:t>m Hohlraum des Follikels befindet sich die Eizelle</a:t>
            </a:r>
            <a:r>
              <a:rPr lang="en-US" sz="2000" b="1" i="0" dirty="0">
                <a:solidFill>
                  <a:schemeClr val="accent1"/>
                </a:solidFill>
                <a:effectLst/>
              </a:rPr>
              <a:t>​</a:t>
            </a: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r>
              <a:rPr lang="de-DE" sz="1800" b="0" i="0" u="none" strike="noStrike" dirty="0">
                <a:solidFill>
                  <a:srgbClr val="000000"/>
                </a:solidFill>
                <a:effectLst/>
              </a:rPr>
              <a:t>Durch FSH und LH wird die Produktion von Östrogen im Follikel angekurbelt</a:t>
            </a:r>
            <a:r>
              <a:rPr lang="en-US" sz="1800" b="0" i="0" dirty="0">
                <a:solidFill>
                  <a:srgbClr val="000000"/>
                </a:solidFill>
                <a:effectLst/>
              </a:rPr>
              <a:t>​</a:t>
            </a:r>
            <a:endParaRPr lang="en-US" b="0" i="0"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en-US" b="0" i="0" dirty="0">
              <a:solidFill>
                <a:srgbClr val="000000"/>
              </a:solidFill>
              <a:effectLst/>
            </a:endParaRPr>
          </a:p>
        </p:txBody>
      </p:sp>
      <p:sp>
        <p:nvSpPr>
          <p:cNvPr id="11" name="Pfeil: nach unten 10">
            <a:extLst>
              <a:ext uri="{FF2B5EF4-FFF2-40B4-BE49-F238E27FC236}">
                <a16:creationId xmlns:a16="http://schemas.microsoft.com/office/drawing/2014/main" id="{94A41128-871D-AE9D-DA62-3AF4FCFABCC4}"/>
              </a:ext>
            </a:extLst>
          </p:cNvPr>
          <p:cNvSpPr/>
          <p:nvPr/>
        </p:nvSpPr>
        <p:spPr>
          <a:xfrm>
            <a:off x="8072284" y="437045"/>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79829248-E8C5-E6F5-55E4-FB66A0875A58}"/>
              </a:ext>
            </a:extLst>
          </p:cNvPr>
          <p:cNvSpPr/>
          <p:nvPr/>
        </p:nvSpPr>
        <p:spPr>
          <a:xfrm>
            <a:off x="8072284" y="2440726"/>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E68F2FD0-D47C-3F02-D457-061881133F8D}"/>
              </a:ext>
            </a:extLst>
          </p:cNvPr>
          <p:cNvSpPr/>
          <p:nvPr/>
        </p:nvSpPr>
        <p:spPr>
          <a:xfrm>
            <a:off x="3062046" y="2961602"/>
            <a:ext cx="1155391" cy="1664853"/>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61883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anim calcmode="lin" valueType="num">
                                      <p:cBhvr additive="base">
                                        <p:cTn id="11"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5942-D511-D559-6B20-E0CDDBDFD95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2EF9A8D-864D-82CA-E66B-79342EF0E22F}"/>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03301563-CC67-3FB8-C0C1-26DC891ECB35}"/>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9AA289C4-7FA0-C79E-EE6D-2CD640B3875A}"/>
              </a:ext>
            </a:extLst>
          </p:cNvPr>
          <p:cNvSpPr>
            <a:spLocks noGrp="1"/>
          </p:cNvSpPr>
          <p:nvPr>
            <p:ph type="sldNum" sz="quarter" idx="12"/>
          </p:nvPr>
        </p:nvSpPr>
        <p:spPr/>
        <p:txBody>
          <a:bodyPr/>
          <a:lstStyle/>
          <a:p>
            <a:fld id="{802006FE-6571-4354-8775-F8708372C227}" type="slidenum">
              <a:rPr lang="de-DE" smtClean="0"/>
              <a:t>36</a:t>
            </a:fld>
            <a:endParaRPr lang="de-DE"/>
          </a:p>
        </p:txBody>
      </p:sp>
      <p:sp>
        <p:nvSpPr>
          <p:cNvPr id="7" name="Textfeld 6">
            <a:extLst>
              <a:ext uri="{FF2B5EF4-FFF2-40B4-BE49-F238E27FC236}">
                <a16:creationId xmlns:a16="http://schemas.microsoft.com/office/drawing/2014/main" id="{933C72C8-2642-EEEB-547D-268920DF2653}"/>
              </a:ext>
            </a:extLst>
          </p:cNvPr>
          <p:cNvSpPr txBox="1"/>
          <p:nvPr/>
        </p:nvSpPr>
        <p:spPr>
          <a:xfrm>
            <a:off x="6096000" y="166120"/>
            <a:ext cx="5732206" cy="6093976"/>
          </a:xfrm>
          <a:prstGeom prst="rect">
            <a:avLst/>
          </a:prstGeom>
          <a:noFill/>
        </p:spPr>
        <p:txBody>
          <a:bodyPr wrap="square">
            <a:spAutoFit/>
          </a:bodyPr>
          <a:lstStyle/>
          <a:p>
            <a:pPr algn="l" rtl="0" fontAlgn="base"/>
            <a:r>
              <a:rPr lang="de-DE" sz="1800" b="0" i="0" u="none" strike="noStrike" dirty="0">
                <a:solidFill>
                  <a:srgbClr val="000000"/>
                </a:solidFill>
                <a:effectLst/>
              </a:rPr>
              <a:t>Follikelwand wird immer dicker</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i="0" u="none" strike="noStrike" dirty="0">
                <a:effectLst/>
              </a:rPr>
              <a:t>Aus unreifem Primärfollikel </a:t>
            </a:r>
            <a:r>
              <a:rPr lang="de-DE" i="0" u="none" strike="noStrike" dirty="0">
                <a:effectLst/>
              </a:rPr>
              <a:t>wird ein reifer Graaf- Follikel</a:t>
            </a:r>
            <a:r>
              <a:rPr lang="en-US" i="0" dirty="0">
                <a:effectLst/>
              </a:rPr>
              <a:t>​</a:t>
            </a:r>
            <a:endParaRPr lang="en-US" dirty="0"/>
          </a:p>
          <a:p>
            <a:pPr algn="l" rtl="0" fontAlgn="base"/>
            <a:r>
              <a:rPr lang="en-US" dirty="0"/>
              <a:t>=&gt; </a:t>
            </a:r>
            <a:r>
              <a:rPr lang="de-DE" dirty="0"/>
              <a:t>I</a:t>
            </a:r>
            <a:r>
              <a:rPr lang="de-DE" i="0" u="none" strike="noStrike" dirty="0">
                <a:effectLst/>
              </a:rPr>
              <a:t>m Hohlraum des Follikels befindet sich die Eizelle</a:t>
            </a:r>
            <a:r>
              <a:rPr lang="en-US" i="0" dirty="0">
                <a:effectLst/>
              </a:rPr>
              <a:t>​</a:t>
            </a: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r>
              <a:rPr lang="de-DE" sz="1800" b="0" i="0" u="none" strike="noStrike" dirty="0">
                <a:solidFill>
                  <a:srgbClr val="000000"/>
                </a:solidFill>
                <a:effectLst/>
              </a:rPr>
              <a:t>Durch FSH und LH wird die Produktion von Östrogen im Follikel angekurbelt</a:t>
            </a:r>
            <a:r>
              <a:rPr lang="en-US" sz="1800" b="0" i="0" dirty="0">
                <a:solidFill>
                  <a:srgbClr val="000000"/>
                </a:solidFill>
                <a:effectLst/>
              </a:rPr>
              <a:t>​</a:t>
            </a:r>
            <a:endParaRPr lang="en-US" b="0" i="0"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r>
              <a:rPr lang="de-DE" sz="1800" b="0" i="0" u="none" strike="noStrike" dirty="0">
                <a:solidFill>
                  <a:srgbClr val="000000"/>
                </a:solidFill>
                <a:effectLst/>
              </a:rPr>
              <a:t>Östrogen bewirkt ein </a:t>
            </a:r>
            <a:r>
              <a:rPr lang="de-DE" sz="2000" b="1" i="0" u="none" strike="noStrike" dirty="0">
                <a:solidFill>
                  <a:schemeClr val="accent1"/>
                </a:solidFill>
                <a:effectLst/>
              </a:rPr>
              <a:t>starkes Wachstum der Gebärmutterschleimhaut</a:t>
            </a:r>
            <a:r>
              <a:rPr lang="en-US" sz="2000" b="1" i="0" dirty="0">
                <a:solidFill>
                  <a:schemeClr val="accent1"/>
                </a:solidFill>
                <a:effectLst/>
              </a:rPr>
              <a:t>​</a:t>
            </a:r>
            <a:endParaRPr lang="en-US" sz="2000" b="1" dirty="0">
              <a:solidFill>
                <a:schemeClr val="accent1"/>
              </a:solidFill>
            </a:endParaRPr>
          </a:p>
          <a:p>
            <a:pPr algn="l" rtl="0" fontAlgn="base"/>
            <a:r>
              <a:rPr lang="de-DE" sz="2000" b="1" i="0" u="none" strike="noStrike" dirty="0">
                <a:solidFill>
                  <a:schemeClr val="accent1"/>
                </a:solidFill>
                <a:effectLst/>
              </a:rPr>
              <a:t>=&gt; Nest für eventuell befruchtetes Ei wird gebildet</a:t>
            </a:r>
          </a:p>
          <a:p>
            <a:pPr marL="342900" indent="-342900" algn="l" rtl="0" fontAlgn="base">
              <a:buFont typeface="Symbol" panose="05050102010706020507" pitchFamily="18" charset="2"/>
              <a:buChar char="Þ"/>
            </a:pPr>
            <a:endParaRPr lang="de-DE" sz="2000" b="1" i="0" u="none" strike="noStrike" dirty="0">
              <a:solidFill>
                <a:schemeClr val="accent1"/>
              </a:solidFill>
              <a:effectLst/>
            </a:endParaRPr>
          </a:p>
          <a:p>
            <a:pPr algn="l" rtl="0" fontAlgn="base"/>
            <a:endParaRPr lang="en-US" sz="2000" b="1" i="0" dirty="0">
              <a:solidFill>
                <a:schemeClr val="accent1"/>
              </a:solidFill>
              <a:effectLst/>
            </a:endParaRPr>
          </a:p>
        </p:txBody>
      </p:sp>
      <p:sp>
        <p:nvSpPr>
          <p:cNvPr id="11" name="Pfeil: nach unten 10">
            <a:extLst>
              <a:ext uri="{FF2B5EF4-FFF2-40B4-BE49-F238E27FC236}">
                <a16:creationId xmlns:a16="http://schemas.microsoft.com/office/drawing/2014/main" id="{50FA2F1B-B26F-F917-3715-DF5AAC7C375B}"/>
              </a:ext>
            </a:extLst>
          </p:cNvPr>
          <p:cNvSpPr/>
          <p:nvPr/>
        </p:nvSpPr>
        <p:spPr>
          <a:xfrm>
            <a:off x="8072284" y="55503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730D2D1A-2E92-B99D-45FB-C436829F572F}"/>
              </a:ext>
            </a:extLst>
          </p:cNvPr>
          <p:cNvSpPr/>
          <p:nvPr/>
        </p:nvSpPr>
        <p:spPr>
          <a:xfrm>
            <a:off x="8072284" y="219492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D82163F8-3E21-16F4-DB68-E25D177EFEA9}"/>
              </a:ext>
            </a:extLst>
          </p:cNvPr>
          <p:cNvSpPr/>
          <p:nvPr/>
        </p:nvSpPr>
        <p:spPr>
          <a:xfrm>
            <a:off x="8072284" y="354822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descr="Ein Bild, das Kunst enthält.&#10;&#10;KI-generierte Inhalte können fehlerhaft sein.">
            <a:extLst>
              <a:ext uri="{FF2B5EF4-FFF2-40B4-BE49-F238E27FC236}">
                <a16:creationId xmlns:a16="http://schemas.microsoft.com/office/drawing/2014/main" id="{7CB7DB16-3A8F-05A1-4A3B-8F1C9626EB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794" y="3206296"/>
            <a:ext cx="5477632" cy="3286579"/>
          </a:xfrm>
          <a:prstGeom prst="rect">
            <a:avLst/>
          </a:prstGeom>
        </p:spPr>
      </p:pic>
    </p:spTree>
    <p:extLst>
      <p:ext uri="{BB962C8B-B14F-4D97-AF65-F5344CB8AC3E}">
        <p14:creationId xmlns:p14="http://schemas.microsoft.com/office/powerpoint/2010/main" val="2123752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7BCA7-A526-954E-A3CE-1C4B7F0D069B}"/>
            </a:ext>
          </a:extLst>
        </p:cNvPr>
        <p:cNvGrpSpPr/>
        <p:nvPr/>
      </p:nvGrpSpPr>
      <p:grpSpPr>
        <a:xfrm>
          <a:off x="0" y="0"/>
          <a:ext cx="0" cy="0"/>
          <a:chOff x="0" y="0"/>
          <a:chExt cx="0" cy="0"/>
        </a:xfrm>
      </p:grpSpPr>
      <p:pic>
        <p:nvPicPr>
          <p:cNvPr id="5" name="Grafik 4" descr="Ein Bild, das Text, Screenshot, Kreis enthält.&#10;&#10;KI-generierte Inhalte können fehlerhaft sein.">
            <a:extLst>
              <a:ext uri="{FF2B5EF4-FFF2-40B4-BE49-F238E27FC236}">
                <a16:creationId xmlns:a16="http://schemas.microsoft.com/office/drawing/2014/main" id="{835E1109-F77B-1643-6CFC-6BA7449E8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799" y="3081425"/>
            <a:ext cx="6174508" cy="3704705"/>
          </a:xfrm>
          <a:prstGeom prst="rect">
            <a:avLst/>
          </a:prstGeom>
        </p:spPr>
      </p:pic>
      <p:sp>
        <p:nvSpPr>
          <p:cNvPr id="2" name="Titel 1">
            <a:extLst>
              <a:ext uri="{FF2B5EF4-FFF2-40B4-BE49-F238E27FC236}">
                <a16:creationId xmlns:a16="http://schemas.microsoft.com/office/drawing/2014/main" id="{33E5599A-4826-560F-F588-63C391048B2E}"/>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670E0877-C35F-7541-DDDD-6C137B3A00DF}"/>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08147786-5120-7280-FA70-05E6AE6EB499}"/>
              </a:ext>
            </a:extLst>
          </p:cNvPr>
          <p:cNvSpPr>
            <a:spLocks noGrp="1"/>
          </p:cNvSpPr>
          <p:nvPr>
            <p:ph type="sldNum" sz="quarter" idx="12"/>
          </p:nvPr>
        </p:nvSpPr>
        <p:spPr/>
        <p:txBody>
          <a:bodyPr/>
          <a:lstStyle/>
          <a:p>
            <a:fld id="{802006FE-6571-4354-8775-F8708372C227}" type="slidenum">
              <a:rPr lang="de-DE" smtClean="0"/>
              <a:t>37</a:t>
            </a:fld>
            <a:endParaRPr lang="de-DE"/>
          </a:p>
        </p:txBody>
      </p:sp>
      <p:sp>
        <p:nvSpPr>
          <p:cNvPr id="7" name="Textfeld 6">
            <a:extLst>
              <a:ext uri="{FF2B5EF4-FFF2-40B4-BE49-F238E27FC236}">
                <a16:creationId xmlns:a16="http://schemas.microsoft.com/office/drawing/2014/main" id="{0DA46308-BB95-DC29-C28C-0B95C49EE311}"/>
              </a:ext>
            </a:extLst>
          </p:cNvPr>
          <p:cNvSpPr txBox="1"/>
          <p:nvPr/>
        </p:nvSpPr>
        <p:spPr>
          <a:xfrm>
            <a:off x="6096000" y="166120"/>
            <a:ext cx="5732206" cy="7017306"/>
          </a:xfrm>
          <a:prstGeom prst="rect">
            <a:avLst/>
          </a:prstGeom>
          <a:noFill/>
        </p:spPr>
        <p:txBody>
          <a:bodyPr wrap="square">
            <a:spAutoFit/>
          </a:bodyPr>
          <a:lstStyle/>
          <a:p>
            <a:pPr algn="l" rtl="0" fontAlgn="base"/>
            <a:r>
              <a:rPr lang="de-DE" sz="1800" b="0" i="0" u="none" strike="noStrike" dirty="0">
                <a:solidFill>
                  <a:srgbClr val="000000"/>
                </a:solidFill>
                <a:effectLst/>
              </a:rPr>
              <a:t>Follikelwand wird immer dicker</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i="0" u="none" strike="noStrike" dirty="0">
                <a:effectLst/>
              </a:rPr>
              <a:t>Aus unreifem Primärfollikel </a:t>
            </a:r>
            <a:r>
              <a:rPr lang="de-DE" i="0" u="none" strike="noStrike" dirty="0">
                <a:effectLst/>
              </a:rPr>
              <a:t>wird ein reifer Graaf- Follikel</a:t>
            </a:r>
            <a:r>
              <a:rPr lang="en-US" i="0" dirty="0">
                <a:effectLst/>
              </a:rPr>
              <a:t>​</a:t>
            </a:r>
            <a:endParaRPr lang="en-US" dirty="0"/>
          </a:p>
          <a:p>
            <a:pPr algn="l" rtl="0" fontAlgn="base"/>
            <a:r>
              <a:rPr lang="en-US" dirty="0"/>
              <a:t>=&gt; </a:t>
            </a:r>
            <a:r>
              <a:rPr lang="de-DE" dirty="0"/>
              <a:t>I</a:t>
            </a:r>
            <a:r>
              <a:rPr lang="de-DE" i="0" u="none" strike="noStrike" dirty="0">
                <a:effectLst/>
              </a:rPr>
              <a:t>m Hohlraum des Follikels befindet sich die Eizelle</a:t>
            </a:r>
            <a:r>
              <a:rPr lang="en-US" i="0" dirty="0">
                <a:effectLst/>
              </a:rPr>
              <a:t>​</a:t>
            </a: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r>
              <a:rPr lang="de-DE" sz="1800" b="0" i="0" u="none" strike="noStrike" dirty="0">
                <a:solidFill>
                  <a:srgbClr val="000000"/>
                </a:solidFill>
                <a:effectLst/>
              </a:rPr>
              <a:t>Durch FSH und LH wird die Produktion von Östrogen im Follikel angekurbelt</a:t>
            </a:r>
            <a:r>
              <a:rPr lang="en-US" sz="1800" b="0" i="0" dirty="0">
                <a:solidFill>
                  <a:srgbClr val="000000"/>
                </a:solidFill>
                <a:effectLst/>
              </a:rPr>
              <a:t>​</a:t>
            </a:r>
            <a:endParaRPr lang="en-US" b="0" i="0"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endParaRPr lang="de-DE" sz="1800" b="0" i="0" u="none" strike="noStrike" dirty="0">
              <a:solidFill>
                <a:srgbClr val="000000"/>
              </a:solidFill>
              <a:effectLst/>
            </a:endParaRPr>
          </a:p>
          <a:p>
            <a:pPr algn="l" rtl="0" fontAlgn="base"/>
            <a:r>
              <a:rPr lang="de-DE" sz="1800" b="0" i="0" u="none" strike="noStrike" dirty="0">
                <a:solidFill>
                  <a:srgbClr val="000000"/>
                </a:solidFill>
                <a:effectLst/>
              </a:rPr>
              <a:t>Östrogen = </a:t>
            </a:r>
            <a:r>
              <a:rPr lang="de-DE" sz="2000" i="0" u="none" strike="noStrike" dirty="0">
                <a:effectLst/>
              </a:rPr>
              <a:t>starkes Wachstum der Gebärmutterschleimhaut</a:t>
            </a:r>
            <a:r>
              <a:rPr lang="en-US" sz="2000" i="0" dirty="0">
                <a:effectLst/>
              </a:rPr>
              <a:t>​</a:t>
            </a:r>
            <a:endParaRPr lang="en-US" sz="2000" dirty="0"/>
          </a:p>
          <a:p>
            <a:pPr algn="l" rtl="0" fontAlgn="base"/>
            <a:r>
              <a:rPr lang="de-DE" sz="2000" i="0" u="none" strike="noStrike" dirty="0">
                <a:effectLst/>
              </a:rPr>
              <a:t>=&gt; Nest für eventuell befruchtetes Ei wird gebildet</a:t>
            </a:r>
          </a:p>
          <a:p>
            <a:pPr marL="342900" indent="-342900" algn="l" rtl="0" fontAlgn="base">
              <a:buFont typeface="Symbol" panose="05050102010706020507" pitchFamily="18" charset="2"/>
              <a:buChar char="Þ"/>
            </a:pPr>
            <a:endParaRPr lang="de-DE" sz="2000" b="1" i="0" u="none" strike="noStrike" dirty="0">
              <a:solidFill>
                <a:schemeClr val="accent1"/>
              </a:solidFill>
              <a:effectLst/>
            </a:endParaRPr>
          </a:p>
          <a:p>
            <a:pPr algn="l" rtl="0" fontAlgn="base"/>
            <a:endParaRPr lang="de-DE" sz="2000" b="1" dirty="0">
              <a:solidFill>
                <a:schemeClr val="accent1"/>
              </a:solidFill>
            </a:endParaRPr>
          </a:p>
          <a:p>
            <a:pPr fontAlgn="base"/>
            <a:r>
              <a:rPr lang="de-DE" sz="2000" b="0" i="0" u="none" strike="noStrike" dirty="0">
                <a:solidFill>
                  <a:srgbClr val="000000"/>
                </a:solidFill>
                <a:effectLst/>
              </a:rPr>
              <a:t>Wenn Follikel ausreichend groß, löst ein steiler Anstieg von LH den </a:t>
            </a:r>
            <a:r>
              <a:rPr lang="de-DE" sz="2000" b="1" i="0" u="none" strike="noStrike" dirty="0">
                <a:solidFill>
                  <a:schemeClr val="accent1">
                    <a:lumMod val="75000"/>
                  </a:schemeClr>
                </a:solidFill>
                <a:effectLst/>
              </a:rPr>
              <a:t>Eisprung</a:t>
            </a:r>
            <a:r>
              <a:rPr lang="de-DE" sz="2000" b="0" i="0" u="none" strike="noStrike" dirty="0">
                <a:solidFill>
                  <a:srgbClr val="000000"/>
                </a:solidFill>
                <a:effectLst/>
              </a:rPr>
              <a:t> aus</a:t>
            </a:r>
            <a:r>
              <a:rPr lang="en-US" sz="2000" b="0" i="0" dirty="0">
                <a:solidFill>
                  <a:srgbClr val="000000"/>
                </a:solidFill>
                <a:effectLst/>
              </a:rPr>
              <a:t>​</a:t>
            </a:r>
          </a:p>
          <a:p>
            <a:pPr algn="l" rtl="0" fontAlgn="base"/>
            <a:endParaRPr lang="en-US" sz="2000" b="1" i="0" dirty="0">
              <a:solidFill>
                <a:schemeClr val="accent1"/>
              </a:solidFill>
              <a:effectLst/>
            </a:endParaRPr>
          </a:p>
        </p:txBody>
      </p:sp>
      <p:sp>
        <p:nvSpPr>
          <p:cNvPr id="11" name="Pfeil: nach unten 10">
            <a:extLst>
              <a:ext uri="{FF2B5EF4-FFF2-40B4-BE49-F238E27FC236}">
                <a16:creationId xmlns:a16="http://schemas.microsoft.com/office/drawing/2014/main" id="{8FC859C1-A1FE-29E9-F065-2F19322B3D90}"/>
              </a:ext>
            </a:extLst>
          </p:cNvPr>
          <p:cNvSpPr/>
          <p:nvPr/>
        </p:nvSpPr>
        <p:spPr>
          <a:xfrm>
            <a:off x="8072284" y="55503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E90379C7-2331-F97D-8FFC-C49202FF01AE}"/>
              </a:ext>
            </a:extLst>
          </p:cNvPr>
          <p:cNvSpPr/>
          <p:nvPr/>
        </p:nvSpPr>
        <p:spPr>
          <a:xfrm>
            <a:off x="8072284" y="219492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FA661F06-F7B6-D191-D462-C95328DDE270}"/>
              </a:ext>
            </a:extLst>
          </p:cNvPr>
          <p:cNvSpPr/>
          <p:nvPr/>
        </p:nvSpPr>
        <p:spPr>
          <a:xfrm>
            <a:off x="8072284" y="354822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2D8E149-F9F5-0AB8-3615-594805F425F4}"/>
              </a:ext>
            </a:extLst>
          </p:cNvPr>
          <p:cNvSpPr/>
          <p:nvPr/>
        </p:nvSpPr>
        <p:spPr>
          <a:xfrm>
            <a:off x="4173218" y="4187598"/>
            <a:ext cx="1045028" cy="1220156"/>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
        <p:nvSpPr>
          <p:cNvPr id="15" name="Pfeil: nach unten 14">
            <a:extLst>
              <a:ext uri="{FF2B5EF4-FFF2-40B4-BE49-F238E27FC236}">
                <a16:creationId xmlns:a16="http://schemas.microsoft.com/office/drawing/2014/main" id="{0F268074-3F37-7F06-44B7-34B872FEB143}"/>
              </a:ext>
            </a:extLst>
          </p:cNvPr>
          <p:cNvSpPr/>
          <p:nvPr/>
        </p:nvSpPr>
        <p:spPr>
          <a:xfrm>
            <a:off x="8069826" y="5362948"/>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58789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7F579-9A6D-6585-89CF-E654DF134B4D}"/>
            </a:ext>
          </a:extLst>
        </p:cNvPr>
        <p:cNvGrpSpPr/>
        <p:nvPr/>
      </p:nvGrpSpPr>
      <p:grpSpPr>
        <a:xfrm>
          <a:off x="0" y="0"/>
          <a:ext cx="0" cy="0"/>
          <a:chOff x="0" y="0"/>
          <a:chExt cx="0" cy="0"/>
        </a:xfrm>
      </p:grpSpPr>
      <p:pic>
        <p:nvPicPr>
          <p:cNvPr id="5" name="Grafik 4" descr="Ein Bild, das Text, Screenshot, Kreis enthält.&#10;&#10;KI-generierte Inhalte können fehlerhaft sein.">
            <a:extLst>
              <a:ext uri="{FF2B5EF4-FFF2-40B4-BE49-F238E27FC236}">
                <a16:creationId xmlns:a16="http://schemas.microsoft.com/office/drawing/2014/main" id="{898FED82-55BA-CFDC-C55A-9102A126A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7" y="3016770"/>
            <a:ext cx="6174508" cy="3704705"/>
          </a:xfrm>
          <a:prstGeom prst="rect">
            <a:avLst/>
          </a:prstGeom>
        </p:spPr>
      </p:pic>
      <p:sp>
        <p:nvSpPr>
          <p:cNvPr id="2" name="Titel 1">
            <a:extLst>
              <a:ext uri="{FF2B5EF4-FFF2-40B4-BE49-F238E27FC236}">
                <a16:creationId xmlns:a16="http://schemas.microsoft.com/office/drawing/2014/main" id="{5BDDF92D-BC4F-C7E8-F4BE-1B317FEB69D2}"/>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562D8592-AF18-5F09-B0FD-45D53AFB9879}"/>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3200" b="1" dirty="0"/>
              <a:t>Hormoneller Regelkreis</a:t>
            </a:r>
          </a:p>
          <a:p>
            <a:pPr marL="971550" lvl="1" indent="-514350">
              <a:buAutoNum type="arabicPeriod"/>
            </a:pPr>
            <a:r>
              <a:rPr lang="de-DE" sz="1200" dirty="0"/>
              <a:t>Definition &amp; Ziel von Verhütung </a:t>
            </a:r>
          </a:p>
          <a:p>
            <a:pPr marL="971550" lvl="1" indent="-514350">
              <a:buAutoNum type="arabicPeriod"/>
            </a:pPr>
            <a:r>
              <a:rPr lang="de-DE" sz="1200" dirty="0"/>
              <a:t>Pearl Index</a:t>
            </a:r>
          </a:p>
          <a:p>
            <a:endParaRPr lang="de-DE" dirty="0"/>
          </a:p>
        </p:txBody>
      </p:sp>
      <p:sp>
        <p:nvSpPr>
          <p:cNvPr id="4" name="Foliennummernplatzhalter 3">
            <a:extLst>
              <a:ext uri="{FF2B5EF4-FFF2-40B4-BE49-F238E27FC236}">
                <a16:creationId xmlns:a16="http://schemas.microsoft.com/office/drawing/2014/main" id="{3CC2086C-9041-8BC7-7ABE-DF5DCF17E0EC}"/>
              </a:ext>
            </a:extLst>
          </p:cNvPr>
          <p:cNvSpPr>
            <a:spLocks noGrp="1"/>
          </p:cNvSpPr>
          <p:nvPr>
            <p:ph type="sldNum" sz="quarter" idx="12"/>
          </p:nvPr>
        </p:nvSpPr>
        <p:spPr/>
        <p:txBody>
          <a:bodyPr/>
          <a:lstStyle/>
          <a:p>
            <a:fld id="{802006FE-6571-4354-8775-F8708372C227}" type="slidenum">
              <a:rPr lang="de-DE" smtClean="0"/>
              <a:t>38</a:t>
            </a:fld>
            <a:endParaRPr lang="de-DE"/>
          </a:p>
        </p:txBody>
      </p:sp>
      <p:sp>
        <p:nvSpPr>
          <p:cNvPr id="8" name="Textfeld 7">
            <a:extLst>
              <a:ext uri="{FF2B5EF4-FFF2-40B4-BE49-F238E27FC236}">
                <a16:creationId xmlns:a16="http://schemas.microsoft.com/office/drawing/2014/main" id="{4A336473-7788-2099-64BE-A45322B874A6}"/>
              </a:ext>
            </a:extLst>
          </p:cNvPr>
          <p:cNvSpPr txBox="1"/>
          <p:nvPr/>
        </p:nvSpPr>
        <p:spPr>
          <a:xfrm>
            <a:off x="5854683" y="-50083"/>
            <a:ext cx="6096000" cy="4801314"/>
          </a:xfrm>
          <a:prstGeom prst="rect">
            <a:avLst/>
          </a:prstGeom>
          <a:noFill/>
        </p:spPr>
        <p:txBody>
          <a:bodyPr wrap="square">
            <a:spAutoFit/>
          </a:bodyPr>
          <a:lstStyle/>
          <a:p>
            <a:pPr algn="l" rtl="0" fontAlgn="base"/>
            <a:r>
              <a:rPr lang="de-DE" sz="1800" i="0" u="none" strike="noStrike" dirty="0">
                <a:solidFill>
                  <a:srgbClr val="000000"/>
                </a:solidFill>
                <a:effectLst/>
              </a:rPr>
              <a:t>Nach dem Eisprung: im Rest des geplatzten Follikels lagert sich durch das Hormon LH ein gelbes Pigment ein </a:t>
            </a:r>
          </a:p>
          <a:p>
            <a:pPr algn="l" rtl="0" fontAlgn="base"/>
            <a:r>
              <a:rPr lang="de-DE" dirty="0">
                <a:solidFill>
                  <a:srgbClr val="000000"/>
                </a:solidFill>
              </a:rPr>
              <a:t>=&gt; </a:t>
            </a:r>
            <a:r>
              <a:rPr lang="de-DE" b="1" dirty="0">
                <a:solidFill>
                  <a:schemeClr val="accent1"/>
                </a:solidFill>
              </a:rPr>
              <a:t>Bildung eines </a:t>
            </a:r>
            <a:r>
              <a:rPr lang="de-DE" sz="1800" b="1" i="0" u="none" strike="noStrike" dirty="0">
                <a:solidFill>
                  <a:schemeClr val="accent1"/>
                </a:solidFill>
                <a:effectLst/>
              </a:rPr>
              <a:t>Gelbkörper</a:t>
            </a:r>
            <a:r>
              <a:rPr lang="en-US" sz="1800" b="1" i="0" dirty="0">
                <a:solidFill>
                  <a:schemeClr val="accent1"/>
                </a:solidFill>
                <a:effectLst/>
              </a:rPr>
              <a:t>​s</a:t>
            </a:r>
            <a:r>
              <a:rPr lang="en-US" sz="1800" i="0" dirty="0">
                <a:solidFill>
                  <a:srgbClr val="000000"/>
                </a:solidFill>
                <a:effectLst/>
              </a:rPr>
              <a:t>, </a:t>
            </a:r>
            <a:r>
              <a:rPr lang="en-US" dirty="0">
                <a:solidFill>
                  <a:srgbClr val="000000"/>
                </a:solidFill>
              </a:rPr>
              <a:t>in </a:t>
            </a:r>
            <a:r>
              <a:rPr lang="en-US" dirty="0" err="1">
                <a:solidFill>
                  <a:srgbClr val="000000"/>
                </a:solidFill>
              </a:rPr>
              <a:t>welchem</a:t>
            </a:r>
            <a:r>
              <a:rPr lang="en-US" sz="1800" i="0" dirty="0">
                <a:solidFill>
                  <a:srgbClr val="000000"/>
                </a:solidFill>
                <a:effectLst/>
              </a:rPr>
              <a:t> Gestagen </a:t>
            </a:r>
            <a:r>
              <a:rPr lang="en-US" dirty="0" err="1">
                <a:solidFill>
                  <a:srgbClr val="000000"/>
                </a:solidFill>
              </a:rPr>
              <a:t>gebildet</a:t>
            </a:r>
            <a:r>
              <a:rPr lang="en-US" sz="1800" i="0" dirty="0">
                <a:solidFill>
                  <a:srgbClr val="000000"/>
                </a:solidFill>
                <a:effectLst/>
              </a:rPr>
              <a:t> </a:t>
            </a:r>
            <a:r>
              <a:rPr lang="en-US" sz="1800" i="0" dirty="0" err="1">
                <a:solidFill>
                  <a:srgbClr val="000000"/>
                </a:solidFill>
                <a:effectLst/>
              </a:rPr>
              <a:t>wird</a:t>
            </a:r>
            <a:endParaRPr lang="en-US" sz="1800" i="0" dirty="0">
              <a:solidFill>
                <a:srgbClr val="000000"/>
              </a:solidFill>
              <a:effectLst/>
            </a:endParaRPr>
          </a:p>
          <a:p>
            <a:pPr algn="l" rtl="0" fontAlgn="base"/>
            <a:endParaRPr lang="en-US" sz="1800" b="0" i="0" dirty="0">
              <a:solidFill>
                <a:srgbClr val="000000"/>
              </a:solidFill>
              <a:effectLst/>
            </a:endParaRPr>
          </a:p>
          <a:p>
            <a:pPr algn="l" rtl="0" fontAlgn="base"/>
            <a:endParaRPr lang="en-US" sz="1800" b="0" i="0" dirty="0">
              <a:solidFill>
                <a:srgbClr val="000000"/>
              </a:solidFill>
              <a:effectLst/>
            </a:endParaRPr>
          </a:p>
          <a:p>
            <a:pPr algn="l" rtl="0" fontAlgn="base"/>
            <a:r>
              <a:rPr lang="de-DE" sz="1800" b="0" i="0" u="none" strike="noStrike" dirty="0">
                <a:solidFill>
                  <a:srgbClr val="000000"/>
                </a:solidFill>
                <a:effectLst/>
              </a:rPr>
              <a:t>Gestagen wirkt auf die Gebärmutterschleimhaut und verändert den Schleim im Gebärmutterhals</a:t>
            </a:r>
            <a:r>
              <a:rPr lang="en-US" sz="1800" b="0" i="0" dirty="0">
                <a:solidFill>
                  <a:srgbClr val="000000"/>
                </a:solidFill>
                <a:effectLst/>
              </a:rPr>
              <a:t>​</a:t>
            </a:r>
          </a:p>
          <a:p>
            <a:pPr algn="l" rtl="0" fontAlgn="base"/>
            <a:endParaRPr lang="en-US" dirty="0">
              <a:solidFill>
                <a:srgbClr val="000000"/>
              </a:solidFill>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b="0" i="0" u="none" strike="noStrike" dirty="0">
                <a:solidFill>
                  <a:srgbClr val="000000"/>
                </a:solidFill>
                <a:effectLst/>
              </a:rPr>
              <a:t>Sobald hoher Spiegel von Östrogen und Gestagen erreicht sind, hemmen die beiden Hormone den Hypothalamus und der Regelkreis wird unterbrochen</a:t>
            </a:r>
            <a:r>
              <a:rPr lang="en-US" sz="1800" b="0" i="0" dirty="0">
                <a:solidFill>
                  <a:srgbClr val="000000"/>
                </a:solidFill>
                <a:effectLst/>
              </a:rPr>
              <a:t>​</a:t>
            </a:r>
          </a:p>
          <a:p>
            <a:pPr algn="l" rtl="0" fontAlgn="base"/>
            <a:endParaRPr lang="en-US" dirty="0">
              <a:solidFill>
                <a:srgbClr val="000000"/>
              </a:solidFill>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p:txBody>
      </p:sp>
      <p:sp>
        <p:nvSpPr>
          <p:cNvPr id="11" name="Pfeil: nach unten 10">
            <a:extLst>
              <a:ext uri="{FF2B5EF4-FFF2-40B4-BE49-F238E27FC236}">
                <a16:creationId xmlns:a16="http://schemas.microsoft.com/office/drawing/2014/main" id="{AC36E7FE-CA9F-B5EA-1AA8-0D17AB860012}"/>
              </a:ext>
            </a:extLst>
          </p:cNvPr>
          <p:cNvSpPr/>
          <p:nvPr/>
        </p:nvSpPr>
        <p:spPr>
          <a:xfrm>
            <a:off x="8072284" y="91847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08F0FD54-6C81-C5B5-EE84-BC01391C454B}"/>
              </a:ext>
            </a:extLst>
          </p:cNvPr>
          <p:cNvSpPr/>
          <p:nvPr/>
        </p:nvSpPr>
        <p:spPr>
          <a:xfrm>
            <a:off x="8072284" y="221346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80A7919-8E63-91FB-200E-4263520D5E32}"/>
              </a:ext>
            </a:extLst>
          </p:cNvPr>
          <p:cNvSpPr/>
          <p:nvPr/>
        </p:nvSpPr>
        <p:spPr>
          <a:xfrm>
            <a:off x="2771193" y="5047861"/>
            <a:ext cx="1026366" cy="12754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75131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 calcmode="lin" valueType="num">
                                      <p:cBhvr additive="base">
                                        <p:cTn id="3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1CA8D4-E0CC-04EF-0FB0-3CE7D1496680}"/>
            </a:ext>
          </a:extLst>
        </p:cNvPr>
        <p:cNvGrpSpPr/>
        <p:nvPr/>
      </p:nvGrpSpPr>
      <p:grpSpPr>
        <a:xfrm>
          <a:off x="0" y="0"/>
          <a:ext cx="0" cy="0"/>
          <a:chOff x="0" y="0"/>
          <a:chExt cx="0" cy="0"/>
        </a:xfrm>
      </p:grpSpPr>
      <p:pic>
        <p:nvPicPr>
          <p:cNvPr id="5" name="Grafik 4" descr="Ein Bild, das Text, Screenshot, Kreis enthält.&#10;&#10;KI-generierte Inhalte können fehlerhaft sein.">
            <a:extLst>
              <a:ext uri="{FF2B5EF4-FFF2-40B4-BE49-F238E27FC236}">
                <a16:creationId xmlns:a16="http://schemas.microsoft.com/office/drawing/2014/main" id="{2FD62670-61D5-9032-D2CB-9BA0CB42FA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7" y="3016770"/>
            <a:ext cx="6174508" cy="3704705"/>
          </a:xfrm>
          <a:prstGeom prst="rect">
            <a:avLst/>
          </a:prstGeom>
        </p:spPr>
      </p:pic>
      <p:sp>
        <p:nvSpPr>
          <p:cNvPr id="2" name="Titel 1">
            <a:extLst>
              <a:ext uri="{FF2B5EF4-FFF2-40B4-BE49-F238E27FC236}">
                <a16:creationId xmlns:a16="http://schemas.microsoft.com/office/drawing/2014/main" id="{A31AA102-8766-0176-BB20-FF1BDA2C9859}"/>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B77EFFF2-6261-097F-DB34-E6613309FF4B}"/>
              </a:ext>
            </a:extLst>
          </p:cNvPr>
          <p:cNvSpPr>
            <a:spLocks noGrp="1"/>
          </p:cNvSpPr>
          <p:nvPr>
            <p:ph idx="1"/>
          </p:nvPr>
        </p:nvSpPr>
        <p:spPr>
          <a:xfrm>
            <a:off x="492967" y="1327976"/>
            <a:ext cx="10515600" cy="4351338"/>
          </a:xfrm>
        </p:spPr>
        <p:txBody>
          <a:bodyPr/>
          <a:lstStyle/>
          <a:p>
            <a:pPr marL="971550" lvl="1" indent="-514350">
              <a:buAutoNum type="arabicPeriod"/>
            </a:pPr>
            <a:r>
              <a:rPr lang="de-DE" sz="1200"/>
              <a:t>Fruchtbarkeit </a:t>
            </a:r>
          </a:p>
          <a:p>
            <a:pPr marL="971550" lvl="1" indent="-514350">
              <a:buAutoNum type="arabicPeriod"/>
            </a:pPr>
            <a:r>
              <a:rPr lang="de-DE" sz="1200"/>
              <a:t>Anatomie</a:t>
            </a:r>
          </a:p>
          <a:p>
            <a:pPr marL="971550" lvl="1" indent="-514350">
              <a:buAutoNum type="arabicPeriod"/>
            </a:pPr>
            <a:r>
              <a:rPr lang="de-DE" sz="1200"/>
              <a:t>Weibliche Zyklus </a:t>
            </a:r>
          </a:p>
          <a:p>
            <a:pPr marL="971550" lvl="1" indent="-514350">
              <a:buAutoNum type="arabicPeriod"/>
            </a:pPr>
            <a:r>
              <a:rPr lang="de-DE" sz="3200" b="1"/>
              <a:t>Hormoneller Regelkreis</a:t>
            </a:r>
          </a:p>
          <a:p>
            <a:pPr marL="971550" lvl="1" indent="-514350">
              <a:buAutoNum type="arabicPeriod"/>
            </a:pPr>
            <a:r>
              <a:rPr lang="de-DE" sz="1200"/>
              <a:t>Definition &amp; Ziel von Verhütung </a:t>
            </a:r>
          </a:p>
          <a:p>
            <a:pPr marL="971550" lvl="1" indent="-514350">
              <a:buAutoNum type="arabicPeriod"/>
            </a:pPr>
            <a:r>
              <a:rPr lang="de-DE" sz="1200"/>
              <a:t>Pearl Index</a:t>
            </a:r>
          </a:p>
          <a:p>
            <a:endParaRPr lang="de-DE"/>
          </a:p>
        </p:txBody>
      </p:sp>
      <p:sp>
        <p:nvSpPr>
          <p:cNvPr id="4" name="Foliennummernplatzhalter 3">
            <a:extLst>
              <a:ext uri="{FF2B5EF4-FFF2-40B4-BE49-F238E27FC236}">
                <a16:creationId xmlns:a16="http://schemas.microsoft.com/office/drawing/2014/main" id="{63901191-B3C4-93BC-48E5-0D5F80BCDEA8}"/>
              </a:ext>
            </a:extLst>
          </p:cNvPr>
          <p:cNvSpPr>
            <a:spLocks noGrp="1"/>
          </p:cNvSpPr>
          <p:nvPr>
            <p:ph type="sldNum" sz="quarter" idx="12"/>
          </p:nvPr>
        </p:nvSpPr>
        <p:spPr/>
        <p:txBody>
          <a:bodyPr/>
          <a:lstStyle/>
          <a:p>
            <a:fld id="{802006FE-6571-4354-8775-F8708372C227}" type="slidenum">
              <a:rPr lang="de-DE" smtClean="0"/>
              <a:t>39</a:t>
            </a:fld>
            <a:endParaRPr lang="de-DE"/>
          </a:p>
        </p:txBody>
      </p:sp>
      <p:sp>
        <p:nvSpPr>
          <p:cNvPr id="8" name="Textfeld 7">
            <a:extLst>
              <a:ext uri="{FF2B5EF4-FFF2-40B4-BE49-F238E27FC236}">
                <a16:creationId xmlns:a16="http://schemas.microsoft.com/office/drawing/2014/main" id="{E9BBF9C2-2D12-B8D4-CCA6-A1EABD9D1495}"/>
              </a:ext>
            </a:extLst>
          </p:cNvPr>
          <p:cNvSpPr txBox="1"/>
          <p:nvPr/>
        </p:nvSpPr>
        <p:spPr>
          <a:xfrm>
            <a:off x="5854683" y="-50083"/>
            <a:ext cx="6096000" cy="7017306"/>
          </a:xfrm>
          <a:prstGeom prst="rect">
            <a:avLst/>
          </a:prstGeom>
          <a:noFill/>
        </p:spPr>
        <p:txBody>
          <a:bodyPr wrap="square">
            <a:spAutoFit/>
          </a:bodyPr>
          <a:lstStyle/>
          <a:p>
            <a:pPr algn="l" rtl="0" fontAlgn="base"/>
            <a:r>
              <a:rPr lang="de-DE" sz="1800" i="0" u="none" strike="noStrike" dirty="0">
                <a:solidFill>
                  <a:srgbClr val="000000"/>
                </a:solidFill>
                <a:effectLst/>
              </a:rPr>
              <a:t>Nach dem Eisprung: im Rest des geplatzten Follikels lagert sich durch das Hormon LH ein gelbes Pigment ein </a:t>
            </a:r>
          </a:p>
          <a:p>
            <a:pPr algn="l" rtl="0" fontAlgn="base"/>
            <a:r>
              <a:rPr lang="de-DE" dirty="0">
                <a:solidFill>
                  <a:srgbClr val="000000"/>
                </a:solidFill>
              </a:rPr>
              <a:t>=&gt; </a:t>
            </a:r>
            <a:r>
              <a:rPr lang="de-DE" dirty="0"/>
              <a:t>Bildung eines </a:t>
            </a:r>
            <a:r>
              <a:rPr lang="de-DE" sz="1800" i="0" u="none" strike="noStrike" dirty="0">
                <a:effectLst/>
              </a:rPr>
              <a:t>Gelbkörper</a:t>
            </a:r>
            <a:r>
              <a:rPr lang="en-US" sz="1800" i="0" dirty="0">
                <a:effectLst/>
              </a:rPr>
              <a:t>​s,</a:t>
            </a:r>
            <a:r>
              <a:rPr lang="en-US" sz="1800" i="0" dirty="0">
                <a:solidFill>
                  <a:srgbClr val="000000"/>
                </a:solidFill>
                <a:effectLst/>
              </a:rPr>
              <a:t> </a:t>
            </a:r>
            <a:r>
              <a:rPr lang="en-US" dirty="0">
                <a:solidFill>
                  <a:srgbClr val="000000"/>
                </a:solidFill>
              </a:rPr>
              <a:t>in </a:t>
            </a:r>
            <a:r>
              <a:rPr lang="en-US" dirty="0" err="1">
                <a:solidFill>
                  <a:srgbClr val="000000"/>
                </a:solidFill>
              </a:rPr>
              <a:t>welchem</a:t>
            </a:r>
            <a:r>
              <a:rPr lang="en-US" dirty="0">
                <a:solidFill>
                  <a:srgbClr val="000000"/>
                </a:solidFill>
              </a:rPr>
              <a:t> </a:t>
            </a:r>
            <a:r>
              <a:rPr lang="en-US" sz="1800" i="0" dirty="0">
                <a:solidFill>
                  <a:srgbClr val="000000"/>
                </a:solidFill>
                <a:effectLst/>
              </a:rPr>
              <a:t>Gestagen </a:t>
            </a:r>
            <a:r>
              <a:rPr lang="en-US" dirty="0" err="1">
                <a:solidFill>
                  <a:srgbClr val="000000"/>
                </a:solidFill>
              </a:rPr>
              <a:t>gebildet</a:t>
            </a:r>
            <a:r>
              <a:rPr lang="en-US" sz="1800" i="0" dirty="0">
                <a:solidFill>
                  <a:srgbClr val="000000"/>
                </a:solidFill>
                <a:effectLst/>
              </a:rPr>
              <a:t> </a:t>
            </a:r>
            <a:r>
              <a:rPr lang="en-US" sz="1800" i="0" dirty="0" err="1">
                <a:solidFill>
                  <a:srgbClr val="000000"/>
                </a:solidFill>
                <a:effectLst/>
              </a:rPr>
              <a:t>wird</a:t>
            </a:r>
            <a:endParaRPr lang="en-US" sz="1800" i="0" dirty="0">
              <a:solidFill>
                <a:srgbClr val="000000"/>
              </a:solidFill>
              <a:effectLst/>
            </a:endParaRPr>
          </a:p>
          <a:p>
            <a:pPr algn="l" rtl="0" fontAlgn="base"/>
            <a:endParaRPr lang="en-US" sz="1800" b="0" i="0" dirty="0">
              <a:solidFill>
                <a:srgbClr val="000000"/>
              </a:solidFill>
              <a:effectLst/>
            </a:endParaRPr>
          </a:p>
          <a:p>
            <a:pPr algn="l" rtl="0" fontAlgn="base"/>
            <a:endParaRPr lang="en-US" sz="1800" b="0" i="0" dirty="0">
              <a:solidFill>
                <a:srgbClr val="000000"/>
              </a:solidFill>
              <a:effectLst/>
            </a:endParaRPr>
          </a:p>
          <a:p>
            <a:pPr algn="l" rtl="0" fontAlgn="base"/>
            <a:r>
              <a:rPr lang="de-DE" sz="1800" b="0" i="0" u="none" strike="noStrike" dirty="0">
                <a:solidFill>
                  <a:srgbClr val="000000"/>
                </a:solidFill>
                <a:effectLst/>
              </a:rPr>
              <a:t>Gestagen wirkt auf die Gebärmutterschleimhaut und verändert den Schleim im Gebärmutterhals</a:t>
            </a:r>
            <a:r>
              <a:rPr lang="en-US" sz="1800" b="0" i="0" dirty="0">
                <a:solidFill>
                  <a:srgbClr val="000000"/>
                </a:solidFill>
                <a:effectLst/>
              </a:rPr>
              <a:t>​</a:t>
            </a:r>
          </a:p>
          <a:p>
            <a:pPr algn="l" rtl="0" fontAlgn="base"/>
            <a:endParaRPr lang="en-US" dirty="0">
              <a:solidFill>
                <a:srgbClr val="000000"/>
              </a:solidFill>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b="0" i="0" u="none" strike="noStrike" dirty="0">
                <a:solidFill>
                  <a:srgbClr val="000000"/>
                </a:solidFill>
                <a:effectLst/>
              </a:rPr>
              <a:t>Sobald hoher Spiegel von Östrogen und Gestagen erreicht sind, hemmen die beiden Hormone den Hypothalamus und der Regelkreis wird unterbrochen</a:t>
            </a:r>
            <a:r>
              <a:rPr lang="en-US" sz="1800" b="0" i="0" dirty="0">
                <a:solidFill>
                  <a:srgbClr val="000000"/>
                </a:solidFill>
                <a:effectLst/>
              </a:rPr>
              <a:t>​</a:t>
            </a:r>
          </a:p>
          <a:p>
            <a:pPr algn="l" rtl="0" fontAlgn="base"/>
            <a:endParaRPr lang="en-US" dirty="0">
              <a:solidFill>
                <a:srgbClr val="000000"/>
              </a:solidFill>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b="1" i="0" u="none" strike="noStrike" dirty="0">
                <a:solidFill>
                  <a:schemeClr val="accent1"/>
                </a:solidFill>
                <a:effectLst/>
              </a:rPr>
              <a:t>Gelbkörper verkümmert,</a:t>
            </a:r>
            <a:r>
              <a:rPr lang="de-DE" sz="1800" b="0" i="0" u="none" strike="noStrike" dirty="0">
                <a:solidFill>
                  <a:srgbClr val="000000"/>
                </a:solidFill>
                <a:effectLst/>
              </a:rPr>
              <a:t> sobald Bildung von FSH und LH reduziert wird </a:t>
            </a:r>
            <a:endParaRPr lang="de-DE" dirty="0">
              <a:solidFill>
                <a:srgbClr val="000000"/>
              </a:solidFill>
            </a:endParaRPr>
          </a:p>
          <a:p>
            <a:pPr marL="285750" indent="-285750" algn="l" rtl="0" fontAlgn="base">
              <a:buFont typeface="Symbol" panose="05050102010706020507" pitchFamily="18" charset="2"/>
              <a:buChar char="Þ"/>
            </a:pPr>
            <a:r>
              <a:rPr lang="de-DE" sz="1800" b="0" i="0" u="none" strike="noStrike" dirty="0">
                <a:solidFill>
                  <a:srgbClr val="000000"/>
                </a:solidFill>
                <a:effectLst/>
              </a:rPr>
              <a:t>Östrogen und Gestagen-Spiegel fällt ab</a:t>
            </a:r>
            <a:r>
              <a:rPr lang="en-US" sz="1800" b="0" i="0" dirty="0">
                <a:solidFill>
                  <a:srgbClr val="000000"/>
                </a:solidFill>
                <a:effectLst/>
              </a:rPr>
              <a:t>​</a:t>
            </a: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endParaRPr lang="en-US" b="0" i="0" dirty="0">
              <a:solidFill>
                <a:srgbClr val="000000"/>
              </a:solidFill>
              <a:effectLst/>
            </a:endParaRPr>
          </a:p>
          <a:p>
            <a:pPr algn="l" rtl="0" fontAlgn="base"/>
            <a:r>
              <a:rPr lang="de-DE" sz="1800" b="0" i="0" u="none" strike="noStrike" dirty="0">
                <a:solidFill>
                  <a:srgbClr val="000000"/>
                </a:solidFill>
                <a:effectLst/>
              </a:rPr>
              <a:t>Gebärmutterschleimhaut wird zurückgebildet und durch Menstruation abgestoßen</a:t>
            </a:r>
            <a:r>
              <a:rPr lang="en-US" sz="1800" b="0" i="0" dirty="0">
                <a:solidFill>
                  <a:srgbClr val="000000"/>
                </a:solidFill>
                <a:effectLst/>
              </a:rPr>
              <a:t>​</a:t>
            </a:r>
            <a:endParaRPr lang="en-US" b="0" i="0" dirty="0">
              <a:solidFill>
                <a:srgbClr val="000000"/>
              </a:solidFill>
              <a:effectLst/>
            </a:endParaRPr>
          </a:p>
        </p:txBody>
      </p:sp>
      <p:sp>
        <p:nvSpPr>
          <p:cNvPr id="11" name="Pfeil: nach unten 10">
            <a:extLst>
              <a:ext uri="{FF2B5EF4-FFF2-40B4-BE49-F238E27FC236}">
                <a16:creationId xmlns:a16="http://schemas.microsoft.com/office/drawing/2014/main" id="{93D862F4-5B37-6D68-4920-3EEB119ABD47}"/>
              </a:ext>
            </a:extLst>
          </p:cNvPr>
          <p:cNvSpPr/>
          <p:nvPr/>
        </p:nvSpPr>
        <p:spPr>
          <a:xfrm>
            <a:off x="8072284" y="91847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732AC438-D4BE-C05A-3E5D-DAE5B34A48D9}"/>
              </a:ext>
            </a:extLst>
          </p:cNvPr>
          <p:cNvSpPr/>
          <p:nvPr/>
        </p:nvSpPr>
        <p:spPr>
          <a:xfrm>
            <a:off x="8072284" y="221346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D93076E6-CF9C-9EBE-7646-1B1049D42587}"/>
              </a:ext>
            </a:extLst>
          </p:cNvPr>
          <p:cNvSpPr/>
          <p:nvPr/>
        </p:nvSpPr>
        <p:spPr>
          <a:xfrm>
            <a:off x="8072284" y="3853347"/>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unten 8">
            <a:extLst>
              <a:ext uri="{FF2B5EF4-FFF2-40B4-BE49-F238E27FC236}">
                <a16:creationId xmlns:a16="http://schemas.microsoft.com/office/drawing/2014/main" id="{79BCE44B-0051-C27C-5F38-BDAF5AA5DE78}"/>
              </a:ext>
            </a:extLst>
          </p:cNvPr>
          <p:cNvSpPr/>
          <p:nvPr/>
        </p:nvSpPr>
        <p:spPr>
          <a:xfrm>
            <a:off x="8072284" y="552505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705663B2-E591-1628-5372-710F761D0502}"/>
              </a:ext>
            </a:extLst>
          </p:cNvPr>
          <p:cNvSpPr/>
          <p:nvPr/>
        </p:nvSpPr>
        <p:spPr>
          <a:xfrm>
            <a:off x="1343607" y="4689986"/>
            <a:ext cx="1301271" cy="129093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047046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7" end="17"/>
                                            </p:txEl>
                                          </p:spTgt>
                                        </p:tgtEl>
                                        <p:attrNameLst>
                                          <p:attrName>style.visibility</p:attrName>
                                        </p:attrNameLst>
                                      </p:cBhvr>
                                      <p:to>
                                        <p:strVal val="visible"/>
                                      </p:to>
                                    </p:set>
                                    <p:anim calcmode="lin" valueType="num">
                                      <p:cBhvr additive="base">
                                        <p:cTn id="11" dur="500" fill="hold"/>
                                        <p:tgtEl>
                                          <p:spTgt spid="8">
                                            <p:txEl>
                                              <p:pRg st="17" end="1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7" end="1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820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liennummernplatzhalter 3">
            <a:extLst>
              <a:ext uri="{FF2B5EF4-FFF2-40B4-BE49-F238E27FC236}">
                <a16:creationId xmlns:a16="http://schemas.microsoft.com/office/drawing/2014/main" id="{132AC03A-7437-9262-42E0-301835DCB7DA}"/>
              </a:ext>
            </a:extLst>
          </p:cNvPr>
          <p:cNvSpPr>
            <a:spLocks noGrp="1"/>
          </p:cNvSpPr>
          <p:nvPr>
            <p:ph type="sldNum" sz="quarter" idx="12"/>
          </p:nvPr>
        </p:nvSpPr>
        <p:spPr>
          <a:xfrm>
            <a:off x="8610600" y="6356350"/>
            <a:ext cx="2743200" cy="365125"/>
          </a:xfrm>
        </p:spPr>
        <p:txBody>
          <a:bodyPr>
            <a:normAutofit/>
          </a:bodyPr>
          <a:lstStyle/>
          <a:p>
            <a:pPr>
              <a:spcAft>
                <a:spcPts val="600"/>
              </a:spcAft>
            </a:pPr>
            <a:fld id="{802006FE-6571-4354-8775-F8708372C227}" type="slidenum">
              <a:rPr lang="de-DE" smtClean="0"/>
              <a:pPr>
                <a:spcAft>
                  <a:spcPts val="600"/>
                </a:spcAft>
              </a:pPr>
              <a:t>4</a:t>
            </a:fld>
            <a:endParaRPr lang="de-DE"/>
          </a:p>
        </p:txBody>
      </p:sp>
      <p:pic>
        <p:nvPicPr>
          <p:cNvPr id="7" name="Grafik 6" descr="Ein Bild, das Person, Finger, Nagel, Daumen enthält.&#10;&#10;KI-generierte Inhalte können fehlerhaft sein.">
            <a:extLst>
              <a:ext uri="{FF2B5EF4-FFF2-40B4-BE49-F238E27FC236}">
                <a16:creationId xmlns:a16="http://schemas.microsoft.com/office/drawing/2014/main" id="{02C6AADA-5E98-A674-023C-BD89BB023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798" y="1"/>
            <a:ext cx="11429998" cy="6857999"/>
          </a:xfrm>
          <a:prstGeom prst="rect">
            <a:avLst/>
          </a:prstGeom>
        </p:spPr>
      </p:pic>
      <p:sp>
        <p:nvSpPr>
          <p:cNvPr id="3" name="Inhaltsplatzhalter 2">
            <a:extLst>
              <a:ext uri="{FF2B5EF4-FFF2-40B4-BE49-F238E27FC236}">
                <a16:creationId xmlns:a16="http://schemas.microsoft.com/office/drawing/2014/main" id="{3C6CC10A-3C4B-A31B-6E3E-69ECD59B0D7E}"/>
              </a:ext>
            </a:extLst>
          </p:cNvPr>
          <p:cNvSpPr>
            <a:spLocks noGrp="1"/>
          </p:cNvSpPr>
          <p:nvPr>
            <p:ph idx="1"/>
          </p:nvPr>
        </p:nvSpPr>
        <p:spPr>
          <a:xfrm>
            <a:off x="9620678" y="1197621"/>
            <a:ext cx="2518548" cy="5267915"/>
          </a:xfrm>
        </p:spPr>
        <p:txBody>
          <a:bodyPr vert="horz" lIns="91440" tIns="45720" rIns="91440" bIns="45720" rtlCol="0" anchor="t">
            <a:normAutofit fontScale="77500" lnSpcReduction="20000"/>
          </a:bodyPr>
          <a:lstStyle/>
          <a:p>
            <a:pPr marL="0" indent="0">
              <a:buNone/>
            </a:pPr>
            <a:r>
              <a:rPr lang="de-DE" sz="2000" dirty="0"/>
              <a:t>Das Kondom reißt unerwartet! </a:t>
            </a:r>
          </a:p>
          <a:p>
            <a:pPr marL="0" indent="0">
              <a:buNone/>
            </a:pPr>
            <a:endParaRPr lang="de-DE" sz="2000" dirty="0"/>
          </a:p>
          <a:p>
            <a:pPr marL="0" indent="0">
              <a:buNone/>
            </a:pPr>
            <a:r>
              <a:rPr lang="de-DE" sz="2000" dirty="0"/>
              <a:t>Was denkt ihr:</a:t>
            </a:r>
          </a:p>
          <a:p>
            <a:pPr marL="0" indent="0">
              <a:buNone/>
            </a:pPr>
            <a:r>
              <a:rPr lang="de-DE" sz="2000" dirty="0"/>
              <a:t>Wie lange sind die Spermien überlebensfähig?</a:t>
            </a:r>
          </a:p>
          <a:p>
            <a:pPr marL="0" indent="0">
              <a:buNone/>
            </a:pPr>
            <a:r>
              <a:rPr lang="de-DE" sz="2000" dirty="0"/>
              <a:t>- Bis zu 5 Tage</a:t>
            </a:r>
          </a:p>
          <a:p>
            <a:pPr marL="0" indent="0">
              <a:buNone/>
            </a:pPr>
            <a:r>
              <a:rPr lang="de-DE" sz="2000" dirty="0"/>
              <a:t>Wie lange ist eine Eizelle befruchtungsfähig? </a:t>
            </a:r>
          </a:p>
          <a:p>
            <a:pPr>
              <a:buFontTx/>
              <a:buChar char="-"/>
            </a:pPr>
            <a:r>
              <a:rPr lang="de-DE" sz="2000" dirty="0"/>
              <a:t>ca. 24 Stunden</a:t>
            </a:r>
          </a:p>
          <a:p>
            <a:pPr marL="0" indent="0">
              <a:buNone/>
            </a:pPr>
            <a:endParaRPr lang="de-DE" sz="2000" dirty="0"/>
          </a:p>
          <a:p>
            <a:pPr marL="0" indent="0">
              <a:buNone/>
            </a:pPr>
            <a:r>
              <a:rPr lang="de-DE" sz="2000" dirty="0"/>
              <a:t>=&gt; Das macht die Anzahl der fruchtbaren Tage unerwartet lang und ein gerissenes Kondom kann schnell zum Problem werden, denn niemand weiß im Voraus, wann der Eisprung stattfinden wird oder ob er zufällig zum Zeitpunkt des Verkehrs stattgefunden hat.</a:t>
            </a:r>
            <a:endParaRPr lang="de-DE" sz="2000" dirty="0">
              <a:cs typeface="Arial"/>
            </a:endParaRPr>
          </a:p>
          <a:p>
            <a:pPr marL="0" indent="0">
              <a:buNone/>
            </a:pPr>
            <a:endParaRPr lang="de-DE" sz="2000" dirty="0"/>
          </a:p>
        </p:txBody>
      </p:sp>
      <p:sp>
        <p:nvSpPr>
          <p:cNvPr id="2" name="Titel 1">
            <a:extLst>
              <a:ext uri="{FF2B5EF4-FFF2-40B4-BE49-F238E27FC236}">
                <a16:creationId xmlns:a16="http://schemas.microsoft.com/office/drawing/2014/main" id="{E18D2226-9D7A-F756-F55C-AF65F0703AA7}"/>
              </a:ext>
            </a:extLst>
          </p:cNvPr>
          <p:cNvSpPr>
            <a:spLocks noGrp="1"/>
          </p:cNvSpPr>
          <p:nvPr>
            <p:ph type="title"/>
          </p:nvPr>
        </p:nvSpPr>
        <p:spPr>
          <a:xfrm>
            <a:off x="9530797" y="-266179"/>
            <a:ext cx="2601011" cy="1899912"/>
          </a:xfrm>
        </p:spPr>
        <p:txBody>
          <a:bodyPr>
            <a:normAutofit/>
          </a:bodyPr>
          <a:lstStyle/>
          <a:p>
            <a:r>
              <a:rPr lang="de-DE" sz="4000" dirty="0"/>
              <a:t>1. Einstieg</a:t>
            </a:r>
          </a:p>
        </p:txBody>
      </p:sp>
    </p:spTree>
    <p:extLst>
      <p:ext uri="{BB962C8B-B14F-4D97-AF65-F5344CB8AC3E}">
        <p14:creationId xmlns:p14="http://schemas.microsoft.com/office/powerpoint/2010/main" val="162261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p:cTn id="25"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C2A0C-8C96-1471-31F6-C4A91A4E56A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B3A191F-9052-BB1F-4E79-A22E6ABEB88A}"/>
              </a:ext>
            </a:extLst>
          </p:cNvPr>
          <p:cNvSpPr>
            <a:spLocks noGrp="1"/>
          </p:cNvSpPr>
          <p:nvPr>
            <p:ph type="title"/>
          </p:nvPr>
        </p:nvSpPr>
        <p:spPr/>
        <p:txBody>
          <a:bodyPr/>
          <a:lstStyle/>
          <a:p>
            <a:r>
              <a:rPr lang="de-DE">
                <a:solidFill>
                  <a:srgbClr val="DABC9E"/>
                </a:solidFill>
              </a:rPr>
              <a:t>Grundlagen</a:t>
            </a:r>
          </a:p>
        </p:txBody>
      </p:sp>
      <p:pic>
        <p:nvPicPr>
          <p:cNvPr id="5" name="Grafik 4" descr="Ein Bild, das Text, Screenshot, Kreis enthält.&#10;&#10;KI-generierte Inhalte können fehlerhaft sein.">
            <a:extLst>
              <a:ext uri="{FF2B5EF4-FFF2-40B4-BE49-F238E27FC236}">
                <a16:creationId xmlns:a16="http://schemas.microsoft.com/office/drawing/2014/main" id="{99D93AC2-B927-0874-D23B-3985E52047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67" y="3016770"/>
            <a:ext cx="6174508" cy="3704705"/>
          </a:xfrm>
          <a:prstGeom prst="rect">
            <a:avLst/>
          </a:prstGeom>
        </p:spPr>
      </p:pic>
      <p:sp>
        <p:nvSpPr>
          <p:cNvPr id="3" name="Inhaltsplatzhalter 2">
            <a:extLst>
              <a:ext uri="{FF2B5EF4-FFF2-40B4-BE49-F238E27FC236}">
                <a16:creationId xmlns:a16="http://schemas.microsoft.com/office/drawing/2014/main" id="{1C3897C5-F541-C3C4-4F34-F1E94DA5F254}"/>
              </a:ext>
            </a:extLst>
          </p:cNvPr>
          <p:cNvSpPr>
            <a:spLocks noGrp="1"/>
          </p:cNvSpPr>
          <p:nvPr>
            <p:ph idx="1"/>
          </p:nvPr>
        </p:nvSpPr>
        <p:spPr>
          <a:xfrm>
            <a:off x="492967" y="1327976"/>
            <a:ext cx="10515600" cy="4351338"/>
          </a:xfrm>
        </p:spPr>
        <p:txBody>
          <a:bodyPr/>
          <a:lstStyle/>
          <a:p>
            <a:pPr marL="971550" lvl="1" indent="-514350">
              <a:buAutoNum type="arabicPeriod"/>
            </a:pPr>
            <a:r>
              <a:rPr lang="de-DE" sz="1200"/>
              <a:t>Fruchtbarkeit </a:t>
            </a:r>
          </a:p>
          <a:p>
            <a:pPr marL="971550" lvl="1" indent="-514350">
              <a:buAutoNum type="arabicPeriod"/>
            </a:pPr>
            <a:r>
              <a:rPr lang="de-DE" sz="1200"/>
              <a:t>Anatomie</a:t>
            </a:r>
          </a:p>
          <a:p>
            <a:pPr marL="971550" lvl="1" indent="-514350">
              <a:buAutoNum type="arabicPeriod"/>
            </a:pPr>
            <a:r>
              <a:rPr lang="de-DE" sz="1200"/>
              <a:t>Weibliche Zyklus </a:t>
            </a:r>
          </a:p>
          <a:p>
            <a:pPr marL="971550" lvl="1" indent="-514350">
              <a:buAutoNum type="arabicPeriod"/>
            </a:pPr>
            <a:r>
              <a:rPr lang="de-DE" sz="3200" b="1"/>
              <a:t>Hormoneller Regelkreis</a:t>
            </a:r>
          </a:p>
          <a:p>
            <a:pPr marL="971550" lvl="1" indent="-514350">
              <a:buAutoNum type="arabicPeriod"/>
            </a:pPr>
            <a:r>
              <a:rPr lang="de-DE" sz="1200"/>
              <a:t>Definition &amp; Ziel von Verhütung </a:t>
            </a:r>
          </a:p>
          <a:p>
            <a:pPr marL="971550" lvl="1" indent="-514350">
              <a:buAutoNum type="arabicPeriod"/>
            </a:pPr>
            <a:r>
              <a:rPr lang="de-DE" sz="1200"/>
              <a:t>Pearl Index</a:t>
            </a:r>
          </a:p>
          <a:p>
            <a:endParaRPr lang="de-DE"/>
          </a:p>
        </p:txBody>
      </p:sp>
      <p:sp>
        <p:nvSpPr>
          <p:cNvPr id="4" name="Foliennummernplatzhalter 3">
            <a:extLst>
              <a:ext uri="{FF2B5EF4-FFF2-40B4-BE49-F238E27FC236}">
                <a16:creationId xmlns:a16="http://schemas.microsoft.com/office/drawing/2014/main" id="{12E38DB0-FACB-9983-3F53-1BBBC491CDC1}"/>
              </a:ext>
            </a:extLst>
          </p:cNvPr>
          <p:cNvSpPr>
            <a:spLocks noGrp="1"/>
          </p:cNvSpPr>
          <p:nvPr>
            <p:ph type="sldNum" sz="quarter" idx="12"/>
          </p:nvPr>
        </p:nvSpPr>
        <p:spPr/>
        <p:txBody>
          <a:bodyPr/>
          <a:lstStyle/>
          <a:p>
            <a:fld id="{802006FE-6571-4354-8775-F8708372C227}" type="slidenum">
              <a:rPr lang="de-DE" smtClean="0"/>
              <a:t>40</a:t>
            </a:fld>
            <a:endParaRPr lang="de-DE"/>
          </a:p>
        </p:txBody>
      </p:sp>
      <p:sp>
        <p:nvSpPr>
          <p:cNvPr id="8" name="Textfeld 7">
            <a:extLst>
              <a:ext uri="{FF2B5EF4-FFF2-40B4-BE49-F238E27FC236}">
                <a16:creationId xmlns:a16="http://schemas.microsoft.com/office/drawing/2014/main" id="{5F5DBA57-A35A-EC2B-D3F0-0F61F0AC78A7}"/>
              </a:ext>
            </a:extLst>
          </p:cNvPr>
          <p:cNvSpPr txBox="1"/>
          <p:nvPr/>
        </p:nvSpPr>
        <p:spPr>
          <a:xfrm>
            <a:off x="5854683" y="-50083"/>
            <a:ext cx="6096000" cy="7140416"/>
          </a:xfrm>
          <a:prstGeom prst="rect">
            <a:avLst/>
          </a:prstGeom>
          <a:noFill/>
        </p:spPr>
        <p:txBody>
          <a:bodyPr wrap="square">
            <a:spAutoFit/>
          </a:bodyPr>
          <a:lstStyle/>
          <a:p>
            <a:pPr algn="l" rtl="0" fontAlgn="base"/>
            <a:r>
              <a:rPr lang="de-DE" sz="1600" i="0" u="none" strike="noStrike" dirty="0">
                <a:solidFill>
                  <a:srgbClr val="000000"/>
                </a:solidFill>
                <a:effectLst/>
              </a:rPr>
              <a:t>Nach dem Eisprung: im </a:t>
            </a:r>
            <a:r>
              <a:rPr lang="de-DE" sz="1750" i="0" u="none" strike="noStrike" dirty="0">
                <a:solidFill>
                  <a:srgbClr val="000000"/>
                </a:solidFill>
                <a:effectLst/>
              </a:rPr>
              <a:t>Rest des geplatzten Follikels lagert sich durch das Hormon LH ein gelbes Pigment ein </a:t>
            </a:r>
          </a:p>
          <a:p>
            <a:pPr algn="l" rtl="0" fontAlgn="base"/>
            <a:r>
              <a:rPr lang="de-DE" sz="1750" dirty="0">
                <a:solidFill>
                  <a:srgbClr val="000000"/>
                </a:solidFill>
              </a:rPr>
              <a:t>=&gt; </a:t>
            </a:r>
            <a:r>
              <a:rPr lang="de-DE" sz="1750" dirty="0"/>
              <a:t>Bildung eines </a:t>
            </a:r>
            <a:r>
              <a:rPr lang="de-DE" sz="1750" i="0" u="none" strike="noStrike" dirty="0">
                <a:effectLst/>
              </a:rPr>
              <a:t>Gelbkörper</a:t>
            </a:r>
            <a:r>
              <a:rPr lang="en-US" sz="1750" i="0" dirty="0">
                <a:effectLst/>
              </a:rPr>
              <a:t>​s,</a:t>
            </a:r>
            <a:r>
              <a:rPr lang="en-US" sz="1750" i="0" dirty="0">
                <a:solidFill>
                  <a:srgbClr val="000000"/>
                </a:solidFill>
                <a:effectLst/>
              </a:rPr>
              <a:t> </a:t>
            </a:r>
            <a:r>
              <a:rPr lang="en-US" sz="1750" dirty="0">
                <a:solidFill>
                  <a:srgbClr val="000000"/>
                </a:solidFill>
              </a:rPr>
              <a:t>in </a:t>
            </a:r>
            <a:r>
              <a:rPr lang="en-US" sz="1750" dirty="0" err="1">
                <a:solidFill>
                  <a:srgbClr val="000000"/>
                </a:solidFill>
              </a:rPr>
              <a:t>welchem</a:t>
            </a:r>
            <a:r>
              <a:rPr lang="en-US" sz="1750" i="0" dirty="0">
                <a:solidFill>
                  <a:srgbClr val="000000"/>
                </a:solidFill>
                <a:effectLst/>
              </a:rPr>
              <a:t> Gestagen </a:t>
            </a:r>
            <a:r>
              <a:rPr lang="en-US" sz="1750" i="0" dirty="0" err="1">
                <a:solidFill>
                  <a:srgbClr val="000000"/>
                </a:solidFill>
                <a:effectLst/>
              </a:rPr>
              <a:t>gebildet</a:t>
            </a:r>
            <a:r>
              <a:rPr lang="en-US" sz="1750" i="0" dirty="0">
                <a:solidFill>
                  <a:srgbClr val="000000"/>
                </a:solidFill>
                <a:effectLst/>
              </a:rPr>
              <a:t> </a:t>
            </a:r>
            <a:r>
              <a:rPr lang="en-US" sz="1750" i="0" dirty="0" err="1">
                <a:solidFill>
                  <a:srgbClr val="000000"/>
                </a:solidFill>
                <a:effectLst/>
              </a:rPr>
              <a:t>wird</a:t>
            </a:r>
            <a:endParaRPr lang="en-US" sz="1750" i="0" dirty="0">
              <a:solidFill>
                <a:srgbClr val="000000"/>
              </a:solidFill>
              <a:effectLst/>
            </a:endParaRPr>
          </a:p>
          <a:p>
            <a:pPr algn="l" rtl="0" fontAlgn="base"/>
            <a:endParaRPr lang="en-US" sz="1750" b="0" i="0" dirty="0">
              <a:solidFill>
                <a:srgbClr val="000000"/>
              </a:solidFill>
              <a:effectLst/>
            </a:endParaRPr>
          </a:p>
          <a:p>
            <a:pPr algn="l" rtl="0" fontAlgn="base"/>
            <a:endParaRPr lang="en-US" sz="1750" b="0" i="0" dirty="0">
              <a:solidFill>
                <a:srgbClr val="000000"/>
              </a:solidFill>
              <a:effectLst/>
            </a:endParaRPr>
          </a:p>
          <a:p>
            <a:pPr algn="l" rtl="0" fontAlgn="base"/>
            <a:r>
              <a:rPr lang="de-DE" sz="1750" b="0" i="0" u="none" strike="noStrike" dirty="0">
                <a:solidFill>
                  <a:srgbClr val="000000"/>
                </a:solidFill>
                <a:effectLst/>
              </a:rPr>
              <a:t>Gestagen wirkt auf die Gebärmutterschleimhaut und verändert den Schleim im Gebärmutterhals</a:t>
            </a:r>
            <a:r>
              <a:rPr lang="en-US" sz="1750" b="0" i="0" dirty="0">
                <a:solidFill>
                  <a:srgbClr val="000000"/>
                </a:solidFill>
                <a:effectLst/>
              </a:rPr>
              <a:t>​</a:t>
            </a:r>
          </a:p>
          <a:p>
            <a:pPr algn="l" rtl="0" fontAlgn="base"/>
            <a:endParaRPr lang="en-US" sz="1750" dirty="0">
              <a:solidFill>
                <a:srgbClr val="000000"/>
              </a:solidFill>
            </a:endParaRPr>
          </a:p>
          <a:p>
            <a:pPr algn="l" rtl="0" fontAlgn="base"/>
            <a:endParaRPr lang="en-US" sz="1750" b="0" i="0" dirty="0">
              <a:solidFill>
                <a:srgbClr val="000000"/>
              </a:solidFill>
              <a:effectLst/>
            </a:endParaRPr>
          </a:p>
          <a:p>
            <a:pPr algn="l" rtl="0" fontAlgn="base"/>
            <a:endParaRPr lang="en-US" sz="1750" b="0" i="0" dirty="0">
              <a:solidFill>
                <a:srgbClr val="000000"/>
              </a:solidFill>
              <a:effectLst/>
            </a:endParaRPr>
          </a:p>
          <a:p>
            <a:pPr algn="l" rtl="0" fontAlgn="base"/>
            <a:r>
              <a:rPr lang="de-DE" sz="1750" b="0" i="0" u="none" strike="noStrike" dirty="0">
                <a:solidFill>
                  <a:srgbClr val="000000"/>
                </a:solidFill>
                <a:effectLst/>
              </a:rPr>
              <a:t>Sobald hoher Spiegel von Östrogen und Gestagen erreicht sind, hemmen die beiden Hormone den Hypothalamus und der Regelkreis wird unterbrochen</a:t>
            </a:r>
            <a:r>
              <a:rPr lang="en-US" sz="1750" b="0" i="0" dirty="0">
                <a:solidFill>
                  <a:srgbClr val="000000"/>
                </a:solidFill>
                <a:effectLst/>
              </a:rPr>
              <a:t>​</a:t>
            </a:r>
          </a:p>
          <a:p>
            <a:pPr algn="l" rtl="0" fontAlgn="base"/>
            <a:endParaRPr lang="en-US" sz="1750" dirty="0">
              <a:solidFill>
                <a:srgbClr val="000000"/>
              </a:solidFill>
            </a:endParaRPr>
          </a:p>
          <a:p>
            <a:pPr algn="l" rtl="0" fontAlgn="base"/>
            <a:endParaRPr lang="en-US" sz="1750" b="0" i="0" dirty="0">
              <a:solidFill>
                <a:srgbClr val="000000"/>
              </a:solidFill>
              <a:effectLst/>
            </a:endParaRPr>
          </a:p>
          <a:p>
            <a:pPr algn="l" rtl="0" fontAlgn="base"/>
            <a:endParaRPr lang="en-US" sz="1750" b="0" i="0" dirty="0">
              <a:solidFill>
                <a:srgbClr val="000000"/>
              </a:solidFill>
              <a:effectLst/>
            </a:endParaRPr>
          </a:p>
          <a:p>
            <a:pPr algn="l" rtl="0" fontAlgn="base"/>
            <a:r>
              <a:rPr lang="de-DE" sz="1750" i="0" u="none" strike="noStrike" dirty="0">
                <a:effectLst/>
              </a:rPr>
              <a:t>Gelbkörper verkümmert, </a:t>
            </a:r>
            <a:r>
              <a:rPr lang="de-DE" sz="1750" b="0" i="0" u="none" strike="noStrike" dirty="0">
                <a:solidFill>
                  <a:srgbClr val="000000"/>
                </a:solidFill>
                <a:effectLst/>
              </a:rPr>
              <a:t>sobald Bildung von FSH und LH reduziert wird </a:t>
            </a:r>
            <a:endParaRPr lang="de-DE" sz="1750" dirty="0">
              <a:solidFill>
                <a:srgbClr val="000000"/>
              </a:solidFill>
            </a:endParaRPr>
          </a:p>
          <a:p>
            <a:pPr marL="285750" indent="-285750" algn="l" rtl="0" fontAlgn="base">
              <a:buFont typeface="Symbol" panose="05050102010706020507" pitchFamily="18" charset="2"/>
              <a:buChar char="Þ"/>
            </a:pPr>
            <a:r>
              <a:rPr lang="de-DE" sz="1750" b="0" i="0" u="none" strike="noStrike" dirty="0">
                <a:solidFill>
                  <a:srgbClr val="000000"/>
                </a:solidFill>
                <a:effectLst/>
              </a:rPr>
              <a:t>Östrogen und Gestagen-Spiegel fällt ab</a:t>
            </a:r>
            <a:r>
              <a:rPr lang="en-US" sz="1750" b="0" i="0" dirty="0">
                <a:solidFill>
                  <a:srgbClr val="000000"/>
                </a:solidFill>
                <a:effectLst/>
              </a:rPr>
              <a:t>​</a:t>
            </a:r>
          </a:p>
          <a:p>
            <a:pPr algn="l" rtl="0" fontAlgn="base"/>
            <a:endParaRPr lang="en-US" dirty="0">
              <a:solidFill>
                <a:srgbClr val="000000"/>
              </a:solidFill>
            </a:endParaRPr>
          </a:p>
          <a:p>
            <a:pPr algn="l" rtl="0" fontAlgn="base"/>
            <a:endParaRPr lang="en-US" b="0" i="0" dirty="0">
              <a:solidFill>
                <a:srgbClr val="000000"/>
              </a:solidFill>
              <a:effectLst/>
            </a:endParaRPr>
          </a:p>
          <a:p>
            <a:pPr fontAlgn="base"/>
            <a:r>
              <a:rPr lang="de-DE" sz="1800" b="1" i="0" u="none" strike="noStrike" dirty="0">
                <a:solidFill>
                  <a:srgbClr val="000000"/>
                </a:solidFill>
                <a:effectLst/>
              </a:rPr>
              <a:t>wenn es zu Schwangerschaft kommt, wächst Gelbkörper noch eine Zeit weiter und das gebildete Gestagen stabilisiert </a:t>
            </a:r>
            <a:r>
              <a:rPr lang="de-DE" b="1" dirty="0">
                <a:solidFill>
                  <a:srgbClr val="000000"/>
                </a:solidFill>
              </a:rPr>
              <a:t>die </a:t>
            </a:r>
            <a:r>
              <a:rPr lang="de-DE" sz="1800" b="1" i="0" u="none" strike="noStrike" dirty="0">
                <a:solidFill>
                  <a:srgbClr val="000000"/>
                </a:solidFill>
                <a:effectLst/>
              </a:rPr>
              <a:t>Schwangerschaft</a:t>
            </a:r>
            <a:endParaRPr lang="en-US" b="1" i="0" dirty="0">
              <a:solidFill>
                <a:srgbClr val="000000"/>
              </a:solidFill>
              <a:effectLst/>
            </a:endParaRPr>
          </a:p>
          <a:p>
            <a:pPr algn="l" rtl="0" fontAlgn="base"/>
            <a:endParaRPr lang="en-US" b="0" i="0" dirty="0">
              <a:solidFill>
                <a:srgbClr val="000000"/>
              </a:solidFill>
              <a:effectLst/>
            </a:endParaRPr>
          </a:p>
        </p:txBody>
      </p:sp>
      <p:sp>
        <p:nvSpPr>
          <p:cNvPr id="11" name="Pfeil: nach unten 10">
            <a:extLst>
              <a:ext uri="{FF2B5EF4-FFF2-40B4-BE49-F238E27FC236}">
                <a16:creationId xmlns:a16="http://schemas.microsoft.com/office/drawing/2014/main" id="{B17728E5-E265-9503-9755-DFF21E6122B4}"/>
              </a:ext>
            </a:extLst>
          </p:cNvPr>
          <p:cNvSpPr/>
          <p:nvPr/>
        </p:nvSpPr>
        <p:spPr>
          <a:xfrm>
            <a:off x="8072284" y="918473"/>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12">
            <a:extLst>
              <a:ext uri="{FF2B5EF4-FFF2-40B4-BE49-F238E27FC236}">
                <a16:creationId xmlns:a16="http://schemas.microsoft.com/office/drawing/2014/main" id="{3EABAB96-F6C4-0A17-96F7-B9C4FC14985A}"/>
              </a:ext>
            </a:extLst>
          </p:cNvPr>
          <p:cNvSpPr/>
          <p:nvPr/>
        </p:nvSpPr>
        <p:spPr>
          <a:xfrm>
            <a:off x="8072284" y="2213460"/>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unten 13">
            <a:extLst>
              <a:ext uri="{FF2B5EF4-FFF2-40B4-BE49-F238E27FC236}">
                <a16:creationId xmlns:a16="http://schemas.microsoft.com/office/drawing/2014/main" id="{891C6DCA-68B6-D01D-D318-E353E5F667C0}"/>
              </a:ext>
            </a:extLst>
          </p:cNvPr>
          <p:cNvSpPr/>
          <p:nvPr/>
        </p:nvSpPr>
        <p:spPr>
          <a:xfrm>
            <a:off x="8072284" y="3853347"/>
            <a:ext cx="668594" cy="6770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Pfeil: nach unten 8">
            <a:extLst>
              <a:ext uri="{FF2B5EF4-FFF2-40B4-BE49-F238E27FC236}">
                <a16:creationId xmlns:a16="http://schemas.microsoft.com/office/drawing/2014/main" id="{12ED7CE0-BCE7-2598-D1FC-48FEA3E55772}"/>
              </a:ext>
            </a:extLst>
          </p:cNvPr>
          <p:cNvSpPr/>
          <p:nvPr/>
        </p:nvSpPr>
        <p:spPr>
          <a:xfrm>
            <a:off x="8072284" y="5340796"/>
            <a:ext cx="668594" cy="5987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46EDAC49-ECDA-31EA-BA75-153EE919B3E6}"/>
              </a:ext>
            </a:extLst>
          </p:cNvPr>
          <p:cNvSpPr/>
          <p:nvPr/>
        </p:nvSpPr>
        <p:spPr>
          <a:xfrm>
            <a:off x="1343607" y="4689986"/>
            <a:ext cx="1301271" cy="1290935"/>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ln w="38100"/>
              <a:solidFill>
                <a:schemeClr val="accent1"/>
              </a:solidFill>
              <a:effectLst>
                <a:outerShdw blurRad="38100" dist="25400" dir="5400000" algn="ctr" rotWithShape="0">
                  <a:srgbClr val="6E747A">
                    <a:alpha val="43000"/>
                  </a:srgbClr>
                </a:outerShdw>
              </a:effectLst>
            </a:endParaRPr>
          </a:p>
        </p:txBody>
      </p:sp>
      <p:cxnSp>
        <p:nvCxnSpPr>
          <p:cNvPr id="12" name="Gerader Verbinder 11">
            <a:extLst>
              <a:ext uri="{FF2B5EF4-FFF2-40B4-BE49-F238E27FC236}">
                <a16:creationId xmlns:a16="http://schemas.microsoft.com/office/drawing/2014/main" id="{447CBCF1-F8B3-F34E-44BF-5EC432DFFE1E}"/>
              </a:ext>
            </a:extLst>
          </p:cNvPr>
          <p:cNvCxnSpPr/>
          <p:nvPr/>
        </p:nvCxnSpPr>
        <p:spPr>
          <a:xfrm flipV="1">
            <a:off x="1119673" y="4530383"/>
            <a:ext cx="1670180" cy="154384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275B3580-2231-363D-F5D8-0619672B7E53}"/>
              </a:ext>
            </a:extLst>
          </p:cNvPr>
          <p:cNvCxnSpPr>
            <a:cxnSpLocks/>
          </p:cNvCxnSpPr>
          <p:nvPr/>
        </p:nvCxnSpPr>
        <p:spPr>
          <a:xfrm>
            <a:off x="1198632" y="4569420"/>
            <a:ext cx="1576925" cy="15048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19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A2C2B-BC06-C54B-32A3-AC7F1DE0101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BA3F4D1-C482-CF02-C785-3C246F0900F7}"/>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02290D6A-9FC5-A7ED-057D-9003BA7103B2}"/>
              </a:ext>
            </a:extLst>
          </p:cNvPr>
          <p:cNvSpPr>
            <a:spLocks noGrp="1"/>
          </p:cNvSpPr>
          <p:nvPr>
            <p:ph idx="1"/>
          </p:nvPr>
        </p:nvSpPr>
        <p:spPr>
          <a:xfrm>
            <a:off x="492967" y="1327976"/>
            <a:ext cx="10515600" cy="4351338"/>
          </a:xfrm>
        </p:spPr>
        <p:txBody>
          <a:bodyPr/>
          <a:lstStyle/>
          <a:p>
            <a:pPr marL="971550" lvl="1" indent="-514350">
              <a:buAutoNum type="arabicPeriod"/>
            </a:pPr>
            <a:r>
              <a:rPr lang="de-DE" sz="1200"/>
              <a:t>Fruchtbarkeit </a:t>
            </a:r>
          </a:p>
          <a:p>
            <a:pPr marL="971550" lvl="1" indent="-514350">
              <a:buAutoNum type="arabicPeriod"/>
            </a:pPr>
            <a:r>
              <a:rPr lang="de-DE" sz="1200"/>
              <a:t>Anatomie</a:t>
            </a:r>
          </a:p>
          <a:p>
            <a:pPr marL="971550" lvl="1" indent="-514350">
              <a:buAutoNum type="arabicPeriod"/>
            </a:pPr>
            <a:r>
              <a:rPr lang="de-DE" sz="1200"/>
              <a:t>Weibliche Zyklus </a:t>
            </a:r>
          </a:p>
          <a:p>
            <a:pPr marL="971550" lvl="1" indent="-514350">
              <a:buAutoNum type="arabicPeriod"/>
            </a:pPr>
            <a:r>
              <a:rPr lang="de-DE" sz="3200" b="1"/>
              <a:t>Hormoneller Regelkreis</a:t>
            </a:r>
          </a:p>
          <a:p>
            <a:pPr marL="971550" lvl="1" indent="-514350">
              <a:buAutoNum type="arabicPeriod"/>
            </a:pPr>
            <a:r>
              <a:rPr lang="de-DE" sz="1200"/>
              <a:t>Definition &amp; Ziel von Verhütung </a:t>
            </a:r>
          </a:p>
          <a:p>
            <a:pPr marL="971550" lvl="1" indent="-514350">
              <a:buAutoNum type="arabicPeriod"/>
            </a:pPr>
            <a:r>
              <a:rPr lang="de-DE" sz="1200"/>
              <a:t>Pearl Index</a:t>
            </a:r>
          </a:p>
          <a:p>
            <a:endParaRPr lang="de-DE"/>
          </a:p>
        </p:txBody>
      </p:sp>
      <p:sp>
        <p:nvSpPr>
          <p:cNvPr id="4" name="Foliennummernplatzhalter 3">
            <a:extLst>
              <a:ext uri="{FF2B5EF4-FFF2-40B4-BE49-F238E27FC236}">
                <a16:creationId xmlns:a16="http://schemas.microsoft.com/office/drawing/2014/main" id="{712C77C9-3B59-B354-04BA-25083F170BB5}"/>
              </a:ext>
            </a:extLst>
          </p:cNvPr>
          <p:cNvSpPr>
            <a:spLocks noGrp="1"/>
          </p:cNvSpPr>
          <p:nvPr>
            <p:ph type="sldNum" sz="quarter" idx="12"/>
          </p:nvPr>
        </p:nvSpPr>
        <p:spPr/>
        <p:txBody>
          <a:bodyPr/>
          <a:lstStyle/>
          <a:p>
            <a:fld id="{802006FE-6571-4354-8775-F8708372C227}" type="slidenum">
              <a:rPr lang="de-DE" smtClean="0"/>
              <a:t>41</a:t>
            </a:fld>
            <a:endParaRPr lang="de-DE"/>
          </a:p>
        </p:txBody>
      </p:sp>
      <p:sp>
        <p:nvSpPr>
          <p:cNvPr id="6" name="Textfeld 5">
            <a:extLst>
              <a:ext uri="{FF2B5EF4-FFF2-40B4-BE49-F238E27FC236}">
                <a16:creationId xmlns:a16="http://schemas.microsoft.com/office/drawing/2014/main" id="{8EBB2767-30E4-1032-FED8-785B7B502FF4}"/>
              </a:ext>
            </a:extLst>
          </p:cNvPr>
          <p:cNvSpPr txBox="1"/>
          <p:nvPr/>
        </p:nvSpPr>
        <p:spPr>
          <a:xfrm>
            <a:off x="720212" y="3283189"/>
            <a:ext cx="4628535" cy="2492990"/>
          </a:xfrm>
          <a:prstGeom prst="rect">
            <a:avLst/>
          </a:prstGeom>
          <a:noFill/>
        </p:spPr>
        <p:txBody>
          <a:bodyPr wrap="square" rtlCol="0">
            <a:spAutoFit/>
          </a:bodyPr>
          <a:lstStyle/>
          <a:p>
            <a:r>
              <a:rPr lang="de-DE" sz="2800">
                <a:solidFill>
                  <a:schemeClr val="accent1"/>
                </a:solidFill>
              </a:rPr>
              <a:t>Wieso spricht man von einem „hormonellen Regel</a:t>
            </a:r>
            <a:r>
              <a:rPr lang="de-DE" sz="2800" b="1">
                <a:solidFill>
                  <a:schemeClr val="accent1"/>
                </a:solidFill>
              </a:rPr>
              <a:t>kreis</a:t>
            </a:r>
            <a:r>
              <a:rPr lang="de-DE" sz="2800">
                <a:solidFill>
                  <a:schemeClr val="accent1"/>
                </a:solidFill>
              </a:rPr>
              <a:t>“?</a:t>
            </a:r>
          </a:p>
          <a:p>
            <a:pPr marL="285750" indent="-285750">
              <a:buFont typeface="Arial" panose="020B0604020202020204" pitchFamily="34" charset="0"/>
              <a:buChar char="•"/>
            </a:pPr>
            <a:r>
              <a:rPr lang="de-DE">
                <a:solidFill>
                  <a:schemeClr val="accent1"/>
                </a:solidFill>
              </a:rPr>
              <a:t>Steuerungsprozess</a:t>
            </a:r>
          </a:p>
          <a:p>
            <a:pPr marL="285750" indent="-285750">
              <a:buFont typeface="Arial" panose="020B0604020202020204" pitchFamily="34" charset="0"/>
              <a:buChar char="•"/>
            </a:pPr>
            <a:r>
              <a:rPr lang="de-DE">
                <a:solidFill>
                  <a:schemeClr val="accent1"/>
                </a:solidFill>
              </a:rPr>
              <a:t>Wirkungsgefüge basierend auf Rückkopplung </a:t>
            </a:r>
          </a:p>
          <a:p>
            <a:r>
              <a:rPr lang="de-DE">
                <a:solidFill>
                  <a:schemeClr val="accent1"/>
                </a:solidFill>
              </a:rPr>
              <a:t>=&gt; Hormone beeinflussen sich gegenseitig</a:t>
            </a:r>
          </a:p>
        </p:txBody>
      </p:sp>
      <p:graphicFrame>
        <p:nvGraphicFramePr>
          <p:cNvPr id="17" name="Diagramm 16">
            <a:extLst>
              <a:ext uri="{FF2B5EF4-FFF2-40B4-BE49-F238E27FC236}">
                <a16:creationId xmlns:a16="http://schemas.microsoft.com/office/drawing/2014/main" id="{3E039F37-9141-FF97-BE6A-1DC453AC0BB8}"/>
              </a:ext>
            </a:extLst>
          </p:cNvPr>
          <p:cNvGraphicFramePr/>
          <p:nvPr>
            <p:extLst>
              <p:ext uri="{D42A27DB-BD31-4B8C-83A1-F6EECF244321}">
                <p14:modId xmlns:p14="http://schemas.microsoft.com/office/powerpoint/2010/main" val="1479618524"/>
              </p:ext>
            </p:extLst>
          </p:nvPr>
        </p:nvGraphicFramePr>
        <p:xfrm>
          <a:off x="4021393" y="914400"/>
          <a:ext cx="9507793" cy="557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69364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5CCA3-493F-97E8-9269-56974AE16277}"/>
            </a:ext>
          </a:extLst>
        </p:cNvPr>
        <p:cNvGrpSpPr/>
        <p:nvPr/>
      </p:nvGrpSpPr>
      <p:grpSpPr>
        <a:xfrm>
          <a:off x="0" y="0"/>
          <a:ext cx="0" cy="0"/>
          <a:chOff x="0" y="0"/>
          <a:chExt cx="0" cy="0"/>
        </a:xfrm>
      </p:grpSpPr>
      <p:pic>
        <p:nvPicPr>
          <p:cNvPr id="11" name="Grafik 10" descr="Ein Bild, das Clipart, Zeichnung, Darstellung, Cartoon enthält.&#10;&#10;KI-generierte Inhalte können fehlerhaft sein.">
            <a:extLst>
              <a:ext uri="{FF2B5EF4-FFF2-40B4-BE49-F238E27FC236}">
                <a16:creationId xmlns:a16="http://schemas.microsoft.com/office/drawing/2014/main" id="{FD961ABA-0453-5A97-AB12-5FEF336C93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7625" y="906029"/>
            <a:ext cx="3874179" cy="2324507"/>
          </a:xfrm>
          <a:prstGeom prst="rect">
            <a:avLst/>
          </a:prstGeom>
        </p:spPr>
      </p:pic>
      <p:sp>
        <p:nvSpPr>
          <p:cNvPr id="2" name="Titel 1">
            <a:extLst>
              <a:ext uri="{FF2B5EF4-FFF2-40B4-BE49-F238E27FC236}">
                <a16:creationId xmlns:a16="http://schemas.microsoft.com/office/drawing/2014/main" id="{2CCFEAC5-220D-0B4F-1F36-D93697AA3F58}"/>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42D1115F-81F4-83F2-E4DE-437CD07ABF87}"/>
              </a:ext>
            </a:extLst>
          </p:cNvPr>
          <p:cNvSpPr>
            <a:spLocks noGrp="1"/>
          </p:cNvSpPr>
          <p:nvPr>
            <p:ph idx="1"/>
          </p:nvPr>
        </p:nvSpPr>
        <p:spPr>
          <a:xfrm>
            <a:off x="492967" y="1327976"/>
            <a:ext cx="10515600" cy="4351338"/>
          </a:xfrm>
        </p:spPr>
        <p:txBody>
          <a:bodyPr/>
          <a:lstStyle/>
          <a:p>
            <a:pPr marL="971550" lvl="1" indent="-514350">
              <a:buAutoNum type="arabicPeriod"/>
            </a:pPr>
            <a:r>
              <a:rPr lang="de-DE" sz="1200"/>
              <a:t>Fruchtbarkeit </a:t>
            </a:r>
          </a:p>
          <a:p>
            <a:pPr marL="971550" lvl="1" indent="-514350">
              <a:buAutoNum type="arabicPeriod"/>
            </a:pPr>
            <a:r>
              <a:rPr lang="de-DE" sz="1200"/>
              <a:t>Anatomie</a:t>
            </a:r>
          </a:p>
          <a:p>
            <a:pPr marL="971550" lvl="1" indent="-514350">
              <a:buAutoNum type="arabicPeriod"/>
            </a:pPr>
            <a:r>
              <a:rPr lang="de-DE" sz="1200"/>
              <a:t>Weibliche Zyklus </a:t>
            </a:r>
          </a:p>
          <a:p>
            <a:pPr marL="971550" lvl="1" indent="-514350">
              <a:buAutoNum type="arabicPeriod"/>
            </a:pPr>
            <a:r>
              <a:rPr lang="de-DE" sz="1200"/>
              <a:t>Hormoneller Regelkreis</a:t>
            </a:r>
          </a:p>
          <a:p>
            <a:pPr marL="971550" lvl="1" indent="-514350">
              <a:buAutoNum type="arabicPeriod"/>
            </a:pPr>
            <a:r>
              <a:rPr lang="de-DE" sz="3200" b="1"/>
              <a:t>Definition &amp; Ziel von Verhütung </a:t>
            </a:r>
          </a:p>
          <a:p>
            <a:pPr marL="971550" lvl="1" indent="-514350">
              <a:buAutoNum type="arabicPeriod"/>
            </a:pPr>
            <a:r>
              <a:rPr lang="de-DE" sz="1200"/>
              <a:t>Pearl Index</a:t>
            </a:r>
          </a:p>
          <a:p>
            <a:endParaRPr lang="de-DE"/>
          </a:p>
        </p:txBody>
      </p:sp>
      <p:sp>
        <p:nvSpPr>
          <p:cNvPr id="4" name="Foliennummernplatzhalter 3">
            <a:extLst>
              <a:ext uri="{FF2B5EF4-FFF2-40B4-BE49-F238E27FC236}">
                <a16:creationId xmlns:a16="http://schemas.microsoft.com/office/drawing/2014/main" id="{7E842DD0-C951-CA47-3709-32664AB20218}"/>
              </a:ext>
            </a:extLst>
          </p:cNvPr>
          <p:cNvSpPr>
            <a:spLocks noGrp="1"/>
          </p:cNvSpPr>
          <p:nvPr>
            <p:ph type="sldNum" sz="quarter" idx="12"/>
          </p:nvPr>
        </p:nvSpPr>
        <p:spPr/>
        <p:txBody>
          <a:bodyPr/>
          <a:lstStyle/>
          <a:p>
            <a:fld id="{802006FE-6571-4354-8775-F8708372C227}" type="slidenum">
              <a:rPr lang="de-DE" smtClean="0"/>
              <a:t>42</a:t>
            </a:fld>
            <a:endParaRPr lang="de-DE"/>
          </a:p>
        </p:txBody>
      </p:sp>
      <p:sp>
        <p:nvSpPr>
          <p:cNvPr id="5" name="Textfeld 4">
            <a:extLst>
              <a:ext uri="{FF2B5EF4-FFF2-40B4-BE49-F238E27FC236}">
                <a16:creationId xmlns:a16="http://schemas.microsoft.com/office/drawing/2014/main" id="{D09A7175-4053-622F-0B93-2F01E978D386}"/>
              </a:ext>
            </a:extLst>
          </p:cNvPr>
          <p:cNvSpPr txBox="1"/>
          <p:nvPr/>
        </p:nvSpPr>
        <p:spPr>
          <a:xfrm>
            <a:off x="1083906" y="3429000"/>
            <a:ext cx="10269894" cy="1754326"/>
          </a:xfrm>
          <a:prstGeom prst="rect">
            <a:avLst/>
          </a:prstGeom>
          <a:noFill/>
          <a:ln>
            <a:solidFill>
              <a:srgbClr val="DABC9E"/>
            </a:solidFill>
          </a:ln>
        </p:spPr>
        <p:txBody>
          <a:bodyPr wrap="square" rtlCol="0">
            <a:spAutoFit/>
          </a:bodyPr>
          <a:lstStyle/>
          <a:p>
            <a:r>
              <a:rPr lang="de-DE" b="1">
                <a:solidFill>
                  <a:srgbClr val="DABC9E"/>
                </a:solidFill>
              </a:rPr>
              <a:t>Definition </a:t>
            </a:r>
          </a:p>
          <a:p>
            <a:r>
              <a:rPr lang="de-DE"/>
              <a:t>Es gelten jegliche Maßnahmen als Verhütung, welche eine Schwangerschaft durch Geschlechtsverkehr zu verhindern versuchen. </a:t>
            </a:r>
          </a:p>
          <a:p>
            <a:endParaRPr lang="de-DE" b="1">
              <a:solidFill>
                <a:srgbClr val="DABC9E"/>
              </a:solidFill>
            </a:endParaRPr>
          </a:p>
          <a:p>
            <a:r>
              <a:rPr lang="de-DE" b="1">
                <a:solidFill>
                  <a:srgbClr val="DABC9E"/>
                </a:solidFill>
              </a:rPr>
              <a:t>Ziel der Verhütung </a:t>
            </a:r>
          </a:p>
          <a:p>
            <a:r>
              <a:rPr lang="de-DE"/>
              <a:t>Ziel ist eine Schwangerschaft zu einem höchstmöglichen Prozentsatz zu verhindern =&gt; Pearl Index</a:t>
            </a:r>
          </a:p>
        </p:txBody>
      </p:sp>
      <p:sp>
        <p:nvSpPr>
          <p:cNvPr id="6" name="Ellipse 5">
            <a:extLst>
              <a:ext uri="{FF2B5EF4-FFF2-40B4-BE49-F238E27FC236}">
                <a16:creationId xmlns:a16="http://schemas.microsoft.com/office/drawing/2014/main" id="{53C61126-07E7-068E-48A1-E64640A84DD2}"/>
              </a:ext>
            </a:extLst>
          </p:cNvPr>
          <p:cNvSpPr/>
          <p:nvPr/>
        </p:nvSpPr>
        <p:spPr>
          <a:xfrm>
            <a:off x="11353800" y="30829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6FD37B1D-479D-3B55-D493-933A6056259A}"/>
              </a:ext>
            </a:extLst>
          </p:cNvPr>
          <p:cNvSpPr/>
          <p:nvPr/>
        </p:nvSpPr>
        <p:spPr>
          <a:xfrm>
            <a:off x="7362922" y="564005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3F4CCAF0-C54C-51E7-E280-C0C865BA715F}"/>
              </a:ext>
            </a:extLst>
          </p:cNvPr>
          <p:cNvSpPr/>
          <p:nvPr/>
        </p:nvSpPr>
        <p:spPr>
          <a:xfrm rot="1554392">
            <a:off x="-5675594" y="217372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AB64BF6-E017-2537-90BF-4ABFC15C0999}"/>
              </a:ext>
            </a:extLst>
          </p:cNvPr>
          <p:cNvSpPr/>
          <p:nvPr/>
        </p:nvSpPr>
        <p:spPr>
          <a:xfrm rot="1554392">
            <a:off x="-1849044" y="56400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7518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91531-751D-8F7C-4A9F-6A110A7FAA1A}"/>
            </a:ext>
          </a:extLst>
        </p:cNvPr>
        <p:cNvGrpSpPr/>
        <p:nvPr/>
      </p:nvGrpSpPr>
      <p:grpSpPr>
        <a:xfrm>
          <a:off x="0" y="0"/>
          <a:ext cx="0" cy="0"/>
          <a:chOff x="0" y="0"/>
          <a:chExt cx="0" cy="0"/>
        </a:xfrm>
      </p:grpSpPr>
      <p:pic>
        <p:nvPicPr>
          <p:cNvPr id="12" name="Grafik 11" descr="Ein Bild, das Blume enthält.&#10;&#10;KI-generierte Inhalte können fehlerhaft sein.">
            <a:extLst>
              <a:ext uri="{FF2B5EF4-FFF2-40B4-BE49-F238E27FC236}">
                <a16:creationId xmlns:a16="http://schemas.microsoft.com/office/drawing/2014/main" id="{1A7A9EAD-35F9-FD97-34E0-DFC87AE0D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7383" y="-231908"/>
            <a:ext cx="6101513" cy="3660908"/>
          </a:xfrm>
          <a:prstGeom prst="rect">
            <a:avLst/>
          </a:prstGeom>
        </p:spPr>
      </p:pic>
      <p:sp>
        <p:nvSpPr>
          <p:cNvPr id="2" name="Titel 1">
            <a:extLst>
              <a:ext uri="{FF2B5EF4-FFF2-40B4-BE49-F238E27FC236}">
                <a16:creationId xmlns:a16="http://schemas.microsoft.com/office/drawing/2014/main" id="{32CEDFDE-5882-F878-E64C-DF56653B5BAD}"/>
              </a:ext>
            </a:extLst>
          </p:cNvPr>
          <p:cNvSpPr>
            <a:spLocks noGrp="1"/>
          </p:cNvSpPr>
          <p:nvPr>
            <p:ph type="title"/>
          </p:nvPr>
        </p:nvSpPr>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43F92F3A-1056-715D-E366-AD896089BCD3}"/>
              </a:ext>
            </a:extLst>
          </p:cNvPr>
          <p:cNvSpPr>
            <a:spLocks noGrp="1"/>
          </p:cNvSpPr>
          <p:nvPr>
            <p:ph idx="1"/>
          </p:nvPr>
        </p:nvSpPr>
        <p:spPr>
          <a:xfrm>
            <a:off x="492967" y="1327976"/>
            <a:ext cx="10515600" cy="4351338"/>
          </a:xfrm>
        </p:spPr>
        <p:txBody>
          <a:bodyPr/>
          <a:lstStyle/>
          <a:p>
            <a:pPr marL="971550" lvl="1" indent="-514350">
              <a:buAutoNum type="arabicPeriod"/>
            </a:pPr>
            <a:r>
              <a:rPr lang="de-DE" sz="1200"/>
              <a:t>Fruchtbarkeit </a:t>
            </a:r>
          </a:p>
          <a:p>
            <a:pPr marL="971550" lvl="1" indent="-514350">
              <a:buAutoNum type="arabicPeriod"/>
            </a:pPr>
            <a:r>
              <a:rPr lang="de-DE" sz="1200"/>
              <a:t>Anatomie</a:t>
            </a:r>
          </a:p>
          <a:p>
            <a:pPr marL="971550" lvl="1" indent="-514350">
              <a:buAutoNum type="arabicPeriod"/>
            </a:pPr>
            <a:r>
              <a:rPr lang="de-DE" sz="1200"/>
              <a:t>Weibliche Zyklus </a:t>
            </a:r>
          </a:p>
          <a:p>
            <a:pPr marL="971550" lvl="1" indent="-514350">
              <a:buAutoNum type="arabicPeriod"/>
            </a:pPr>
            <a:r>
              <a:rPr lang="de-DE" sz="1200"/>
              <a:t>Hormoneller Regelkreis</a:t>
            </a:r>
          </a:p>
          <a:p>
            <a:pPr marL="971550" lvl="1" indent="-514350">
              <a:buAutoNum type="arabicPeriod"/>
            </a:pPr>
            <a:r>
              <a:rPr lang="de-DE" sz="1200"/>
              <a:t>Definition &amp; Ziel von Verhütung </a:t>
            </a:r>
          </a:p>
          <a:p>
            <a:pPr marL="971550" lvl="1" indent="-514350">
              <a:buAutoNum type="arabicPeriod"/>
            </a:pPr>
            <a:r>
              <a:rPr lang="de-DE" sz="3200" b="1"/>
              <a:t>Pearl Index</a:t>
            </a:r>
          </a:p>
          <a:p>
            <a:endParaRPr lang="de-DE"/>
          </a:p>
        </p:txBody>
      </p:sp>
      <p:sp>
        <p:nvSpPr>
          <p:cNvPr id="4" name="Foliennummernplatzhalter 3">
            <a:extLst>
              <a:ext uri="{FF2B5EF4-FFF2-40B4-BE49-F238E27FC236}">
                <a16:creationId xmlns:a16="http://schemas.microsoft.com/office/drawing/2014/main" id="{AAD6B447-5557-6506-B725-CBF3DFB83E41}"/>
              </a:ext>
            </a:extLst>
          </p:cNvPr>
          <p:cNvSpPr>
            <a:spLocks noGrp="1"/>
          </p:cNvSpPr>
          <p:nvPr>
            <p:ph type="sldNum" sz="quarter" idx="12"/>
          </p:nvPr>
        </p:nvSpPr>
        <p:spPr/>
        <p:txBody>
          <a:bodyPr/>
          <a:lstStyle/>
          <a:p>
            <a:fld id="{802006FE-6571-4354-8775-F8708372C227}" type="slidenum">
              <a:rPr lang="de-DE" smtClean="0"/>
              <a:t>43</a:t>
            </a:fld>
            <a:endParaRPr lang="de-DE"/>
          </a:p>
        </p:txBody>
      </p:sp>
      <p:sp>
        <p:nvSpPr>
          <p:cNvPr id="5" name="Textfeld 4">
            <a:extLst>
              <a:ext uri="{FF2B5EF4-FFF2-40B4-BE49-F238E27FC236}">
                <a16:creationId xmlns:a16="http://schemas.microsoft.com/office/drawing/2014/main" id="{CAA307E2-98EF-AE47-7938-1B4F0CA1FFF9}"/>
              </a:ext>
            </a:extLst>
          </p:cNvPr>
          <p:cNvSpPr txBox="1"/>
          <p:nvPr/>
        </p:nvSpPr>
        <p:spPr>
          <a:xfrm>
            <a:off x="1413296" y="3124223"/>
            <a:ext cx="8002009" cy="2031325"/>
          </a:xfrm>
          <a:prstGeom prst="rect">
            <a:avLst/>
          </a:prstGeom>
          <a:noFill/>
          <a:ln>
            <a:solidFill>
              <a:srgbClr val="DABC9E"/>
            </a:solidFill>
          </a:ln>
        </p:spPr>
        <p:txBody>
          <a:bodyPr wrap="square" lIns="91440" tIns="45720" rIns="91440" bIns="45720" rtlCol="0" anchor="t">
            <a:spAutoFit/>
          </a:bodyPr>
          <a:lstStyle/>
          <a:p>
            <a:pPr fontAlgn="base">
              <a:buFont typeface="Arial" panose="020B0604020202020204" pitchFamily="34" charset="0"/>
              <a:buChar char="•"/>
            </a:pPr>
            <a:r>
              <a:rPr lang="de-DE">
                <a:latin typeface="Calibri"/>
                <a:ea typeface="Calibri"/>
                <a:cs typeface="Calibri"/>
              </a:rPr>
              <a:t> Wissenschaftlicher Messwert, der angibt, wie sicher eine Verhütungsmethode ist </a:t>
            </a:r>
          </a:p>
          <a:p>
            <a:pPr marL="285750" indent="-285750" fontAlgn="base">
              <a:buFont typeface="Symbol" panose="05050102010706020507" pitchFamily="18" charset="2"/>
              <a:buChar char="Þ"/>
            </a:pPr>
            <a:r>
              <a:rPr lang="de-DE" b="0" i="0">
                <a:effectLst/>
                <a:latin typeface="Calibri"/>
                <a:ea typeface="Calibri"/>
                <a:cs typeface="Calibri"/>
              </a:rPr>
              <a:t>Genauer gesagt</a:t>
            </a:r>
            <a:r>
              <a:rPr lang="de-DE">
                <a:latin typeface="Calibri"/>
                <a:ea typeface="Calibri"/>
                <a:cs typeface="Calibri"/>
              </a:rPr>
              <a:t>: wie viele von 100 Frauen trotz Verhütung innerhalb eines Jahres ungewollt schwanger werden </a:t>
            </a:r>
          </a:p>
          <a:p>
            <a:pPr fontAlgn="base"/>
            <a:r>
              <a:rPr lang="de-DE" b="0" i="0">
                <a:effectLst/>
                <a:latin typeface="Calibri"/>
                <a:ea typeface="Calibri"/>
                <a:cs typeface="Calibri"/>
              </a:rPr>
              <a:t>      </a:t>
            </a:r>
            <a:r>
              <a:rPr lang="de-DE" b="0" i="0" err="1">
                <a:effectLst/>
                <a:latin typeface="Calibri"/>
                <a:ea typeface="Calibri"/>
                <a:cs typeface="Calibri"/>
              </a:rPr>
              <a:t>Bsp</a:t>
            </a:r>
            <a:r>
              <a:rPr lang="de-DE" b="0" i="0">
                <a:effectLst/>
                <a:latin typeface="Calibri"/>
                <a:ea typeface="Calibri"/>
                <a:cs typeface="Calibri"/>
              </a:rPr>
              <a:t>: Pearl-Index von 1 bedeutet, dass </a:t>
            </a:r>
            <a:r>
              <a:rPr lang="de-DE">
                <a:latin typeface="Calibri"/>
                <a:ea typeface="Calibri"/>
                <a:cs typeface="Calibri"/>
              </a:rPr>
              <a:t>innerhalb</a:t>
            </a:r>
            <a:r>
              <a:rPr lang="de-DE" b="0" i="0">
                <a:effectLst/>
                <a:latin typeface="Calibri"/>
                <a:ea typeface="Calibri"/>
                <a:cs typeface="Calibri"/>
              </a:rPr>
              <a:t> </a:t>
            </a:r>
            <a:r>
              <a:rPr lang="de-DE">
                <a:latin typeface="Calibri"/>
                <a:ea typeface="Calibri"/>
                <a:cs typeface="Calibri"/>
              </a:rPr>
              <a:t>eines </a:t>
            </a:r>
            <a:r>
              <a:rPr lang="de-DE" b="0" i="0">
                <a:effectLst/>
                <a:latin typeface="Calibri"/>
                <a:ea typeface="Calibri"/>
                <a:cs typeface="Calibri"/>
              </a:rPr>
              <a:t>Jahres 1 Frau von 100        </a:t>
            </a:r>
          </a:p>
          <a:p>
            <a:pPr algn="l" rtl="0" fontAlgn="base"/>
            <a:r>
              <a:rPr lang="de-DE">
                <a:latin typeface="Calibri"/>
                <a:ea typeface="Calibri"/>
                <a:cs typeface="Calibri"/>
              </a:rPr>
              <a:t>      </a:t>
            </a:r>
            <a:r>
              <a:rPr lang="de-DE" b="0" i="0">
                <a:effectLst/>
                <a:latin typeface="Calibri"/>
                <a:ea typeface="Calibri"/>
                <a:cs typeface="Calibri"/>
              </a:rPr>
              <a:t>ungewollt schwanger </a:t>
            </a:r>
            <a:r>
              <a:rPr lang="de-DE" dirty="0">
                <a:latin typeface="Calibri"/>
                <a:ea typeface="Calibri"/>
                <a:cs typeface="Calibri"/>
              </a:rPr>
              <a:t>wird</a:t>
            </a:r>
            <a:r>
              <a:rPr lang="de-DE" b="0" i="0">
                <a:effectLst/>
                <a:latin typeface="Calibri"/>
                <a:ea typeface="Calibri"/>
                <a:cs typeface="Calibri"/>
              </a:rPr>
              <a:t> </a:t>
            </a:r>
          </a:p>
          <a:p>
            <a:pPr algn="l" rtl="0" fontAlgn="base"/>
            <a:r>
              <a:rPr lang="de-DE">
                <a:latin typeface="Calibri"/>
                <a:ea typeface="Calibri"/>
                <a:cs typeface="Calibri"/>
              </a:rPr>
              <a:t>=&gt; Daraus folgt: Je höher der Pearl-Index, desto unzuverlässiger die Methode! </a:t>
            </a:r>
            <a:endParaRPr lang="en-US" b="0" i="0">
              <a:effectLst/>
              <a:latin typeface="Calibri"/>
              <a:ea typeface="Calibri"/>
              <a:cs typeface="Calibri"/>
            </a:endParaRPr>
          </a:p>
          <a:p>
            <a:endParaRPr lang="de-DE"/>
          </a:p>
        </p:txBody>
      </p:sp>
      <p:sp>
        <p:nvSpPr>
          <p:cNvPr id="6" name="Ellipse 5">
            <a:extLst>
              <a:ext uri="{FF2B5EF4-FFF2-40B4-BE49-F238E27FC236}">
                <a16:creationId xmlns:a16="http://schemas.microsoft.com/office/drawing/2014/main" id="{DD8BEAED-5A3A-933D-9072-49BCBA4FDD12}"/>
              </a:ext>
            </a:extLst>
          </p:cNvPr>
          <p:cNvSpPr/>
          <p:nvPr/>
        </p:nvSpPr>
        <p:spPr>
          <a:xfrm>
            <a:off x="10735890" y="3429000"/>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975A78DD-571C-ABF5-1DFA-497654F78F21}"/>
              </a:ext>
            </a:extLst>
          </p:cNvPr>
          <p:cNvSpPr/>
          <p:nvPr/>
        </p:nvSpPr>
        <p:spPr>
          <a:xfrm>
            <a:off x="6745012" y="598607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8196AE63-AA7D-108F-D7C8-01A34EA8ABDB}"/>
              </a:ext>
            </a:extLst>
          </p:cNvPr>
          <p:cNvSpPr txBox="1"/>
          <p:nvPr/>
        </p:nvSpPr>
        <p:spPr>
          <a:xfrm>
            <a:off x="2614213" y="5403263"/>
            <a:ext cx="6273107" cy="646331"/>
          </a:xfrm>
          <a:prstGeom prst="rect">
            <a:avLst/>
          </a:prstGeom>
          <a:solidFill>
            <a:srgbClr val="DABC9E"/>
          </a:solidFill>
          <a:ln>
            <a:solidFill>
              <a:srgbClr val="DABC9E"/>
            </a:solidFill>
          </a:ln>
        </p:spPr>
        <p:txBody>
          <a:bodyPr wrap="square" rtlCol="0">
            <a:spAutoFit/>
          </a:bodyPr>
          <a:lstStyle/>
          <a:p>
            <a:r>
              <a:rPr lang="de-DE"/>
              <a:t>Aber wieso gibt es für das gleiche Verhütungsmittel manchmal verschiedene Angaben für den Pearl-Index?</a:t>
            </a:r>
          </a:p>
        </p:txBody>
      </p:sp>
      <p:pic>
        <p:nvPicPr>
          <p:cNvPr id="13" name="Grafik 12" descr="Ein Bild, das Person, Kleidung, Menschliches Gesicht, Lächeln enthält.&#10;&#10;KI-generierte Inhalte können fehlerhaft sein.">
            <a:extLst>
              <a:ext uri="{FF2B5EF4-FFF2-40B4-BE49-F238E27FC236}">
                <a16:creationId xmlns:a16="http://schemas.microsoft.com/office/drawing/2014/main" id="{638BEF05-60BB-4BB7-E864-8A4681522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7" y="5207039"/>
            <a:ext cx="2712520" cy="1627512"/>
          </a:xfrm>
          <a:prstGeom prst="rect">
            <a:avLst/>
          </a:prstGeom>
        </p:spPr>
      </p:pic>
    </p:spTree>
    <p:extLst>
      <p:ext uri="{BB962C8B-B14F-4D97-AF65-F5344CB8AC3E}">
        <p14:creationId xmlns:p14="http://schemas.microsoft.com/office/powerpoint/2010/main" val="1291982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513CA-1B02-7881-BC70-BECF1BD0C0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B6127CD-1347-FF3A-CE6C-1C34FE16D2CC}"/>
              </a:ext>
            </a:extLst>
          </p:cNvPr>
          <p:cNvSpPr>
            <a:spLocks noGrp="1"/>
          </p:cNvSpPr>
          <p:nvPr>
            <p:ph type="title"/>
          </p:nvPr>
        </p:nvSpPr>
        <p:spPr>
          <a:xfrm>
            <a:off x="1186629" y="37320"/>
            <a:ext cx="10515600" cy="1325563"/>
          </a:xfrm>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D71BBECC-3234-9768-CE74-6C3FFCE78068}"/>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3200" b="1" dirty="0"/>
              <a:t>Pearl Index</a:t>
            </a:r>
          </a:p>
          <a:p>
            <a:endParaRPr lang="de-DE" dirty="0"/>
          </a:p>
        </p:txBody>
      </p:sp>
      <p:sp>
        <p:nvSpPr>
          <p:cNvPr id="4" name="Foliennummernplatzhalter 3">
            <a:extLst>
              <a:ext uri="{FF2B5EF4-FFF2-40B4-BE49-F238E27FC236}">
                <a16:creationId xmlns:a16="http://schemas.microsoft.com/office/drawing/2014/main" id="{D90AC1F0-3864-F366-B0AE-44FA3C7230AB}"/>
              </a:ext>
            </a:extLst>
          </p:cNvPr>
          <p:cNvSpPr>
            <a:spLocks noGrp="1"/>
          </p:cNvSpPr>
          <p:nvPr>
            <p:ph type="sldNum" sz="quarter" idx="12"/>
          </p:nvPr>
        </p:nvSpPr>
        <p:spPr/>
        <p:txBody>
          <a:bodyPr/>
          <a:lstStyle/>
          <a:p>
            <a:fld id="{802006FE-6571-4354-8775-F8708372C227}" type="slidenum">
              <a:rPr lang="de-DE" smtClean="0"/>
              <a:t>44</a:t>
            </a:fld>
            <a:endParaRPr lang="de-DE"/>
          </a:p>
        </p:txBody>
      </p:sp>
      <p:pic>
        <p:nvPicPr>
          <p:cNvPr id="13" name="Grafik 12" descr="Ein Bild, das Blume enthält.&#10;&#10;KI-generierte Inhalte können fehlerhaft sein.">
            <a:extLst>
              <a:ext uri="{FF2B5EF4-FFF2-40B4-BE49-F238E27FC236}">
                <a16:creationId xmlns:a16="http://schemas.microsoft.com/office/drawing/2014/main" id="{49819FDA-9190-577C-30CB-5D0D7F755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383" y="-231908"/>
            <a:ext cx="6101513" cy="3660908"/>
          </a:xfrm>
          <a:prstGeom prst="rect">
            <a:avLst/>
          </a:prstGeom>
        </p:spPr>
      </p:pic>
      <p:sp>
        <p:nvSpPr>
          <p:cNvPr id="11" name="Textfeld 10">
            <a:extLst>
              <a:ext uri="{FF2B5EF4-FFF2-40B4-BE49-F238E27FC236}">
                <a16:creationId xmlns:a16="http://schemas.microsoft.com/office/drawing/2014/main" id="{D3376F1C-6A36-1111-557A-643B5CFB28AD}"/>
              </a:ext>
            </a:extLst>
          </p:cNvPr>
          <p:cNvSpPr txBox="1"/>
          <p:nvPr/>
        </p:nvSpPr>
        <p:spPr>
          <a:xfrm>
            <a:off x="2614213" y="2981609"/>
            <a:ext cx="6273107" cy="646331"/>
          </a:xfrm>
          <a:prstGeom prst="rect">
            <a:avLst/>
          </a:prstGeom>
          <a:solidFill>
            <a:srgbClr val="DABC9E"/>
          </a:solidFill>
          <a:ln>
            <a:solidFill>
              <a:srgbClr val="DABC9E"/>
            </a:solidFill>
          </a:ln>
        </p:spPr>
        <p:txBody>
          <a:bodyPr wrap="square" rtlCol="0">
            <a:spAutoFit/>
          </a:bodyPr>
          <a:lstStyle/>
          <a:p>
            <a:r>
              <a:rPr lang="de-DE"/>
              <a:t>Aber wieso gibt es für das gleiche Verhütungsmittel manchmal verschiedene Angaben für den Pearl-Index?</a:t>
            </a:r>
          </a:p>
        </p:txBody>
      </p:sp>
      <p:sp>
        <p:nvSpPr>
          <p:cNvPr id="8" name="Textfeld 7">
            <a:extLst>
              <a:ext uri="{FF2B5EF4-FFF2-40B4-BE49-F238E27FC236}">
                <a16:creationId xmlns:a16="http://schemas.microsoft.com/office/drawing/2014/main" id="{8703532C-B3B2-E135-981A-5F0DE706F6E3}"/>
              </a:ext>
            </a:extLst>
          </p:cNvPr>
          <p:cNvSpPr txBox="1"/>
          <p:nvPr/>
        </p:nvSpPr>
        <p:spPr>
          <a:xfrm>
            <a:off x="2614213" y="3675571"/>
            <a:ext cx="7660433" cy="369332"/>
          </a:xfrm>
          <a:prstGeom prst="rect">
            <a:avLst/>
          </a:prstGeom>
          <a:noFill/>
          <a:ln>
            <a:solidFill>
              <a:srgbClr val="DABC9E"/>
            </a:solidFill>
          </a:ln>
        </p:spPr>
        <p:txBody>
          <a:bodyPr wrap="square" lIns="91440" tIns="45720" rIns="91440" bIns="45720" rtlCol="0" anchor="t">
            <a:spAutoFit/>
          </a:bodyPr>
          <a:lstStyle/>
          <a:p>
            <a:r>
              <a:rPr lang="de-DE" b="1" dirty="0"/>
              <a:t>Es wird zwischen 2 Arten von Pearl-Index unterschieden</a:t>
            </a:r>
          </a:p>
        </p:txBody>
      </p:sp>
      <p:graphicFrame>
        <p:nvGraphicFramePr>
          <p:cNvPr id="12" name="Tabelle 11">
            <a:extLst>
              <a:ext uri="{FF2B5EF4-FFF2-40B4-BE49-F238E27FC236}">
                <a16:creationId xmlns:a16="http://schemas.microsoft.com/office/drawing/2014/main" id="{E78ED084-C103-609B-C089-A8BA6D40E641}"/>
              </a:ext>
            </a:extLst>
          </p:cNvPr>
          <p:cNvGraphicFramePr>
            <a:graphicFrameLocks noGrp="1"/>
          </p:cNvGraphicFramePr>
          <p:nvPr>
            <p:extLst>
              <p:ext uri="{D42A27DB-BD31-4B8C-83A1-F6EECF244321}">
                <p14:modId xmlns:p14="http://schemas.microsoft.com/office/powerpoint/2010/main" val="3971187990"/>
              </p:ext>
            </p:extLst>
          </p:nvPr>
        </p:nvGraphicFramePr>
        <p:xfrm>
          <a:off x="2621780" y="4107849"/>
          <a:ext cx="8128000" cy="26568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07109963"/>
                    </a:ext>
                  </a:extLst>
                </a:gridCol>
                <a:gridCol w="4064000">
                  <a:extLst>
                    <a:ext uri="{9D8B030D-6E8A-4147-A177-3AD203B41FA5}">
                      <a16:colId xmlns:a16="http://schemas.microsoft.com/office/drawing/2014/main" val="2273472156"/>
                    </a:ext>
                  </a:extLst>
                </a:gridCol>
              </a:tblGrid>
              <a:tr h="370840">
                <a:tc>
                  <a:txBody>
                    <a:bodyPr/>
                    <a:lstStyle/>
                    <a:p>
                      <a:r>
                        <a:rPr lang="de-DE" dirty="0" err="1"/>
                        <a:t>Perfect-use</a:t>
                      </a:r>
                      <a:r>
                        <a:rPr lang="de-DE" dirty="0"/>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BC9E"/>
                    </a:solidFill>
                  </a:tcPr>
                </a:tc>
                <a:tc>
                  <a:txBody>
                    <a:bodyPr/>
                    <a:lstStyle/>
                    <a:p>
                      <a:r>
                        <a:rPr lang="de-DE" err="1"/>
                        <a:t>Typical-use</a:t>
                      </a:r>
                      <a:endParaRPr lang="de-DE"/>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BC9E"/>
                    </a:solidFill>
                  </a:tcPr>
                </a:tc>
                <a:extLst>
                  <a:ext uri="{0D108BD9-81ED-4DB2-BD59-A6C34878D82A}">
                    <a16:rowId xmlns:a16="http://schemas.microsoft.com/office/drawing/2014/main" val="3597671760"/>
                  </a:ext>
                </a:extLst>
              </a:tr>
              <a:tr h="370840">
                <a:tc>
                  <a:txBody>
                    <a:bodyPr/>
                    <a:lstStyle/>
                    <a:p>
                      <a:pPr marL="285750" indent="-285750">
                        <a:buFont typeface="Arial" panose="020B0604020202020204" pitchFamily="34" charset="0"/>
                        <a:buChar char="•"/>
                      </a:pPr>
                      <a:r>
                        <a:rPr lang="de-DE" dirty="0"/>
                        <a:t>Bezieht sich auf die Wirksamkeit der Verhütungsmethode unter perfekten Bedingungen </a:t>
                      </a:r>
                    </a:p>
                    <a:p>
                      <a:r>
                        <a:rPr lang="de-DE" dirty="0"/>
                        <a:t>= Methodensicherheit</a:t>
                      </a:r>
                    </a:p>
                    <a:p>
                      <a:r>
                        <a:rPr lang="de-DE" dirty="0"/>
                        <a:t>=&gt; Kann täuschen, da er eine fehlerfreie Anwendung annimmt, die oft in der Praxis nicht erreicht wird. </a:t>
                      </a:r>
                    </a:p>
                    <a:p>
                      <a:pPr lvl="0">
                        <a:buNone/>
                      </a:pPr>
                      <a:r>
                        <a:rPr lang="de-DE" dirty="0"/>
                        <a:t>Nobody </a:t>
                      </a:r>
                      <a:r>
                        <a:rPr lang="de-DE" dirty="0" err="1"/>
                        <a:t>is</a:t>
                      </a:r>
                      <a:r>
                        <a:rPr lang="de-DE" dirty="0"/>
                        <a:t> </a:t>
                      </a:r>
                      <a:r>
                        <a:rPr lang="de-DE" dirty="0" err="1"/>
                        <a:t>perfect</a:t>
                      </a:r>
                      <a:r>
                        <a:rPr lang="de-DE" dirty="0"/>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4CEB7"/>
                    </a:solidFill>
                  </a:tcPr>
                </a:tc>
                <a:tc>
                  <a:txBody>
                    <a:bodyPr/>
                    <a:lstStyle/>
                    <a:p>
                      <a:pPr marL="285750" indent="-285750">
                        <a:buFont typeface="Arial" panose="020B0604020202020204" pitchFamily="34" charset="0"/>
                        <a:buChar char="•"/>
                      </a:pPr>
                      <a:r>
                        <a:rPr lang="de-DE" dirty="0"/>
                        <a:t>Wirksamkeit unter realen Bedingungen, also im Alltag</a:t>
                      </a:r>
                    </a:p>
                    <a:p>
                      <a:pPr marL="285750" indent="-285750">
                        <a:buFont typeface="Arial" panose="020B0604020202020204" pitchFamily="34" charset="0"/>
                        <a:buChar char="•"/>
                      </a:pPr>
                      <a:r>
                        <a:rPr lang="de-DE" dirty="0"/>
                        <a:t>Schließt menschliche Anwendungsfehler mit ein </a:t>
                      </a:r>
                    </a:p>
                    <a:p>
                      <a:r>
                        <a:rPr lang="de-DE" dirty="0"/>
                        <a:t>= Gebrauchssicherheit </a:t>
                      </a:r>
                    </a:p>
                    <a:p>
                      <a:r>
                        <a:rPr lang="de-DE" dirty="0"/>
                        <a:t>=&gt; Sollte bei der Entscheidung für eine Verhütungsmethode herangezogen werden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4CEB7"/>
                    </a:solidFill>
                  </a:tcPr>
                </a:tc>
                <a:extLst>
                  <a:ext uri="{0D108BD9-81ED-4DB2-BD59-A6C34878D82A}">
                    <a16:rowId xmlns:a16="http://schemas.microsoft.com/office/drawing/2014/main" val="2112559698"/>
                  </a:ext>
                </a:extLst>
              </a:tr>
            </a:tbl>
          </a:graphicData>
        </a:graphic>
      </p:graphicFrame>
      <p:pic>
        <p:nvPicPr>
          <p:cNvPr id="7" name="Grafik 6" descr="Ein Bild, das Person, Kleidung, Menschliches Gesicht, Lächeln enthält.&#10;&#10;KI-generierte Inhalte können fehlerhaft sein.">
            <a:extLst>
              <a:ext uri="{FF2B5EF4-FFF2-40B4-BE49-F238E27FC236}">
                <a16:creationId xmlns:a16="http://schemas.microsoft.com/office/drawing/2014/main" id="{791C76D8-A75F-CBDE-8A98-8ED7226EC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3" y="2981609"/>
            <a:ext cx="2712520" cy="1627512"/>
          </a:xfrm>
          <a:prstGeom prst="rect">
            <a:avLst/>
          </a:prstGeom>
        </p:spPr>
      </p:pic>
    </p:spTree>
    <p:extLst>
      <p:ext uri="{BB962C8B-B14F-4D97-AF65-F5344CB8AC3E}">
        <p14:creationId xmlns:p14="http://schemas.microsoft.com/office/powerpoint/2010/main" val="50438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BA3F1-97F2-2E61-E9F8-D36047DD28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A87F53-9F64-4FBF-9D3A-03D7CAE708C0}"/>
              </a:ext>
            </a:extLst>
          </p:cNvPr>
          <p:cNvSpPr>
            <a:spLocks noGrp="1"/>
          </p:cNvSpPr>
          <p:nvPr>
            <p:ph type="title"/>
          </p:nvPr>
        </p:nvSpPr>
        <p:spPr>
          <a:xfrm>
            <a:off x="1186629" y="37320"/>
            <a:ext cx="10515600" cy="1325563"/>
          </a:xfrm>
        </p:spPr>
        <p:txBody>
          <a:bodyPr/>
          <a:lstStyle/>
          <a:p>
            <a:r>
              <a:rPr lang="de-DE">
                <a:solidFill>
                  <a:srgbClr val="DABC9E"/>
                </a:solidFill>
              </a:rPr>
              <a:t>Grundlagen</a:t>
            </a:r>
          </a:p>
        </p:txBody>
      </p:sp>
      <p:sp>
        <p:nvSpPr>
          <p:cNvPr id="3" name="Inhaltsplatzhalter 2">
            <a:extLst>
              <a:ext uri="{FF2B5EF4-FFF2-40B4-BE49-F238E27FC236}">
                <a16:creationId xmlns:a16="http://schemas.microsoft.com/office/drawing/2014/main" id="{DB8D59F7-555B-7F0E-84C9-A084FA56786A}"/>
              </a:ext>
            </a:extLst>
          </p:cNvPr>
          <p:cNvSpPr>
            <a:spLocks noGrp="1"/>
          </p:cNvSpPr>
          <p:nvPr>
            <p:ph idx="1"/>
          </p:nvPr>
        </p:nvSpPr>
        <p:spPr>
          <a:xfrm>
            <a:off x="492967" y="1327976"/>
            <a:ext cx="10515600" cy="4351338"/>
          </a:xfrm>
        </p:spPr>
        <p:txBody>
          <a:bodyPr/>
          <a:lstStyle/>
          <a:p>
            <a:pPr marL="971550" lvl="1" indent="-514350">
              <a:buAutoNum type="arabicPeriod"/>
            </a:pPr>
            <a:r>
              <a:rPr lang="de-DE" sz="1200" dirty="0"/>
              <a:t>Fruchtbarkeit </a:t>
            </a:r>
          </a:p>
          <a:p>
            <a:pPr marL="971550" lvl="1" indent="-514350">
              <a:buAutoNum type="arabicPeriod"/>
            </a:pPr>
            <a:r>
              <a:rPr lang="de-DE" sz="1200" dirty="0"/>
              <a:t>Anatomie</a:t>
            </a:r>
          </a:p>
          <a:p>
            <a:pPr marL="971550" lvl="1" indent="-514350">
              <a:buAutoNum type="arabicPeriod"/>
            </a:pPr>
            <a:r>
              <a:rPr lang="de-DE" sz="1200" dirty="0"/>
              <a:t>Weibliche Zyklus </a:t>
            </a:r>
          </a:p>
          <a:p>
            <a:pPr marL="971550" lvl="1" indent="-514350">
              <a:buAutoNum type="arabicPeriod"/>
            </a:pPr>
            <a:r>
              <a:rPr lang="de-DE" sz="1200" dirty="0"/>
              <a:t>Hormoneller Regelkreis</a:t>
            </a:r>
          </a:p>
          <a:p>
            <a:pPr marL="971550" lvl="1" indent="-514350">
              <a:buAutoNum type="arabicPeriod"/>
            </a:pPr>
            <a:r>
              <a:rPr lang="de-DE" sz="1200" dirty="0"/>
              <a:t>Definition &amp; Ziel von Verhütung </a:t>
            </a:r>
          </a:p>
          <a:p>
            <a:pPr marL="971550" lvl="1" indent="-514350">
              <a:buAutoNum type="arabicPeriod"/>
            </a:pPr>
            <a:r>
              <a:rPr lang="de-DE" sz="3200" b="1" dirty="0"/>
              <a:t>Pearl Index</a:t>
            </a:r>
          </a:p>
          <a:p>
            <a:endParaRPr lang="de-DE" dirty="0"/>
          </a:p>
        </p:txBody>
      </p:sp>
      <p:sp>
        <p:nvSpPr>
          <p:cNvPr id="4" name="Foliennummernplatzhalter 3">
            <a:extLst>
              <a:ext uri="{FF2B5EF4-FFF2-40B4-BE49-F238E27FC236}">
                <a16:creationId xmlns:a16="http://schemas.microsoft.com/office/drawing/2014/main" id="{62A6DA23-6712-A509-D7FF-943ACFF9EA6A}"/>
              </a:ext>
            </a:extLst>
          </p:cNvPr>
          <p:cNvSpPr>
            <a:spLocks noGrp="1"/>
          </p:cNvSpPr>
          <p:nvPr>
            <p:ph type="sldNum" sz="quarter" idx="12"/>
          </p:nvPr>
        </p:nvSpPr>
        <p:spPr/>
        <p:txBody>
          <a:bodyPr/>
          <a:lstStyle/>
          <a:p>
            <a:fld id="{802006FE-6571-4354-8775-F8708372C227}" type="slidenum">
              <a:rPr lang="de-DE" smtClean="0"/>
              <a:t>45</a:t>
            </a:fld>
            <a:endParaRPr lang="de-DE"/>
          </a:p>
        </p:txBody>
      </p:sp>
      <p:pic>
        <p:nvPicPr>
          <p:cNvPr id="13" name="Grafik 12" descr="Ein Bild, das Blume enthält.&#10;&#10;KI-generierte Inhalte können fehlerhaft sein.">
            <a:extLst>
              <a:ext uri="{FF2B5EF4-FFF2-40B4-BE49-F238E27FC236}">
                <a16:creationId xmlns:a16="http://schemas.microsoft.com/office/drawing/2014/main" id="{C45DB0E5-A5E4-4D40-08E0-F71FAAA52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383" y="-231908"/>
            <a:ext cx="6101513" cy="3660908"/>
          </a:xfrm>
          <a:prstGeom prst="rect">
            <a:avLst/>
          </a:prstGeom>
        </p:spPr>
      </p:pic>
      <p:sp>
        <p:nvSpPr>
          <p:cNvPr id="11" name="Textfeld 10">
            <a:extLst>
              <a:ext uri="{FF2B5EF4-FFF2-40B4-BE49-F238E27FC236}">
                <a16:creationId xmlns:a16="http://schemas.microsoft.com/office/drawing/2014/main" id="{152A7836-FAE7-4F53-1380-FE1971E4D1B3}"/>
              </a:ext>
            </a:extLst>
          </p:cNvPr>
          <p:cNvSpPr txBox="1"/>
          <p:nvPr/>
        </p:nvSpPr>
        <p:spPr>
          <a:xfrm>
            <a:off x="2614213" y="2981609"/>
            <a:ext cx="6273107" cy="646331"/>
          </a:xfrm>
          <a:prstGeom prst="rect">
            <a:avLst/>
          </a:prstGeom>
          <a:solidFill>
            <a:srgbClr val="DABC9E"/>
          </a:solidFill>
          <a:ln>
            <a:solidFill>
              <a:srgbClr val="DABC9E"/>
            </a:solidFill>
          </a:ln>
        </p:spPr>
        <p:txBody>
          <a:bodyPr wrap="square" rtlCol="0">
            <a:spAutoFit/>
          </a:bodyPr>
          <a:lstStyle/>
          <a:p>
            <a:r>
              <a:rPr lang="de-DE"/>
              <a:t>Aber wieso gibt es für das gleiche Verhütungsmittel manchmal verschiedene Angaben für den Pearl-Index?</a:t>
            </a:r>
          </a:p>
        </p:txBody>
      </p:sp>
      <p:sp>
        <p:nvSpPr>
          <p:cNvPr id="8" name="Textfeld 7">
            <a:extLst>
              <a:ext uri="{FF2B5EF4-FFF2-40B4-BE49-F238E27FC236}">
                <a16:creationId xmlns:a16="http://schemas.microsoft.com/office/drawing/2014/main" id="{ECE68895-D209-4B70-ADB1-64CE5B42366E}"/>
              </a:ext>
            </a:extLst>
          </p:cNvPr>
          <p:cNvSpPr txBox="1"/>
          <p:nvPr/>
        </p:nvSpPr>
        <p:spPr>
          <a:xfrm>
            <a:off x="2614213" y="3675571"/>
            <a:ext cx="7660433" cy="369332"/>
          </a:xfrm>
          <a:prstGeom prst="rect">
            <a:avLst/>
          </a:prstGeom>
          <a:noFill/>
          <a:ln>
            <a:solidFill>
              <a:srgbClr val="DABC9E"/>
            </a:solidFill>
          </a:ln>
        </p:spPr>
        <p:txBody>
          <a:bodyPr wrap="square" lIns="91440" tIns="45720" rIns="91440" bIns="45720" rtlCol="0" anchor="t">
            <a:spAutoFit/>
          </a:bodyPr>
          <a:lstStyle/>
          <a:p>
            <a:r>
              <a:rPr lang="de-DE" b="1" dirty="0"/>
              <a:t>Es wird zwischen 2 Arten von Pearl-Index unterschieden</a:t>
            </a:r>
          </a:p>
        </p:txBody>
      </p:sp>
      <p:graphicFrame>
        <p:nvGraphicFramePr>
          <p:cNvPr id="12" name="Tabelle 11">
            <a:extLst>
              <a:ext uri="{FF2B5EF4-FFF2-40B4-BE49-F238E27FC236}">
                <a16:creationId xmlns:a16="http://schemas.microsoft.com/office/drawing/2014/main" id="{C495266B-B456-8223-0506-EEE5F48759B6}"/>
              </a:ext>
            </a:extLst>
          </p:cNvPr>
          <p:cNvGraphicFramePr>
            <a:graphicFrameLocks noGrp="1"/>
          </p:cNvGraphicFramePr>
          <p:nvPr>
            <p:extLst>
              <p:ext uri="{D42A27DB-BD31-4B8C-83A1-F6EECF244321}">
                <p14:modId xmlns:p14="http://schemas.microsoft.com/office/powerpoint/2010/main" val="3463337696"/>
              </p:ext>
            </p:extLst>
          </p:nvPr>
        </p:nvGraphicFramePr>
        <p:xfrm>
          <a:off x="2621780" y="4107849"/>
          <a:ext cx="8128000" cy="2382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607109963"/>
                    </a:ext>
                  </a:extLst>
                </a:gridCol>
                <a:gridCol w="4064000">
                  <a:extLst>
                    <a:ext uri="{9D8B030D-6E8A-4147-A177-3AD203B41FA5}">
                      <a16:colId xmlns:a16="http://schemas.microsoft.com/office/drawing/2014/main" val="2273472156"/>
                    </a:ext>
                  </a:extLst>
                </a:gridCol>
              </a:tblGrid>
              <a:tr h="370840">
                <a:tc>
                  <a:txBody>
                    <a:bodyPr/>
                    <a:lstStyle/>
                    <a:p>
                      <a:r>
                        <a:rPr lang="de-DE" dirty="0" err="1"/>
                        <a:t>Perfect-use</a:t>
                      </a:r>
                      <a:r>
                        <a:rPr lang="de-DE" dirty="0"/>
                        <a:t>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BC9E"/>
                    </a:solidFill>
                  </a:tcPr>
                </a:tc>
                <a:tc>
                  <a:txBody>
                    <a:bodyPr/>
                    <a:lstStyle/>
                    <a:p>
                      <a:r>
                        <a:rPr lang="de-DE" err="1"/>
                        <a:t>Typical-use</a:t>
                      </a:r>
                      <a:endParaRPr lang="de-DE"/>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ABC9E"/>
                    </a:solidFill>
                  </a:tcPr>
                </a:tc>
                <a:extLst>
                  <a:ext uri="{0D108BD9-81ED-4DB2-BD59-A6C34878D82A}">
                    <a16:rowId xmlns:a16="http://schemas.microsoft.com/office/drawing/2014/main" val="3597671760"/>
                  </a:ext>
                </a:extLst>
              </a:tr>
              <a:tr h="370840">
                <a:tc>
                  <a:txBody>
                    <a:bodyPr/>
                    <a:lstStyle/>
                    <a:p>
                      <a:pPr marL="285750" indent="-285750">
                        <a:buFont typeface="Arial" panose="020B0604020202020204" pitchFamily="34" charset="0"/>
                        <a:buChar char="•"/>
                      </a:pPr>
                      <a:endParaRPr lang="de-DE"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4CEB7"/>
                    </a:solidFill>
                  </a:tcPr>
                </a:tc>
                <a:tc>
                  <a:txBody>
                    <a:bodyPr/>
                    <a:lstStyle/>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p>
                      <a:pPr marL="0" indent="0">
                        <a:buFont typeface="Arial" panose="020B0604020202020204" pitchFamily="34" charset="0"/>
                        <a:buNone/>
                      </a:pPr>
                      <a:endParaRPr lang="de-DE"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E4CEB7"/>
                    </a:solidFill>
                  </a:tcPr>
                </a:tc>
                <a:extLst>
                  <a:ext uri="{0D108BD9-81ED-4DB2-BD59-A6C34878D82A}">
                    <a16:rowId xmlns:a16="http://schemas.microsoft.com/office/drawing/2014/main" val="2112559698"/>
                  </a:ext>
                </a:extLst>
              </a:tr>
            </a:tbl>
          </a:graphicData>
        </a:graphic>
      </p:graphicFrame>
      <p:pic>
        <p:nvPicPr>
          <p:cNvPr id="7" name="Grafik 6" descr="Ein Bild, das Person, Kleidung, Menschliches Gesicht, Lächeln enthält.&#10;&#10;KI-generierte Inhalte können fehlerhaft sein.">
            <a:extLst>
              <a:ext uri="{FF2B5EF4-FFF2-40B4-BE49-F238E27FC236}">
                <a16:creationId xmlns:a16="http://schemas.microsoft.com/office/drawing/2014/main" id="{90DBA1B2-E60B-E673-39E8-D6E6A952F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3" y="2981609"/>
            <a:ext cx="2712520" cy="1627512"/>
          </a:xfrm>
          <a:prstGeom prst="rect">
            <a:avLst/>
          </a:prstGeom>
        </p:spPr>
      </p:pic>
      <p:sp>
        <p:nvSpPr>
          <p:cNvPr id="5" name="Textfeld 4">
            <a:extLst>
              <a:ext uri="{FF2B5EF4-FFF2-40B4-BE49-F238E27FC236}">
                <a16:creationId xmlns:a16="http://schemas.microsoft.com/office/drawing/2014/main" id="{DD3449A2-7F9E-3ABB-7149-F2CEE8433973}"/>
              </a:ext>
            </a:extLst>
          </p:cNvPr>
          <p:cNvSpPr txBox="1"/>
          <p:nvPr/>
        </p:nvSpPr>
        <p:spPr>
          <a:xfrm>
            <a:off x="2850715" y="4761094"/>
            <a:ext cx="7670129" cy="12003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de-DE" u="sng" dirty="0"/>
              <a:t>Hinweis:</a:t>
            </a:r>
          </a:p>
          <a:p>
            <a:r>
              <a:rPr lang="de-DE" dirty="0"/>
              <a:t>Frauenärzte nennen meistens den </a:t>
            </a:r>
            <a:r>
              <a:rPr lang="de-DE" dirty="0" err="1"/>
              <a:t>Perfect</a:t>
            </a:r>
            <a:r>
              <a:rPr lang="de-DE" dirty="0"/>
              <a:t>-Use Pearl Index bei der Beratung, ohne Differenzierung zum </a:t>
            </a:r>
            <a:r>
              <a:rPr lang="de-DE" dirty="0" err="1"/>
              <a:t>Typical</a:t>
            </a:r>
            <a:r>
              <a:rPr lang="de-DE" dirty="0"/>
              <a:t>-Use Pearl Index zu machen. </a:t>
            </a:r>
          </a:p>
          <a:p>
            <a:r>
              <a:rPr lang="de-DE" dirty="0"/>
              <a:t>=&gt; Informiere dich zusätzlich und sieh genau hin. </a:t>
            </a:r>
          </a:p>
        </p:txBody>
      </p:sp>
    </p:spTree>
    <p:extLst>
      <p:ext uri="{BB962C8B-B14F-4D97-AF65-F5344CB8AC3E}">
        <p14:creationId xmlns:p14="http://schemas.microsoft.com/office/powerpoint/2010/main" val="446851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CC952-5199-BCCA-1489-D1E8219186CB}"/>
              </a:ext>
            </a:extLst>
          </p:cNvPr>
          <p:cNvSpPr>
            <a:spLocks noGrp="1"/>
          </p:cNvSpPr>
          <p:nvPr>
            <p:ph type="title"/>
          </p:nvPr>
        </p:nvSpPr>
        <p:spPr/>
        <p:txBody>
          <a:bodyPr>
            <a:normAutofit/>
          </a:bodyPr>
          <a:lstStyle/>
          <a:p>
            <a:r>
              <a:rPr lang="de-DE" sz="4400" dirty="0">
                <a:solidFill>
                  <a:srgbClr val="DABC9E"/>
                </a:solidFill>
              </a:rPr>
              <a:t>Verhütungsmethoden anhand der Wirkungsweisen </a:t>
            </a:r>
            <a:endParaRPr lang="de-DE" dirty="0">
              <a:solidFill>
                <a:srgbClr val="DABC9E"/>
              </a:solidFill>
            </a:endParaRPr>
          </a:p>
        </p:txBody>
      </p:sp>
      <p:sp>
        <p:nvSpPr>
          <p:cNvPr id="3" name="Inhaltsplatzhalter 2">
            <a:extLst>
              <a:ext uri="{FF2B5EF4-FFF2-40B4-BE49-F238E27FC236}">
                <a16:creationId xmlns:a16="http://schemas.microsoft.com/office/drawing/2014/main" id="{D573C4F5-2EF8-DEA7-A0AD-85EF8877AF7D}"/>
              </a:ext>
            </a:extLst>
          </p:cNvPr>
          <p:cNvSpPr>
            <a:spLocks noGrp="1"/>
          </p:cNvSpPr>
          <p:nvPr>
            <p:ph idx="1"/>
          </p:nvPr>
        </p:nvSpPr>
        <p:spPr/>
        <p:txBody>
          <a:bodyPr>
            <a:normAutofit/>
          </a:bodyPr>
          <a:lstStyle/>
          <a:p>
            <a:pPr marL="971550" lvl="1" indent="-514350">
              <a:buAutoNum type="arabicPeriod"/>
            </a:pPr>
            <a:r>
              <a:rPr lang="de-DE" sz="2800"/>
              <a:t>Überblick verschiedener Arten</a:t>
            </a:r>
          </a:p>
          <a:p>
            <a:pPr marL="971550" lvl="1" indent="-514350">
              <a:buAutoNum type="arabicPeriod"/>
            </a:pPr>
            <a:r>
              <a:rPr lang="de-DE" sz="2800"/>
              <a:t>Chemisch </a:t>
            </a:r>
          </a:p>
          <a:p>
            <a:pPr marL="971550" lvl="1" indent="-514350">
              <a:buAutoNum type="arabicPeriod"/>
            </a:pPr>
            <a:r>
              <a:rPr lang="de-DE" sz="2800"/>
              <a:t>Mechanisch </a:t>
            </a:r>
          </a:p>
          <a:p>
            <a:pPr marL="971550" lvl="1" indent="-514350">
              <a:buAutoNum type="arabicPeriod"/>
            </a:pPr>
            <a:r>
              <a:rPr lang="de-DE" sz="2800"/>
              <a:t>Hormonell</a:t>
            </a:r>
          </a:p>
          <a:p>
            <a:pPr marL="971550" lvl="1" indent="-514350">
              <a:buAutoNum type="arabicPeriod"/>
            </a:pPr>
            <a:r>
              <a:rPr lang="de-DE" sz="2800"/>
              <a:t>Hormonfrei </a:t>
            </a:r>
          </a:p>
          <a:p>
            <a:pPr marL="971550" lvl="1" indent="-514350">
              <a:buAutoNum type="arabicPeriod"/>
            </a:pPr>
            <a:r>
              <a:rPr lang="de-DE" sz="2800"/>
              <a:t>Operativ</a:t>
            </a:r>
          </a:p>
          <a:p>
            <a:pPr marL="971550" lvl="1" indent="-514350">
              <a:buAutoNum type="arabicPeriod"/>
            </a:pPr>
            <a:r>
              <a:rPr lang="de-DE" sz="2800"/>
              <a:t>Unsichere Methoden</a:t>
            </a:r>
          </a:p>
          <a:p>
            <a:pPr marL="971550" lvl="1" indent="-514350">
              <a:buAutoNum type="arabicPeriod"/>
            </a:pPr>
            <a:r>
              <a:rPr lang="de-DE" sz="2800"/>
              <a:t>Pearl Index im Vergleich</a:t>
            </a:r>
          </a:p>
          <a:p>
            <a:endParaRPr lang="de-DE"/>
          </a:p>
        </p:txBody>
      </p:sp>
      <p:sp>
        <p:nvSpPr>
          <p:cNvPr id="4" name="Foliennummernplatzhalter 3">
            <a:extLst>
              <a:ext uri="{FF2B5EF4-FFF2-40B4-BE49-F238E27FC236}">
                <a16:creationId xmlns:a16="http://schemas.microsoft.com/office/drawing/2014/main" id="{91426B5B-1D16-EA12-0791-584A7BB566D0}"/>
              </a:ext>
            </a:extLst>
          </p:cNvPr>
          <p:cNvSpPr>
            <a:spLocks noGrp="1"/>
          </p:cNvSpPr>
          <p:nvPr>
            <p:ph type="sldNum" sz="quarter" idx="12"/>
          </p:nvPr>
        </p:nvSpPr>
        <p:spPr/>
        <p:txBody>
          <a:bodyPr/>
          <a:lstStyle/>
          <a:p>
            <a:fld id="{802006FE-6571-4354-8775-F8708372C227}" type="slidenum">
              <a:rPr lang="de-DE" smtClean="0"/>
              <a:t>46</a:t>
            </a:fld>
            <a:endParaRPr lang="de-DE"/>
          </a:p>
        </p:txBody>
      </p:sp>
      <p:sp>
        <p:nvSpPr>
          <p:cNvPr id="5" name="Ellipse 4">
            <a:extLst>
              <a:ext uri="{FF2B5EF4-FFF2-40B4-BE49-F238E27FC236}">
                <a16:creationId xmlns:a16="http://schemas.microsoft.com/office/drawing/2014/main" id="{DC355158-02FD-78BA-D9F0-2336734EDF5D}"/>
              </a:ext>
            </a:extLst>
          </p:cNvPr>
          <p:cNvSpPr/>
          <p:nvPr/>
        </p:nvSpPr>
        <p:spPr>
          <a:xfrm>
            <a:off x="8610600" y="3035364"/>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ADA8908E-664D-B604-851A-66E78B4C8E58}"/>
              </a:ext>
            </a:extLst>
          </p:cNvPr>
          <p:cNvSpPr/>
          <p:nvPr/>
        </p:nvSpPr>
        <p:spPr>
          <a:xfrm>
            <a:off x="6269977" y="497287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35587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9896DC-AF2A-E955-A712-4930A59A702F}"/>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85E1BDC-A9B0-4A87-82E3-F3187F69A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7231999-4A9A-3C24-B242-2D056DFFD0C1}"/>
              </a:ext>
            </a:extLst>
          </p:cNvPr>
          <p:cNvSpPr>
            <a:spLocks noGrp="1"/>
          </p:cNvSpPr>
          <p:nvPr>
            <p:ph type="title"/>
          </p:nvPr>
        </p:nvSpPr>
        <p:spPr>
          <a:xfrm>
            <a:off x="1051560" y="586822"/>
            <a:ext cx="3657600" cy="1645920"/>
          </a:xfrm>
        </p:spPr>
        <p:txBody>
          <a:bodyPr>
            <a:normAutofit/>
          </a:bodyPr>
          <a:lstStyle/>
          <a:p>
            <a:r>
              <a:rPr lang="de-DE" sz="2700" dirty="0"/>
              <a:t>Verschiedene Verhütungsmethoden anhand der Wirkungsweisen </a:t>
            </a:r>
          </a:p>
        </p:txBody>
      </p:sp>
      <p:sp>
        <p:nvSpPr>
          <p:cNvPr id="20491" name="Rectangle 20490">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FDC7EAA1-848D-3117-B6A0-DB95466C6AA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2500" b="1"/>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67A8D9B3-18A5-F623-9A38-B7CCA9A6B3ED}"/>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47</a:t>
            </a:fld>
            <a:endParaRPr lang="de-DE">
              <a:solidFill>
                <a:schemeClr val="tx1">
                  <a:lumMod val="50000"/>
                  <a:lumOff val="50000"/>
                </a:schemeClr>
              </a:solidFill>
            </a:endParaRPr>
          </a:p>
        </p:txBody>
      </p:sp>
      <p:graphicFrame>
        <p:nvGraphicFramePr>
          <p:cNvPr id="8" name="Tabelle 7">
            <a:extLst>
              <a:ext uri="{FF2B5EF4-FFF2-40B4-BE49-F238E27FC236}">
                <a16:creationId xmlns:a16="http://schemas.microsoft.com/office/drawing/2014/main" id="{5CB13F6F-CF84-98CF-16C8-846C88828C69}"/>
              </a:ext>
            </a:extLst>
          </p:cNvPr>
          <p:cNvGraphicFramePr>
            <a:graphicFrameLocks noGrp="1"/>
          </p:cNvGraphicFramePr>
          <p:nvPr>
            <p:extLst>
              <p:ext uri="{D42A27DB-BD31-4B8C-83A1-F6EECF244321}">
                <p14:modId xmlns:p14="http://schemas.microsoft.com/office/powerpoint/2010/main" val="176552351"/>
              </p:ext>
            </p:extLst>
          </p:nvPr>
        </p:nvGraphicFramePr>
        <p:xfrm>
          <a:off x="6300093" y="2729397"/>
          <a:ext cx="5320458" cy="3946836"/>
        </p:xfrm>
        <a:graphic>
          <a:graphicData uri="http://schemas.openxmlformats.org/drawingml/2006/table">
            <a:tbl>
              <a:tblPr firstRow="1" bandRow="1">
                <a:tableStyleId>{5C22544A-7EE6-4342-B048-85BDC9FD1C3A}</a:tableStyleId>
              </a:tblPr>
              <a:tblGrid>
                <a:gridCol w="2015773">
                  <a:extLst>
                    <a:ext uri="{9D8B030D-6E8A-4147-A177-3AD203B41FA5}">
                      <a16:colId xmlns:a16="http://schemas.microsoft.com/office/drawing/2014/main" val="342374884"/>
                    </a:ext>
                  </a:extLst>
                </a:gridCol>
                <a:gridCol w="3304685">
                  <a:extLst>
                    <a:ext uri="{9D8B030D-6E8A-4147-A177-3AD203B41FA5}">
                      <a16:colId xmlns:a16="http://schemas.microsoft.com/office/drawing/2014/main" val="3867508465"/>
                    </a:ext>
                  </a:extLst>
                </a:gridCol>
              </a:tblGrid>
              <a:tr h="334695">
                <a:tc>
                  <a:txBody>
                    <a:bodyPr/>
                    <a:lstStyle/>
                    <a:p>
                      <a:r>
                        <a:rPr lang="de-DE" sz="1500" dirty="0"/>
                        <a:t>Wirkungsweise</a:t>
                      </a:r>
                    </a:p>
                  </a:txBody>
                  <a:tcPr marL="76067" marR="76067" marT="38033" marB="38033"/>
                </a:tc>
                <a:tc>
                  <a:txBody>
                    <a:bodyPr/>
                    <a:lstStyle/>
                    <a:p>
                      <a:r>
                        <a:rPr lang="de-DE" sz="1500"/>
                        <a:t>Verhütungsmittel</a:t>
                      </a:r>
                    </a:p>
                  </a:txBody>
                  <a:tcPr marL="76067" marR="76067" marT="38033" marB="38033"/>
                </a:tc>
                <a:extLst>
                  <a:ext uri="{0D108BD9-81ED-4DB2-BD59-A6C34878D82A}">
                    <a16:rowId xmlns:a16="http://schemas.microsoft.com/office/drawing/2014/main" val="3019110577"/>
                  </a:ext>
                </a:extLst>
              </a:tr>
              <a:tr h="334695">
                <a:tc>
                  <a:txBody>
                    <a:bodyPr/>
                    <a:lstStyle/>
                    <a:p>
                      <a:r>
                        <a:rPr lang="de-DE" sz="1500" dirty="0"/>
                        <a:t>chemisch</a:t>
                      </a:r>
                    </a:p>
                  </a:txBody>
                  <a:tcPr marL="76067" marR="76067" marT="38033" marB="38033"/>
                </a:tc>
                <a:tc>
                  <a:txBody>
                    <a:bodyPr/>
                    <a:lstStyle/>
                    <a:p>
                      <a:r>
                        <a:rPr lang="de-DE" sz="1500"/>
                        <a:t>Zäpfchen, Salbe</a:t>
                      </a:r>
                    </a:p>
                  </a:txBody>
                  <a:tcPr marL="76067" marR="76067" marT="38033" marB="38033"/>
                </a:tc>
                <a:extLst>
                  <a:ext uri="{0D108BD9-81ED-4DB2-BD59-A6C34878D82A}">
                    <a16:rowId xmlns:a16="http://schemas.microsoft.com/office/drawing/2014/main" val="3918589617"/>
                  </a:ext>
                </a:extLst>
              </a:tr>
              <a:tr h="562896">
                <a:tc>
                  <a:txBody>
                    <a:bodyPr/>
                    <a:lstStyle/>
                    <a:p>
                      <a:r>
                        <a:rPr lang="de-DE" sz="1500" dirty="0"/>
                        <a:t>mechanisch</a:t>
                      </a:r>
                    </a:p>
                  </a:txBody>
                  <a:tcPr marL="76067" marR="76067" marT="38033" marB="38033"/>
                </a:tc>
                <a:tc>
                  <a:txBody>
                    <a:bodyPr/>
                    <a:lstStyle/>
                    <a:p>
                      <a:r>
                        <a:rPr lang="de-DE" sz="1500"/>
                        <a:t>Kondom, Frauenkondom, Diaphragma, </a:t>
                      </a:r>
                      <a:r>
                        <a:rPr lang="de-DE" sz="1500" err="1"/>
                        <a:t>Portiokappe</a:t>
                      </a:r>
                      <a:endParaRPr lang="de-DE" sz="1500"/>
                    </a:p>
                  </a:txBody>
                  <a:tcPr marL="76067" marR="76067" marT="38033" marB="38033"/>
                </a:tc>
                <a:extLst>
                  <a:ext uri="{0D108BD9-81ED-4DB2-BD59-A6C34878D82A}">
                    <a16:rowId xmlns:a16="http://schemas.microsoft.com/office/drawing/2014/main" val="1794585273"/>
                  </a:ext>
                </a:extLst>
              </a:tr>
              <a:tr h="856123">
                <a:tc>
                  <a:txBody>
                    <a:bodyPr/>
                    <a:lstStyle/>
                    <a:p>
                      <a:r>
                        <a:rPr lang="de-DE" sz="1500" dirty="0"/>
                        <a:t>hormonell</a:t>
                      </a:r>
                    </a:p>
                  </a:txBody>
                  <a:tcPr marL="76067" marR="76067" marT="38033" marB="380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a:t>Pille, Minipille, Hormonspirale, Verhütungsring, Verhütungspflaster, Verhütungsstäbchen, Depotspritze</a:t>
                      </a:r>
                    </a:p>
                  </a:txBody>
                  <a:tcPr marL="76067" marR="76067" marT="38033" marB="38033"/>
                </a:tc>
                <a:extLst>
                  <a:ext uri="{0D108BD9-81ED-4DB2-BD59-A6C34878D82A}">
                    <a16:rowId xmlns:a16="http://schemas.microsoft.com/office/drawing/2014/main" val="3471324697"/>
                  </a:ext>
                </a:extLst>
              </a:tr>
              <a:tr h="562896">
                <a:tc>
                  <a:txBody>
                    <a:bodyPr/>
                    <a:lstStyle/>
                    <a:p>
                      <a:r>
                        <a:rPr lang="de-DE" sz="1500"/>
                        <a:t>hormonfrei</a:t>
                      </a:r>
                    </a:p>
                  </a:txBody>
                  <a:tcPr marL="76067" marR="76067" marT="38033" marB="38033"/>
                </a:tc>
                <a:tc>
                  <a:txBody>
                    <a:bodyPr/>
                    <a:lstStyle/>
                    <a:p>
                      <a:r>
                        <a:rPr lang="de-DE" sz="1500" dirty="0"/>
                        <a:t>Kupferkette, Kupferspirale, Kupferperlenball, </a:t>
                      </a:r>
                      <a:r>
                        <a:rPr lang="de-DE" sz="1500" dirty="0" err="1"/>
                        <a:t>GynCS</a:t>
                      </a:r>
                      <a:r>
                        <a:rPr lang="de-DE" sz="1500" dirty="0"/>
                        <a:t>, </a:t>
                      </a:r>
                      <a:r>
                        <a:rPr lang="de-DE" sz="1500" dirty="0" err="1"/>
                        <a:t>SensiPlan</a:t>
                      </a:r>
                      <a:r>
                        <a:rPr lang="de-DE" sz="1500" b="0" i="0" u="none" strike="noStrike" noProof="0" dirty="0">
                          <a:latin typeface="+mn-lt"/>
                        </a:rPr>
                        <a:t>®</a:t>
                      </a:r>
                      <a:r>
                        <a:rPr lang="de-DE" sz="1500" dirty="0"/>
                        <a:t>-Methode</a:t>
                      </a:r>
                    </a:p>
                  </a:txBody>
                  <a:tcPr marL="76067" marR="76067" marT="38033" marB="38033"/>
                </a:tc>
                <a:extLst>
                  <a:ext uri="{0D108BD9-81ED-4DB2-BD59-A6C34878D82A}">
                    <a16:rowId xmlns:a16="http://schemas.microsoft.com/office/drawing/2014/main" val="3161837373"/>
                  </a:ext>
                </a:extLst>
              </a:tr>
              <a:tr h="334695">
                <a:tc>
                  <a:txBody>
                    <a:bodyPr/>
                    <a:lstStyle/>
                    <a:p>
                      <a:r>
                        <a:rPr lang="de-DE" sz="1500"/>
                        <a:t>operativ</a:t>
                      </a:r>
                    </a:p>
                  </a:txBody>
                  <a:tcPr marL="76067" marR="76067" marT="38033" marB="38033"/>
                </a:tc>
                <a:tc>
                  <a:txBody>
                    <a:bodyPr/>
                    <a:lstStyle/>
                    <a:p>
                      <a:r>
                        <a:rPr lang="de-DE" sz="1500"/>
                        <a:t>Sterilisation Mann oder Frau</a:t>
                      </a:r>
                    </a:p>
                  </a:txBody>
                  <a:tcPr marL="76067" marR="76067" marT="38033" marB="38033"/>
                </a:tc>
                <a:extLst>
                  <a:ext uri="{0D108BD9-81ED-4DB2-BD59-A6C34878D82A}">
                    <a16:rowId xmlns:a16="http://schemas.microsoft.com/office/drawing/2014/main" val="3319881297"/>
                  </a:ext>
                </a:extLst>
              </a:tr>
              <a:tr h="334695">
                <a:tc>
                  <a:txBody>
                    <a:bodyPr/>
                    <a:lstStyle/>
                    <a:p>
                      <a:r>
                        <a:rPr lang="de-DE" sz="1500" dirty="0"/>
                        <a:t>unsichere Methoden</a:t>
                      </a:r>
                    </a:p>
                  </a:txBody>
                  <a:tcPr marL="76067" marR="76067" marT="38033" marB="3803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500" dirty="0"/>
                        <a:t>Coitus Interruptus, </a:t>
                      </a:r>
                      <a:r>
                        <a:rPr lang="de-DE" sz="1500" b="0" i="0" dirty="0">
                          <a:solidFill>
                            <a:srgbClr val="202124"/>
                          </a:solidFill>
                          <a:effectLst/>
                        </a:rPr>
                        <a:t>Knaus-Ogino-Methode (Kalendermethode), Zyklus-Apps</a:t>
                      </a:r>
                    </a:p>
                  </a:txBody>
                  <a:tcPr marL="76067" marR="76067" marT="38033" marB="38033"/>
                </a:tc>
                <a:extLst>
                  <a:ext uri="{0D108BD9-81ED-4DB2-BD59-A6C34878D82A}">
                    <a16:rowId xmlns:a16="http://schemas.microsoft.com/office/drawing/2014/main" val="3965223831"/>
                  </a:ext>
                </a:extLst>
              </a:tr>
            </a:tbl>
          </a:graphicData>
        </a:graphic>
      </p:graphicFrame>
      <p:pic>
        <p:nvPicPr>
          <p:cNvPr id="6" name="Grafik 5" descr="Ein Bild, das Schuhwerk, Kleidung, Zeichnung, Person enthält.&#10;&#10;KI-generierte Inhalte können fehlerhaft sein.">
            <a:extLst>
              <a:ext uri="{FF2B5EF4-FFF2-40B4-BE49-F238E27FC236}">
                <a16:creationId xmlns:a16="http://schemas.microsoft.com/office/drawing/2014/main" id="{D6AEE5F7-C72F-4B16-D60C-3ADE5595E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16" y="3079393"/>
            <a:ext cx="5366650" cy="3219990"/>
          </a:xfrm>
          <a:prstGeom prst="rect">
            <a:avLst/>
          </a:prstGeom>
        </p:spPr>
      </p:pic>
    </p:spTree>
    <p:extLst>
      <p:ext uri="{BB962C8B-B14F-4D97-AF65-F5344CB8AC3E}">
        <p14:creationId xmlns:p14="http://schemas.microsoft.com/office/powerpoint/2010/main" val="2582686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FB79CA-1D1F-C9BA-CA21-F9CA617560D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7B24F98-CCEE-0C05-5146-CB990EC554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54C6FBC6-8744-CC6D-9FD6-E55447C00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5841BCD-5722-C33D-06E8-EDA0692E2589}"/>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C4154197-8085-BB5E-A01E-3DEC17F87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E102B4E-D965-CBF5-0BBF-06CEF7B46B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821ECCC-B60A-003F-2156-06071AC7845A}"/>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2500" b="1"/>
              <a:t>Überblick verschiedener Arten</a:t>
            </a:r>
          </a:p>
          <a:p>
            <a:pPr marL="971550" lvl="1" indent="-514350">
              <a:buAutoNum type="arabicPeriod"/>
            </a:pPr>
            <a:r>
              <a:rPr lang="de-DE" sz="1200"/>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9859E5B6-FA11-8AC7-D474-6BB513490031}"/>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48</a:t>
            </a:fld>
            <a:endParaRPr lang="de-DE">
              <a:solidFill>
                <a:schemeClr val="tx1">
                  <a:lumMod val="50000"/>
                  <a:lumOff val="50000"/>
                </a:schemeClr>
              </a:solidFill>
            </a:endParaRPr>
          </a:p>
        </p:txBody>
      </p:sp>
      <p:sp>
        <p:nvSpPr>
          <p:cNvPr id="12" name="Textfeld 11">
            <a:extLst>
              <a:ext uri="{FF2B5EF4-FFF2-40B4-BE49-F238E27FC236}">
                <a16:creationId xmlns:a16="http://schemas.microsoft.com/office/drawing/2014/main" id="{FA013F8D-F59A-0D7C-4F3E-818316C53930}"/>
              </a:ext>
            </a:extLst>
          </p:cNvPr>
          <p:cNvSpPr txBox="1"/>
          <p:nvPr/>
        </p:nvSpPr>
        <p:spPr>
          <a:xfrm>
            <a:off x="1057024" y="2626890"/>
            <a:ext cx="10162230" cy="4247317"/>
          </a:xfrm>
          <a:prstGeom prst="rect">
            <a:avLst/>
          </a:prstGeom>
          <a:noFill/>
        </p:spPr>
        <p:txBody>
          <a:bodyPr wrap="square">
            <a:spAutoFit/>
          </a:bodyPr>
          <a:lstStyle/>
          <a:p>
            <a:pPr algn="ctr"/>
            <a:r>
              <a:rPr lang="de-DE" b="1" u="sng" dirty="0">
                <a:solidFill>
                  <a:srgbClr val="DABC9E"/>
                </a:solidFill>
              </a:rPr>
              <a:t>Wichtiger Hinweis: </a:t>
            </a:r>
          </a:p>
          <a:p>
            <a:pPr algn="ctr"/>
            <a:r>
              <a:rPr lang="de-DE" b="1" dirty="0"/>
              <a:t>Bisher kann keine Verhütungsmethode eine Schwangerschaft zu 100% verhindern.</a:t>
            </a:r>
          </a:p>
          <a:p>
            <a:pPr algn="ctr"/>
            <a:r>
              <a:rPr lang="de-DE" b="1" dirty="0"/>
              <a:t> </a:t>
            </a:r>
          </a:p>
          <a:p>
            <a:pPr algn="ctr"/>
            <a:r>
              <a:rPr lang="de-DE" dirty="0"/>
              <a:t>Wer Sex hat, kann schwanger werden. Auch unter Anwendung als hochsicher eingestufter Methoden bleibt ein Restrisiko. Wer kein Schwangerschaftsrisiko will, muss Enthaltsamkeit üben. Aber, dieses Referat dient dazu aufgeklärt die Entscheidung für die am besten zu einem passende Verhütungsmethode zu treffen.</a:t>
            </a:r>
          </a:p>
          <a:p>
            <a:pPr algn="ctr"/>
            <a:endParaRPr lang="de-DE" dirty="0"/>
          </a:p>
          <a:p>
            <a:pPr algn="ctr"/>
            <a:r>
              <a:rPr lang="de-DE" b="1" dirty="0"/>
              <a:t>Schon mal überlegt?</a:t>
            </a:r>
          </a:p>
          <a:p>
            <a:pPr algn="ctr"/>
            <a:r>
              <a:rPr lang="de-DE" dirty="0"/>
              <a:t>Auch bei einem One-Night-Stand sollte man sich bewusst machen: Ein Restrisiko bleibt immer.</a:t>
            </a:r>
          </a:p>
          <a:p>
            <a:pPr algn="ctr"/>
            <a:r>
              <a:rPr lang="de-DE" dirty="0"/>
              <a:t>Das heißt:</a:t>
            </a:r>
          </a:p>
          <a:p>
            <a:pPr algn="ctr"/>
            <a:r>
              <a:rPr lang="de-DE" dirty="0"/>
              <a:t>a) Man könnte mit dieser Person ein Kind zeugen.</a:t>
            </a:r>
          </a:p>
          <a:p>
            <a:pPr algn="ctr"/>
            <a:r>
              <a:rPr lang="de-DE" dirty="0"/>
              <a:t>b) Sexuell übertragbare Krankheiten sind nach wie vor ein Thema.</a:t>
            </a:r>
          </a:p>
          <a:p>
            <a:pPr marL="285750" indent="-285750" algn="ctr">
              <a:buFont typeface="Symbol" panose="05050102010706020507" pitchFamily="18" charset="2"/>
              <a:buChar char="Þ"/>
            </a:pPr>
            <a:r>
              <a:rPr lang="de-DE" dirty="0"/>
              <a:t>Deshalb lohnt es sich, genau hinzuschauen, mit wem man intim wird und welche Schutzmaßnahmen man trifft.</a:t>
            </a:r>
          </a:p>
        </p:txBody>
      </p:sp>
    </p:spTree>
    <p:extLst>
      <p:ext uri="{BB962C8B-B14F-4D97-AF65-F5344CB8AC3E}">
        <p14:creationId xmlns:p14="http://schemas.microsoft.com/office/powerpoint/2010/main" val="127240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50040BB-F3A2-AFB8-FC84-40FA03C7A80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8DCF56D-C1F9-0D38-794E-C70E932CD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FE8E92AD-F634-639F-73B3-CDC1EB609F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CD2EA14-6E5E-4ACF-9B68-3A02B427CB1B}"/>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93ED6211-77A6-13A4-057C-34214686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6D1497BF-6587-A3FB-E195-AAF72364D6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DB6A231-CACC-7980-814C-33EFED2F483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2500" b="1"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A7C8DDC7-9F80-34E2-0CB6-CCC55979051B}"/>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49</a:t>
            </a:fld>
            <a:endParaRPr lang="de-DE">
              <a:solidFill>
                <a:schemeClr val="tx1">
                  <a:lumMod val="50000"/>
                  <a:lumOff val="50000"/>
                </a:schemeClr>
              </a:solidFill>
            </a:endParaRPr>
          </a:p>
        </p:txBody>
      </p:sp>
      <p:graphicFrame>
        <p:nvGraphicFramePr>
          <p:cNvPr id="6" name="Tabelle 5">
            <a:extLst>
              <a:ext uri="{FF2B5EF4-FFF2-40B4-BE49-F238E27FC236}">
                <a16:creationId xmlns:a16="http://schemas.microsoft.com/office/drawing/2014/main" id="{EF350B46-F2BD-50CF-B278-AE544FB98BC7}"/>
              </a:ext>
            </a:extLst>
          </p:cNvPr>
          <p:cNvGraphicFramePr>
            <a:graphicFrameLocks noGrp="1"/>
          </p:cNvGraphicFramePr>
          <p:nvPr>
            <p:extLst>
              <p:ext uri="{D42A27DB-BD31-4B8C-83A1-F6EECF244321}">
                <p14:modId xmlns:p14="http://schemas.microsoft.com/office/powerpoint/2010/main" val="484716307"/>
              </p:ext>
            </p:extLst>
          </p:nvPr>
        </p:nvGraphicFramePr>
        <p:xfrm>
          <a:off x="3165741" y="2532001"/>
          <a:ext cx="8446156" cy="4198887"/>
        </p:xfrm>
        <a:graphic>
          <a:graphicData uri="http://schemas.openxmlformats.org/drawingml/2006/table">
            <a:tbl>
              <a:tblPr firstRow="1" bandRow="1">
                <a:tableStyleId>{5C22544A-7EE6-4342-B048-85BDC9FD1C3A}</a:tableStyleId>
              </a:tblPr>
              <a:tblGrid>
                <a:gridCol w="4223078">
                  <a:extLst>
                    <a:ext uri="{9D8B030D-6E8A-4147-A177-3AD203B41FA5}">
                      <a16:colId xmlns:a16="http://schemas.microsoft.com/office/drawing/2014/main" val="1925107178"/>
                    </a:ext>
                  </a:extLst>
                </a:gridCol>
                <a:gridCol w="4223078">
                  <a:extLst>
                    <a:ext uri="{9D8B030D-6E8A-4147-A177-3AD203B41FA5}">
                      <a16:colId xmlns:a16="http://schemas.microsoft.com/office/drawing/2014/main" val="2868041322"/>
                    </a:ext>
                  </a:extLst>
                </a:gridCol>
              </a:tblGrid>
              <a:tr h="305879">
                <a:tc>
                  <a:txBody>
                    <a:bodyPr/>
                    <a:lstStyle/>
                    <a:p>
                      <a:pPr algn="ctr"/>
                      <a:r>
                        <a:rPr lang="de-DE" sz="1400" dirty="0"/>
                        <a:t>hormonell</a:t>
                      </a:r>
                    </a:p>
                  </a:txBody>
                  <a:tcPr>
                    <a:solidFill>
                      <a:srgbClr val="DABC9E"/>
                    </a:solidFill>
                  </a:tcPr>
                </a:tc>
                <a:tc>
                  <a:txBody>
                    <a:bodyPr/>
                    <a:lstStyle/>
                    <a:p>
                      <a:pPr algn="ctr"/>
                      <a:r>
                        <a:rPr lang="de-DE" sz="1400"/>
                        <a:t>hormonfrei</a:t>
                      </a:r>
                    </a:p>
                  </a:txBody>
                  <a:tcPr>
                    <a:solidFill>
                      <a:srgbClr val="DABC9E"/>
                    </a:solidFill>
                  </a:tcPr>
                </a:tc>
                <a:extLst>
                  <a:ext uri="{0D108BD9-81ED-4DB2-BD59-A6C34878D82A}">
                    <a16:rowId xmlns:a16="http://schemas.microsoft.com/office/drawing/2014/main" val="2031228288"/>
                  </a:ext>
                </a:extLst>
              </a:tr>
              <a:tr h="278072">
                <a:tc>
                  <a:txBody>
                    <a:bodyPr/>
                    <a:lstStyle/>
                    <a:p>
                      <a:pPr algn="ctr"/>
                      <a:r>
                        <a:rPr lang="de-DE" sz="1200"/>
                        <a:t>Pille</a:t>
                      </a:r>
                    </a:p>
                  </a:txBody>
                  <a:tcPr>
                    <a:solidFill>
                      <a:srgbClr val="E4CEB7"/>
                    </a:solidFill>
                  </a:tcPr>
                </a:tc>
                <a:tc>
                  <a:txBody>
                    <a:bodyPr/>
                    <a:lstStyle/>
                    <a:p>
                      <a:pPr algn="ctr"/>
                      <a:r>
                        <a:rPr lang="de-DE" sz="1200"/>
                        <a:t>Zäpfchen</a:t>
                      </a:r>
                    </a:p>
                  </a:txBody>
                  <a:tcPr>
                    <a:solidFill>
                      <a:srgbClr val="E4CEB7"/>
                    </a:solidFill>
                  </a:tcPr>
                </a:tc>
                <a:extLst>
                  <a:ext uri="{0D108BD9-81ED-4DB2-BD59-A6C34878D82A}">
                    <a16:rowId xmlns:a16="http://schemas.microsoft.com/office/drawing/2014/main" val="107610112"/>
                  </a:ext>
                </a:extLst>
              </a:tr>
              <a:tr h="278072">
                <a:tc>
                  <a:txBody>
                    <a:bodyPr/>
                    <a:lstStyle/>
                    <a:p>
                      <a:pPr algn="ctr"/>
                      <a:r>
                        <a:rPr lang="de-DE" sz="1200"/>
                        <a:t>Minipille</a:t>
                      </a:r>
                    </a:p>
                  </a:txBody>
                  <a:tcPr>
                    <a:solidFill>
                      <a:srgbClr val="E4CEB7"/>
                    </a:solidFill>
                  </a:tcPr>
                </a:tc>
                <a:tc>
                  <a:txBody>
                    <a:bodyPr/>
                    <a:lstStyle/>
                    <a:p>
                      <a:pPr algn="ctr"/>
                      <a:r>
                        <a:rPr lang="de-DE" sz="1200"/>
                        <a:t>Salbe</a:t>
                      </a:r>
                    </a:p>
                  </a:txBody>
                  <a:tcPr>
                    <a:solidFill>
                      <a:srgbClr val="E4CEB7"/>
                    </a:solidFill>
                  </a:tcPr>
                </a:tc>
                <a:extLst>
                  <a:ext uri="{0D108BD9-81ED-4DB2-BD59-A6C34878D82A}">
                    <a16:rowId xmlns:a16="http://schemas.microsoft.com/office/drawing/2014/main" val="3944444627"/>
                  </a:ext>
                </a:extLst>
              </a:tr>
              <a:tr h="278072">
                <a:tc>
                  <a:txBody>
                    <a:bodyPr/>
                    <a:lstStyle/>
                    <a:p>
                      <a:pPr algn="ctr"/>
                      <a:r>
                        <a:rPr lang="de-DE" sz="1200"/>
                        <a:t>Hormonspirale</a:t>
                      </a:r>
                    </a:p>
                  </a:txBody>
                  <a:tcPr>
                    <a:solidFill>
                      <a:srgbClr val="E4CEB7"/>
                    </a:solidFill>
                  </a:tcPr>
                </a:tc>
                <a:tc>
                  <a:txBody>
                    <a:bodyPr/>
                    <a:lstStyle/>
                    <a:p>
                      <a:pPr algn="ctr"/>
                      <a:r>
                        <a:rPr lang="de-DE" sz="1200"/>
                        <a:t>(Frauen-) Kondom</a:t>
                      </a:r>
                    </a:p>
                  </a:txBody>
                  <a:tcPr>
                    <a:solidFill>
                      <a:srgbClr val="E4CEB7"/>
                    </a:solidFill>
                  </a:tcPr>
                </a:tc>
                <a:extLst>
                  <a:ext uri="{0D108BD9-81ED-4DB2-BD59-A6C34878D82A}">
                    <a16:rowId xmlns:a16="http://schemas.microsoft.com/office/drawing/2014/main" val="3187002580"/>
                  </a:ext>
                </a:extLst>
              </a:tr>
              <a:tr h="278072">
                <a:tc>
                  <a:txBody>
                    <a:bodyPr/>
                    <a:lstStyle/>
                    <a:p>
                      <a:pPr algn="ctr"/>
                      <a:r>
                        <a:rPr lang="de-DE" sz="1200"/>
                        <a:t>Verhütungsring</a:t>
                      </a:r>
                    </a:p>
                  </a:txBody>
                  <a:tcPr>
                    <a:solidFill>
                      <a:srgbClr val="E4CEB7"/>
                    </a:solidFill>
                  </a:tcPr>
                </a:tc>
                <a:tc>
                  <a:txBody>
                    <a:bodyPr/>
                    <a:lstStyle/>
                    <a:p>
                      <a:pPr algn="ctr"/>
                      <a:r>
                        <a:rPr lang="de-DE" sz="1200"/>
                        <a:t>Diaphragma</a:t>
                      </a:r>
                    </a:p>
                  </a:txBody>
                  <a:tcPr>
                    <a:solidFill>
                      <a:srgbClr val="E4CEB7"/>
                    </a:solidFill>
                  </a:tcPr>
                </a:tc>
                <a:extLst>
                  <a:ext uri="{0D108BD9-81ED-4DB2-BD59-A6C34878D82A}">
                    <a16:rowId xmlns:a16="http://schemas.microsoft.com/office/drawing/2014/main" val="3680205015"/>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Verhütungspflaster</a:t>
                      </a:r>
                    </a:p>
                  </a:txBody>
                  <a:tcPr>
                    <a:solidFill>
                      <a:srgbClr val="E4CEB7"/>
                    </a:solidFill>
                  </a:tcPr>
                </a:tc>
                <a:tc>
                  <a:txBody>
                    <a:bodyPr/>
                    <a:lstStyle/>
                    <a:p>
                      <a:pPr algn="ctr"/>
                      <a:r>
                        <a:rPr lang="de-DE" sz="1200" err="1"/>
                        <a:t>Portiokappe</a:t>
                      </a:r>
                      <a:endParaRPr lang="de-DE" sz="1200"/>
                    </a:p>
                  </a:txBody>
                  <a:tcPr>
                    <a:solidFill>
                      <a:srgbClr val="E4CEB7"/>
                    </a:solidFill>
                  </a:tcPr>
                </a:tc>
                <a:extLst>
                  <a:ext uri="{0D108BD9-81ED-4DB2-BD59-A6C34878D82A}">
                    <a16:rowId xmlns:a16="http://schemas.microsoft.com/office/drawing/2014/main" val="1048076515"/>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Verhütungsstäbchen</a:t>
                      </a:r>
                    </a:p>
                  </a:txBody>
                  <a:tcPr>
                    <a:solidFill>
                      <a:srgbClr val="E4CEB7"/>
                    </a:solidFill>
                  </a:tcPr>
                </a:tc>
                <a:tc>
                  <a:txBody>
                    <a:bodyPr/>
                    <a:lstStyle/>
                    <a:p>
                      <a:pPr algn="ctr"/>
                      <a:r>
                        <a:rPr lang="de-DE" sz="1200" dirty="0" err="1"/>
                        <a:t>SensiPlan</a:t>
                      </a:r>
                      <a:r>
                        <a:rPr lang="de-DE" sz="1200" b="0" i="0" u="none" strike="noStrike" noProof="0" dirty="0">
                          <a:latin typeface="Arial"/>
                        </a:rPr>
                        <a:t>®</a:t>
                      </a:r>
                      <a:r>
                        <a:rPr lang="de-DE" sz="1200" dirty="0"/>
                        <a:t>-Methode</a:t>
                      </a:r>
                    </a:p>
                  </a:txBody>
                  <a:tcPr>
                    <a:solidFill>
                      <a:srgbClr val="E4CEB7"/>
                    </a:solidFill>
                  </a:tcPr>
                </a:tc>
                <a:extLst>
                  <a:ext uri="{0D108BD9-81ED-4DB2-BD59-A6C34878D82A}">
                    <a16:rowId xmlns:a16="http://schemas.microsoft.com/office/drawing/2014/main" val="2025950908"/>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a:t>Depotspritze</a:t>
                      </a:r>
                    </a:p>
                  </a:txBody>
                  <a:tcPr>
                    <a:solidFill>
                      <a:srgbClr val="E4CEB7"/>
                    </a:solidFill>
                  </a:tcPr>
                </a:tc>
                <a:tc>
                  <a:txBody>
                    <a:bodyPr/>
                    <a:lstStyle/>
                    <a:p>
                      <a:pPr algn="ctr"/>
                      <a:r>
                        <a:rPr lang="de-DE" sz="1200" dirty="0"/>
                        <a:t>Kupferkette</a:t>
                      </a:r>
                    </a:p>
                  </a:txBody>
                  <a:tcPr>
                    <a:solidFill>
                      <a:srgbClr val="E4CEB7"/>
                    </a:solidFill>
                  </a:tcPr>
                </a:tc>
                <a:extLst>
                  <a:ext uri="{0D108BD9-81ED-4DB2-BD59-A6C34878D82A}">
                    <a16:rowId xmlns:a16="http://schemas.microsoft.com/office/drawing/2014/main" val="458584661"/>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dirty="0"/>
                        <a:t>Kupferspirale</a:t>
                      </a:r>
                    </a:p>
                  </a:txBody>
                  <a:tcPr>
                    <a:solidFill>
                      <a:srgbClr val="E4CEB7"/>
                    </a:solidFill>
                  </a:tcPr>
                </a:tc>
                <a:extLst>
                  <a:ext uri="{0D108BD9-81ED-4DB2-BD59-A6C34878D82A}">
                    <a16:rowId xmlns:a16="http://schemas.microsoft.com/office/drawing/2014/main" val="222236023"/>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t>Kupferperlenball</a:t>
                      </a:r>
                    </a:p>
                  </a:txBody>
                  <a:tcPr>
                    <a:solidFill>
                      <a:srgbClr val="E4CEB7"/>
                    </a:solidFill>
                  </a:tcPr>
                </a:tc>
                <a:extLst>
                  <a:ext uri="{0D108BD9-81ED-4DB2-BD59-A6C34878D82A}">
                    <a16:rowId xmlns:a16="http://schemas.microsoft.com/office/drawing/2014/main" val="1469928193"/>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dirty="0" err="1"/>
                        <a:t>GynCS</a:t>
                      </a:r>
                      <a:endParaRPr lang="de-DE" sz="1200" dirty="0"/>
                    </a:p>
                  </a:txBody>
                  <a:tcPr>
                    <a:solidFill>
                      <a:srgbClr val="E4CEB7"/>
                    </a:solidFill>
                  </a:tcPr>
                </a:tc>
                <a:extLst>
                  <a:ext uri="{0D108BD9-81ED-4DB2-BD59-A6C34878D82A}">
                    <a16:rowId xmlns:a16="http://schemas.microsoft.com/office/drawing/2014/main" val="3346711839"/>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a:t>Sterilisation</a:t>
                      </a:r>
                    </a:p>
                  </a:txBody>
                  <a:tcPr>
                    <a:solidFill>
                      <a:srgbClr val="E4CEB7"/>
                    </a:solidFill>
                  </a:tcPr>
                </a:tc>
                <a:extLst>
                  <a:ext uri="{0D108BD9-81ED-4DB2-BD59-A6C34878D82A}">
                    <a16:rowId xmlns:a16="http://schemas.microsoft.com/office/drawing/2014/main" val="2367538083"/>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dirty="0"/>
                        <a:t>Knaus-Ogino-Methode</a:t>
                      </a:r>
                    </a:p>
                  </a:txBody>
                  <a:tcPr>
                    <a:solidFill>
                      <a:srgbClr val="E4CEB7"/>
                    </a:solidFill>
                  </a:tcPr>
                </a:tc>
                <a:extLst>
                  <a:ext uri="{0D108BD9-81ED-4DB2-BD59-A6C34878D82A}">
                    <a16:rowId xmlns:a16="http://schemas.microsoft.com/office/drawing/2014/main" val="2663152426"/>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dirty="0"/>
                        <a:t>Zyklus-Apps</a:t>
                      </a:r>
                    </a:p>
                  </a:txBody>
                  <a:tcPr>
                    <a:solidFill>
                      <a:srgbClr val="E4CEB7"/>
                    </a:solidFill>
                  </a:tcPr>
                </a:tc>
                <a:extLst>
                  <a:ext uri="{0D108BD9-81ED-4DB2-BD59-A6C34878D82A}">
                    <a16:rowId xmlns:a16="http://schemas.microsoft.com/office/drawing/2014/main" val="3151565009"/>
                  </a:ext>
                </a:extLst>
              </a:tr>
              <a:tr h="2780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200"/>
                    </a:p>
                  </a:txBody>
                  <a:tcPr>
                    <a:solidFill>
                      <a:srgbClr val="E4CEB7"/>
                    </a:solidFill>
                  </a:tcPr>
                </a:tc>
                <a:tc>
                  <a:txBody>
                    <a:bodyPr/>
                    <a:lstStyle/>
                    <a:p>
                      <a:pPr algn="ctr"/>
                      <a:r>
                        <a:rPr lang="de-DE" sz="1200" dirty="0"/>
                        <a:t>Coitus Interruptus</a:t>
                      </a:r>
                    </a:p>
                  </a:txBody>
                  <a:tcPr>
                    <a:solidFill>
                      <a:srgbClr val="E4CEB7"/>
                    </a:solidFill>
                  </a:tcPr>
                </a:tc>
                <a:extLst>
                  <a:ext uri="{0D108BD9-81ED-4DB2-BD59-A6C34878D82A}">
                    <a16:rowId xmlns:a16="http://schemas.microsoft.com/office/drawing/2014/main" val="2664018307"/>
                  </a:ext>
                </a:extLst>
              </a:tr>
            </a:tbl>
          </a:graphicData>
        </a:graphic>
      </p:graphicFrame>
      <p:sp>
        <p:nvSpPr>
          <p:cNvPr id="7" name="Textfeld 6">
            <a:extLst>
              <a:ext uri="{FF2B5EF4-FFF2-40B4-BE49-F238E27FC236}">
                <a16:creationId xmlns:a16="http://schemas.microsoft.com/office/drawing/2014/main" id="{FBD1C0CB-20BA-817F-E69D-1957CF1A4BF6}"/>
              </a:ext>
            </a:extLst>
          </p:cNvPr>
          <p:cNvSpPr txBox="1"/>
          <p:nvPr/>
        </p:nvSpPr>
        <p:spPr>
          <a:xfrm>
            <a:off x="294722" y="2591271"/>
            <a:ext cx="2290916" cy="2585323"/>
          </a:xfrm>
          <a:prstGeom prst="rect">
            <a:avLst/>
          </a:prstGeom>
          <a:noFill/>
        </p:spPr>
        <p:txBody>
          <a:bodyPr wrap="square" rtlCol="0">
            <a:spAutoFit/>
          </a:bodyPr>
          <a:lstStyle/>
          <a:p>
            <a:r>
              <a:rPr lang="de-DE" dirty="0"/>
              <a:t>Für viele ist bei der Auswahl einer geeigneten Verhütungsmethode vor allem die Unterscheidung zwischen hormonell &amp; hormonfrei von Bedeutung: </a:t>
            </a:r>
          </a:p>
        </p:txBody>
      </p:sp>
    </p:spTree>
    <p:extLst>
      <p:ext uri="{BB962C8B-B14F-4D97-AF65-F5344CB8AC3E}">
        <p14:creationId xmlns:p14="http://schemas.microsoft.com/office/powerpoint/2010/main" val="3421098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924BDC7-ECFC-9D45-EEF7-9DDE6DA4439F}"/>
              </a:ext>
            </a:extLst>
          </p:cNvPr>
          <p:cNvSpPr>
            <a:spLocks noGrp="1"/>
          </p:cNvSpPr>
          <p:nvPr>
            <p:ph idx="1"/>
          </p:nvPr>
        </p:nvSpPr>
        <p:spPr>
          <a:xfrm>
            <a:off x="0" y="308719"/>
            <a:ext cx="12095543" cy="1674659"/>
          </a:xfrm>
        </p:spPr>
        <p:txBody>
          <a:bodyPr/>
          <a:lstStyle/>
          <a:p>
            <a:pPr marL="0" indent="0" algn="ctr">
              <a:buNone/>
            </a:pPr>
            <a:r>
              <a:rPr lang="de-DE"/>
              <a:t>Wie stehst du zum Thema Verhütung unter Beachtung deines Glaubens?</a:t>
            </a:r>
          </a:p>
          <a:p>
            <a:pPr marL="0" indent="0" algn="ctr">
              <a:buNone/>
            </a:pPr>
            <a:r>
              <a:rPr lang="de-DE"/>
              <a:t>Notiere anonym erste Gedanken &amp; Glaubenssätze. </a:t>
            </a:r>
          </a:p>
        </p:txBody>
      </p:sp>
      <p:sp>
        <p:nvSpPr>
          <p:cNvPr id="4" name="Foliennummernplatzhalter 3">
            <a:extLst>
              <a:ext uri="{FF2B5EF4-FFF2-40B4-BE49-F238E27FC236}">
                <a16:creationId xmlns:a16="http://schemas.microsoft.com/office/drawing/2014/main" id="{97FA4B91-68CF-F07C-F0B1-12C6EDC0066B}"/>
              </a:ext>
            </a:extLst>
          </p:cNvPr>
          <p:cNvSpPr>
            <a:spLocks noGrp="1"/>
          </p:cNvSpPr>
          <p:nvPr>
            <p:ph type="sldNum" sz="quarter" idx="12"/>
          </p:nvPr>
        </p:nvSpPr>
        <p:spPr/>
        <p:txBody>
          <a:bodyPr/>
          <a:lstStyle/>
          <a:p>
            <a:fld id="{802006FE-6571-4354-8775-F8708372C227}" type="slidenum">
              <a:rPr lang="de-DE" smtClean="0"/>
              <a:t>5</a:t>
            </a:fld>
            <a:endParaRPr lang="de-DE"/>
          </a:p>
        </p:txBody>
      </p:sp>
      <p:pic>
        <p:nvPicPr>
          <p:cNvPr id="5" name="Grafik 4" descr="Ein Bild, das draußen, Wolke, Himmel, Schild enthält.&#10;&#10;KI-generierte Inhalte können fehlerhaft sein.">
            <a:extLst>
              <a:ext uri="{FF2B5EF4-FFF2-40B4-BE49-F238E27FC236}">
                <a16:creationId xmlns:a16="http://schemas.microsoft.com/office/drawing/2014/main" id="{38963B8B-8B0C-E756-6692-F07811944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7454" y="1582316"/>
            <a:ext cx="7211028" cy="4326617"/>
          </a:xfrm>
          <a:prstGeom prst="rect">
            <a:avLst/>
          </a:prstGeom>
        </p:spPr>
      </p:pic>
    </p:spTree>
    <p:extLst>
      <p:ext uri="{BB962C8B-B14F-4D97-AF65-F5344CB8AC3E}">
        <p14:creationId xmlns:p14="http://schemas.microsoft.com/office/powerpoint/2010/main" val="14653535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D2213F-A60D-666F-5202-31C32A167B62}"/>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BC78D79-11D0-8842-6555-ED06C5461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4D35E2DC-FDF0-2683-8D19-ED1B2F361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50D6D4C-9FF5-8B0B-6C5A-D179A22DDA52}"/>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D84E4BA5-5183-5375-E73B-C456FE65ED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F8BF0427-CC0A-3F90-28DA-7ACC60CCB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91C3E00-1B97-3C5B-EE59-0FA033459735}"/>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2500" b="1"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5A3635DE-AD81-A420-74BF-F9CD4ACF8238}"/>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50</a:t>
            </a:fld>
            <a:endParaRPr lang="de-DE">
              <a:solidFill>
                <a:schemeClr val="tx1">
                  <a:lumMod val="50000"/>
                  <a:lumOff val="50000"/>
                </a:schemeClr>
              </a:solidFill>
            </a:endParaRPr>
          </a:p>
        </p:txBody>
      </p:sp>
      <p:graphicFrame>
        <p:nvGraphicFramePr>
          <p:cNvPr id="6" name="Tabelle 5">
            <a:extLst>
              <a:ext uri="{FF2B5EF4-FFF2-40B4-BE49-F238E27FC236}">
                <a16:creationId xmlns:a16="http://schemas.microsoft.com/office/drawing/2014/main" id="{DC872A85-B89A-AC2F-6B2E-2384924F8669}"/>
              </a:ext>
            </a:extLst>
          </p:cNvPr>
          <p:cNvGraphicFramePr>
            <a:graphicFrameLocks noGrp="1"/>
          </p:cNvGraphicFramePr>
          <p:nvPr>
            <p:extLst>
              <p:ext uri="{D42A27DB-BD31-4B8C-83A1-F6EECF244321}">
                <p14:modId xmlns:p14="http://schemas.microsoft.com/office/powerpoint/2010/main" val="3894730363"/>
              </p:ext>
            </p:extLst>
          </p:nvPr>
        </p:nvGraphicFramePr>
        <p:xfrm>
          <a:off x="7133770" y="3163202"/>
          <a:ext cx="4223078" cy="2332567"/>
        </p:xfrm>
        <a:graphic>
          <a:graphicData uri="http://schemas.openxmlformats.org/drawingml/2006/table">
            <a:tbl>
              <a:tblPr firstRow="1" bandRow="1">
                <a:tableStyleId>{5C22544A-7EE6-4342-B048-85BDC9FD1C3A}</a:tableStyleId>
              </a:tblPr>
              <a:tblGrid>
                <a:gridCol w="2111539">
                  <a:extLst>
                    <a:ext uri="{9D8B030D-6E8A-4147-A177-3AD203B41FA5}">
                      <a16:colId xmlns:a16="http://schemas.microsoft.com/office/drawing/2014/main" val="2868041322"/>
                    </a:ext>
                  </a:extLst>
                </a:gridCol>
                <a:gridCol w="2111539">
                  <a:extLst>
                    <a:ext uri="{9D8B030D-6E8A-4147-A177-3AD203B41FA5}">
                      <a16:colId xmlns:a16="http://schemas.microsoft.com/office/drawing/2014/main" val="2994058237"/>
                    </a:ext>
                  </a:extLst>
                </a:gridCol>
              </a:tblGrid>
              <a:tr h="305879">
                <a:tc gridSpan="2">
                  <a:txBody>
                    <a:bodyPr/>
                    <a:lstStyle/>
                    <a:p>
                      <a:pPr algn="ctr"/>
                      <a:r>
                        <a:rPr lang="de-DE" sz="1400" dirty="0"/>
                        <a:t>LARC</a:t>
                      </a:r>
                    </a:p>
                  </a:txBody>
                  <a:tcPr>
                    <a:solidFill>
                      <a:srgbClr val="DABC9E"/>
                    </a:solidFill>
                  </a:tcPr>
                </a:tc>
                <a:tc hMerge="1">
                  <a:txBody>
                    <a:bodyPr/>
                    <a:lstStyle/>
                    <a:p>
                      <a:endParaRPr lang="de-DE"/>
                    </a:p>
                  </a:txBody>
                  <a:tcPr/>
                </a:tc>
                <a:extLst>
                  <a:ext uri="{0D108BD9-81ED-4DB2-BD59-A6C34878D82A}">
                    <a16:rowId xmlns:a16="http://schemas.microsoft.com/office/drawing/2014/main" val="2031228288"/>
                  </a:ext>
                </a:extLst>
              </a:tr>
              <a:tr h="278072">
                <a:tc rowSpan="2">
                  <a:txBody>
                    <a:bodyPr/>
                    <a:lstStyle/>
                    <a:p>
                      <a:pPr algn="ctr"/>
                      <a:r>
                        <a:rPr lang="de-DE" sz="1200" dirty="0"/>
                        <a:t>Hormonell: </a:t>
                      </a:r>
                    </a:p>
                  </a:txBody>
                  <a:tcPr>
                    <a:solidFill>
                      <a:srgbClr val="E4CEB7"/>
                    </a:solidFill>
                  </a:tcPr>
                </a:tc>
                <a:tc>
                  <a:txBody>
                    <a:bodyPr/>
                    <a:lstStyle/>
                    <a:p>
                      <a:pPr algn="ctr"/>
                      <a:r>
                        <a:rPr lang="de-DE" sz="1200" dirty="0"/>
                        <a:t>Hormonimplantat</a:t>
                      </a:r>
                    </a:p>
                  </a:txBody>
                  <a:tcPr>
                    <a:solidFill>
                      <a:srgbClr val="E4CEB7"/>
                    </a:solidFill>
                  </a:tcPr>
                </a:tc>
                <a:extLst>
                  <a:ext uri="{0D108BD9-81ED-4DB2-BD59-A6C34878D82A}">
                    <a16:rowId xmlns:a16="http://schemas.microsoft.com/office/drawing/2014/main" val="107610112"/>
                  </a:ext>
                </a:extLst>
              </a:tr>
              <a:tr h="278072">
                <a:tc vMerge="1">
                  <a:txBody>
                    <a:bodyPr/>
                    <a:lstStyle/>
                    <a:p>
                      <a:pPr algn="ctr"/>
                      <a:endParaRPr lang="de-DE" sz="1200" dirty="0"/>
                    </a:p>
                  </a:txBody>
                  <a:tcPr>
                    <a:solidFill>
                      <a:srgbClr val="E4CE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a:t>Hormonspirale</a:t>
                      </a:r>
                    </a:p>
                    <a:p>
                      <a:pPr algn="ctr"/>
                      <a:endParaRPr lang="de-DE" sz="1200" dirty="0"/>
                    </a:p>
                  </a:txBody>
                  <a:tcPr>
                    <a:solidFill>
                      <a:srgbClr val="E4CEB7"/>
                    </a:solidFill>
                  </a:tcPr>
                </a:tc>
                <a:extLst>
                  <a:ext uri="{0D108BD9-81ED-4DB2-BD59-A6C34878D82A}">
                    <a16:rowId xmlns:a16="http://schemas.microsoft.com/office/drawing/2014/main" val="3944444627"/>
                  </a:ext>
                </a:extLst>
              </a:tr>
              <a:tr h="278072">
                <a:tc rowSpan="4">
                  <a:txBody>
                    <a:bodyPr/>
                    <a:lstStyle/>
                    <a:p>
                      <a:pPr algn="ctr"/>
                      <a:r>
                        <a:rPr lang="de-DE" sz="1200" dirty="0"/>
                        <a:t>Hormonfreie IUDs:</a:t>
                      </a:r>
                    </a:p>
                  </a:txBody>
                  <a:tcPr>
                    <a:solidFill>
                      <a:srgbClr val="E4CEB7"/>
                    </a:solidFill>
                  </a:tcPr>
                </a:tc>
                <a:tc>
                  <a:txBody>
                    <a:bodyPr/>
                    <a:lstStyle/>
                    <a:p>
                      <a:pPr algn="ctr"/>
                      <a:r>
                        <a:rPr lang="de-DE" sz="1200" dirty="0"/>
                        <a:t>Kupferkette</a:t>
                      </a:r>
                    </a:p>
                  </a:txBody>
                  <a:tcPr>
                    <a:solidFill>
                      <a:srgbClr val="E4CEB7"/>
                    </a:solidFill>
                  </a:tcPr>
                </a:tc>
                <a:extLst>
                  <a:ext uri="{0D108BD9-81ED-4DB2-BD59-A6C34878D82A}">
                    <a16:rowId xmlns:a16="http://schemas.microsoft.com/office/drawing/2014/main" val="3187002580"/>
                  </a:ext>
                </a:extLst>
              </a:tr>
              <a:tr h="278072">
                <a:tc vMerge="1">
                  <a:txBody>
                    <a:bodyPr/>
                    <a:lstStyle/>
                    <a:p>
                      <a:pPr algn="ctr"/>
                      <a:endParaRPr lang="de-DE" sz="1200" dirty="0"/>
                    </a:p>
                  </a:txBody>
                  <a:tcPr>
                    <a:solidFill>
                      <a:srgbClr val="E4CEB7"/>
                    </a:solidFill>
                  </a:tcPr>
                </a:tc>
                <a:tc>
                  <a:txBody>
                    <a:bodyPr/>
                    <a:lstStyle/>
                    <a:p>
                      <a:pPr algn="ctr"/>
                      <a:r>
                        <a:rPr lang="de-DE" sz="1200" dirty="0"/>
                        <a:t>Kupferspirale</a:t>
                      </a:r>
                    </a:p>
                  </a:txBody>
                  <a:tcPr>
                    <a:solidFill>
                      <a:srgbClr val="E4CEB7"/>
                    </a:solidFill>
                  </a:tcPr>
                </a:tc>
                <a:extLst>
                  <a:ext uri="{0D108BD9-81ED-4DB2-BD59-A6C34878D82A}">
                    <a16:rowId xmlns:a16="http://schemas.microsoft.com/office/drawing/2014/main" val="2710558119"/>
                  </a:ext>
                </a:extLst>
              </a:tr>
              <a:tr h="278072">
                <a:tc vMerge="1">
                  <a:txBody>
                    <a:bodyPr/>
                    <a:lstStyle/>
                    <a:p>
                      <a:pPr algn="ctr"/>
                      <a:endParaRPr lang="de-DE" sz="1200" dirty="0"/>
                    </a:p>
                  </a:txBody>
                  <a:tcPr>
                    <a:solidFill>
                      <a:srgbClr val="E4CEB7"/>
                    </a:solidFill>
                  </a:tcPr>
                </a:tc>
                <a:tc>
                  <a:txBody>
                    <a:bodyPr/>
                    <a:lstStyle/>
                    <a:p>
                      <a:pPr algn="ctr"/>
                      <a:r>
                        <a:rPr lang="de-DE" sz="1200" dirty="0"/>
                        <a:t>Kupferperlenball</a:t>
                      </a:r>
                    </a:p>
                  </a:txBody>
                  <a:tcPr>
                    <a:solidFill>
                      <a:srgbClr val="E4CEB7"/>
                    </a:solidFill>
                  </a:tcPr>
                </a:tc>
                <a:extLst>
                  <a:ext uri="{0D108BD9-81ED-4DB2-BD59-A6C34878D82A}">
                    <a16:rowId xmlns:a16="http://schemas.microsoft.com/office/drawing/2014/main" val="1794596418"/>
                  </a:ext>
                </a:extLst>
              </a:tr>
              <a:tr h="278072">
                <a:tc vMerge="1">
                  <a:txBody>
                    <a:bodyPr/>
                    <a:lstStyle/>
                    <a:p>
                      <a:pPr algn="ctr"/>
                      <a:endParaRPr lang="de-DE" sz="1200" dirty="0"/>
                    </a:p>
                  </a:txBody>
                  <a:tcPr>
                    <a:solidFill>
                      <a:srgbClr val="E4CEB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200" dirty="0" err="1"/>
                        <a:t>GynCS</a:t>
                      </a:r>
                      <a:endParaRPr lang="de-DE" sz="1200" dirty="0"/>
                    </a:p>
                    <a:p>
                      <a:pPr algn="ctr"/>
                      <a:endParaRPr lang="de-DE" sz="1200" dirty="0"/>
                    </a:p>
                  </a:txBody>
                  <a:tcPr>
                    <a:solidFill>
                      <a:srgbClr val="E4CEB7"/>
                    </a:solidFill>
                  </a:tcPr>
                </a:tc>
                <a:extLst>
                  <a:ext uri="{0D108BD9-81ED-4DB2-BD59-A6C34878D82A}">
                    <a16:rowId xmlns:a16="http://schemas.microsoft.com/office/drawing/2014/main" val="3547327960"/>
                  </a:ext>
                </a:extLst>
              </a:tr>
            </a:tbl>
          </a:graphicData>
        </a:graphic>
      </p:graphicFrame>
      <p:sp>
        <p:nvSpPr>
          <p:cNvPr id="7" name="Textfeld 6">
            <a:extLst>
              <a:ext uri="{FF2B5EF4-FFF2-40B4-BE49-F238E27FC236}">
                <a16:creationId xmlns:a16="http://schemas.microsoft.com/office/drawing/2014/main" id="{6E3C69C8-4228-1473-9845-E5DD9531FD2B}"/>
              </a:ext>
            </a:extLst>
          </p:cNvPr>
          <p:cNvSpPr txBox="1"/>
          <p:nvPr/>
        </p:nvSpPr>
        <p:spPr>
          <a:xfrm>
            <a:off x="294722" y="2591271"/>
            <a:ext cx="6081140" cy="4247317"/>
          </a:xfrm>
          <a:prstGeom prst="rect">
            <a:avLst/>
          </a:prstGeom>
          <a:noFill/>
        </p:spPr>
        <p:txBody>
          <a:bodyPr wrap="square" rtlCol="0">
            <a:spAutoFit/>
          </a:bodyPr>
          <a:lstStyle/>
          <a:p>
            <a:r>
              <a:rPr lang="de-DE" dirty="0"/>
              <a:t>Eine weitere Unterteilung ist die von Langzeit-Verhütungsmitteln, auch LARC (= Long </a:t>
            </a:r>
            <a:r>
              <a:rPr lang="de-DE" dirty="0" err="1"/>
              <a:t>Active</a:t>
            </a:r>
            <a:r>
              <a:rPr lang="de-DE" dirty="0"/>
              <a:t> Reversible </a:t>
            </a:r>
            <a:r>
              <a:rPr lang="de-DE" dirty="0" err="1"/>
              <a:t>Contraception</a:t>
            </a:r>
            <a:r>
              <a:rPr lang="de-DE" dirty="0"/>
              <a:t>) genannt.</a:t>
            </a:r>
          </a:p>
          <a:p>
            <a:endParaRPr lang="de-DE" dirty="0"/>
          </a:p>
          <a:p>
            <a:r>
              <a:rPr lang="de-DE" dirty="0"/>
              <a:t>Was ist LARC?</a:t>
            </a:r>
          </a:p>
          <a:p>
            <a:pPr marL="285750" indent="-285750">
              <a:buFont typeface="Arial" panose="020B0604020202020204" pitchFamily="34" charset="0"/>
              <a:buChar char="•"/>
            </a:pPr>
            <a:r>
              <a:rPr lang="de-DE" dirty="0"/>
              <a:t>Verhütungsmittel, die über mehrere Jahre unabhängig vom Verhalten der Anwenderin wirken</a:t>
            </a:r>
          </a:p>
          <a:p>
            <a:endParaRPr lang="de-DE" dirty="0"/>
          </a:p>
          <a:p>
            <a:r>
              <a:rPr lang="de-DE" dirty="0"/>
              <a:t>Wieso wichtig?</a:t>
            </a:r>
          </a:p>
          <a:p>
            <a:pPr marL="285750" indent="-285750">
              <a:buFont typeface="Arial" panose="020B0604020202020204" pitchFamily="34" charset="0"/>
              <a:buChar char="•"/>
            </a:pPr>
            <a:r>
              <a:rPr lang="de-DE" dirty="0"/>
              <a:t>LARC machen Anwendungsfehler theoretisch unmöglich (die häufig bei jungen Menschen vorkommen)</a:t>
            </a:r>
          </a:p>
          <a:p>
            <a:pPr marL="285750" indent="-285750">
              <a:buFont typeface="Arial" panose="020B0604020202020204" pitchFamily="34" charset="0"/>
              <a:buChar char="•"/>
            </a:pPr>
            <a:r>
              <a:rPr lang="de-DE" dirty="0"/>
              <a:t>LARC ist reversibel, d.h. die Fruchtbarkeit kehrt nach der Entfernung in der Regel schnell zurück </a:t>
            </a:r>
          </a:p>
          <a:p>
            <a:endParaRPr lang="de-DE" dirty="0"/>
          </a:p>
        </p:txBody>
      </p:sp>
    </p:spTree>
    <p:extLst>
      <p:ext uri="{BB962C8B-B14F-4D97-AF65-F5344CB8AC3E}">
        <p14:creationId xmlns:p14="http://schemas.microsoft.com/office/powerpoint/2010/main" val="3459588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AE2019-0EEB-F3E6-9201-4B70B9C20C24}"/>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B559CDC-3836-6486-29DC-72DFB4065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Chemikalien mit einfarbiger Füllung">
            <a:extLst>
              <a:ext uri="{FF2B5EF4-FFF2-40B4-BE49-F238E27FC236}">
                <a16:creationId xmlns:a16="http://schemas.microsoft.com/office/drawing/2014/main" id="{2515A6C3-54E1-13A4-A042-37D5B75E3C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33869">
            <a:off x="6280295" y="570937"/>
            <a:ext cx="5113616" cy="5113616"/>
          </a:xfrm>
          <a:prstGeom prst="rect">
            <a:avLst/>
          </a:prstGeom>
        </p:spPr>
      </p:pic>
      <p:sp useBgFill="1">
        <p:nvSpPr>
          <p:cNvPr id="20489" name="Rectangle 20488">
            <a:extLst>
              <a:ext uri="{FF2B5EF4-FFF2-40B4-BE49-F238E27FC236}">
                <a16:creationId xmlns:a16="http://schemas.microsoft.com/office/drawing/2014/main" id="{60953DAC-3513-26A9-1A5D-E61CD56ADC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349E2D7-3638-72DF-2CB5-60B4B72D18C8}"/>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4BD30FE8-2DDC-89D1-6B65-569C2D1A3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6D0D2BC9-E9BA-3CE5-064F-93A7AE7FCD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1EEF58F-A4C0-BBCD-E702-9BEA6D2A0C0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2500" b="1"/>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91F709B5-3975-4EE6-832E-40DDA0B9A88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51</a:t>
            </a:fld>
            <a:endParaRPr lang="de-DE">
              <a:solidFill>
                <a:schemeClr val="tx1">
                  <a:lumMod val="50000"/>
                  <a:lumOff val="50000"/>
                </a:schemeClr>
              </a:solidFill>
            </a:endParaRPr>
          </a:p>
        </p:txBody>
      </p:sp>
      <p:sp>
        <p:nvSpPr>
          <p:cNvPr id="6" name="Textfeld 5">
            <a:extLst>
              <a:ext uri="{FF2B5EF4-FFF2-40B4-BE49-F238E27FC236}">
                <a16:creationId xmlns:a16="http://schemas.microsoft.com/office/drawing/2014/main" id="{7D31513F-50AC-5616-AE20-290F421C8A2C}"/>
              </a:ext>
            </a:extLst>
          </p:cNvPr>
          <p:cNvSpPr txBox="1"/>
          <p:nvPr/>
        </p:nvSpPr>
        <p:spPr>
          <a:xfrm>
            <a:off x="196645" y="2676139"/>
            <a:ext cx="6096000" cy="1754326"/>
          </a:xfrm>
          <a:prstGeom prst="rect">
            <a:avLst/>
          </a:prstGeom>
          <a:noFill/>
        </p:spPr>
        <p:txBody>
          <a:bodyPr wrap="square">
            <a:spAutoFit/>
          </a:bodyPr>
          <a:lstStyle/>
          <a:p>
            <a:pPr algn="l" rtl="0" fontAlgn="base"/>
            <a:r>
              <a:rPr lang="de-DE" sz="1800" b="1" i="0" u="none" strike="noStrike" dirty="0">
                <a:solidFill>
                  <a:srgbClr val="DABC9E"/>
                </a:solidFill>
                <a:effectLst/>
              </a:rPr>
              <a:t>Anwendung – Zäpfchen &amp; Salbe</a:t>
            </a:r>
          </a:p>
          <a:p>
            <a:pPr algn="l" rtl="0" fontAlgn="base">
              <a:buFont typeface="Arial" panose="020B0604020202020204" pitchFamily="34" charset="0"/>
              <a:buChar char="•"/>
            </a:pPr>
            <a:r>
              <a:rPr lang="de-DE" sz="1800" b="0" i="0" u="none" strike="noStrike" dirty="0">
                <a:solidFill>
                  <a:srgbClr val="000000"/>
                </a:solidFill>
                <a:effectLst/>
              </a:rPr>
              <a:t>Muss mindestens 10 Minuten vor dem Verkehr vaginal eingeführt werden</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Sollte möglichst nah an den Muttermund gesetzt werden</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 Schmilzt durch Körpertemperatur</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Töten Spermien ab und hemmen deren Beweglichkeit</a:t>
            </a:r>
            <a:r>
              <a:rPr lang="en-US" sz="1800" b="0" i="0" dirty="0">
                <a:solidFill>
                  <a:srgbClr val="000000"/>
                </a:solidFill>
                <a:effectLst/>
              </a:rPr>
              <a:t>​</a:t>
            </a:r>
          </a:p>
        </p:txBody>
      </p:sp>
      <p:sp>
        <p:nvSpPr>
          <p:cNvPr id="9" name="Textfeld 8">
            <a:extLst>
              <a:ext uri="{FF2B5EF4-FFF2-40B4-BE49-F238E27FC236}">
                <a16:creationId xmlns:a16="http://schemas.microsoft.com/office/drawing/2014/main" id="{D0A85182-8B1F-7B2A-B359-D43109037156}"/>
              </a:ext>
            </a:extLst>
          </p:cNvPr>
          <p:cNvSpPr txBox="1"/>
          <p:nvPr/>
        </p:nvSpPr>
        <p:spPr>
          <a:xfrm>
            <a:off x="5997678" y="4230588"/>
            <a:ext cx="6096000" cy="2308324"/>
          </a:xfrm>
          <a:prstGeom prst="rect">
            <a:avLst/>
          </a:prstGeom>
          <a:noFill/>
        </p:spPr>
        <p:txBody>
          <a:bodyPr wrap="square">
            <a:spAutoFit/>
          </a:bodyPr>
          <a:lstStyle/>
          <a:p>
            <a:pPr algn="l" rtl="0" fontAlgn="base"/>
            <a:r>
              <a:rPr lang="de-DE" sz="1800" b="1" i="0" u="none" strike="noStrike" dirty="0">
                <a:solidFill>
                  <a:srgbClr val="DABC9E"/>
                </a:solidFill>
                <a:effectLst/>
              </a:rPr>
              <a:t>Wirkungsweise:  </a:t>
            </a:r>
          </a:p>
          <a:p>
            <a:pPr algn="l" rtl="0" fontAlgn="base">
              <a:buFont typeface="Arial" panose="020B0604020202020204" pitchFamily="34" charset="0"/>
              <a:buChar char="•"/>
            </a:pPr>
            <a:r>
              <a:rPr lang="de-DE" sz="1800" b="0" i="0" u="none" strike="noStrike" dirty="0">
                <a:solidFill>
                  <a:srgbClr val="000000"/>
                </a:solidFill>
                <a:effectLst/>
              </a:rPr>
              <a:t>Enthalten Spermizide auf </a:t>
            </a:r>
            <a:r>
              <a:rPr lang="de-DE" dirty="0">
                <a:solidFill>
                  <a:srgbClr val="000000"/>
                </a:solidFill>
              </a:rPr>
              <a:t>S</a:t>
            </a:r>
            <a:r>
              <a:rPr lang="de-DE" sz="1800" b="0" i="0" u="none" strike="noStrike" dirty="0">
                <a:solidFill>
                  <a:srgbClr val="000000"/>
                </a:solidFill>
                <a:effectLst/>
              </a:rPr>
              <a:t>äurebasis</a:t>
            </a:r>
            <a:r>
              <a:rPr lang="de-DE" sz="1800" b="0" i="0" dirty="0">
                <a:solidFill>
                  <a:srgbClr val="000000"/>
                </a:solidFill>
                <a:effectLst/>
              </a:rPr>
              <a:t>​</a:t>
            </a:r>
            <a:endParaRPr lang="de-DE"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Wirkstoff häufig: Nonoxynol-9</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Nonoxynol-9 greift aufgrund oberflächenaktiver Eigenschaften die zarte Zellmembran des Spermiums an</a:t>
            </a:r>
            <a:r>
              <a:rPr lang="en-US" sz="1800" b="0" i="0" dirty="0">
                <a:solidFill>
                  <a:srgbClr val="000000"/>
                </a:solidFill>
                <a:effectLst/>
              </a:rPr>
              <a:t>​</a:t>
            </a:r>
            <a:endParaRPr lang="en-US" b="0" i="0" dirty="0">
              <a:solidFill>
                <a:srgbClr val="000000"/>
              </a:solidFill>
              <a:effectLst/>
            </a:endParaRPr>
          </a:p>
          <a:p>
            <a:pPr algn="l" rtl="0" fontAlgn="base">
              <a:buFont typeface="Arial" panose="020B0604020202020204" pitchFamily="34" charset="0"/>
              <a:buChar char="•"/>
            </a:pPr>
            <a:r>
              <a:rPr lang="de-DE" sz="1800" b="0" i="0" u="none" strike="noStrike" dirty="0">
                <a:solidFill>
                  <a:srgbClr val="000000"/>
                </a:solidFill>
                <a:effectLst/>
              </a:rPr>
              <a:t>Samenzelle schrumpft und ist bereits in ihrer Beweglichkeit beeinträchtigt</a:t>
            </a:r>
            <a:r>
              <a:rPr lang="en-US" sz="1800" b="0" i="0" dirty="0">
                <a:solidFill>
                  <a:srgbClr val="000000"/>
                </a:solidFill>
                <a:effectLst/>
              </a:rPr>
              <a:t>​</a:t>
            </a:r>
            <a:endParaRPr lang="en-US" b="0" i="0" dirty="0">
              <a:solidFill>
                <a:srgbClr val="000000"/>
              </a:solidFill>
              <a:effectLst/>
            </a:endParaRPr>
          </a:p>
          <a:p>
            <a:pPr algn="l" rtl="0" fontAlgn="base"/>
            <a:r>
              <a:rPr lang="de-DE" sz="1800" b="0" i="0" u="none" strike="noStrike" dirty="0">
                <a:solidFill>
                  <a:srgbClr val="000000"/>
                </a:solidFill>
                <a:effectLst/>
              </a:rPr>
              <a:t>=&gt; letztendlich bewirkt es den Tod</a:t>
            </a:r>
            <a:endParaRPr lang="en-US" b="0" i="0" dirty="0">
              <a:solidFill>
                <a:srgbClr val="000000"/>
              </a:solidFill>
              <a:effectLst/>
            </a:endParaRPr>
          </a:p>
        </p:txBody>
      </p:sp>
      <p:pic>
        <p:nvPicPr>
          <p:cNvPr id="7" name="Grafik 6" descr="Ein Bild, das Nagel, Person, Finger, Kosmetik enthält.&#10;&#10;KI-generierte Inhalte können fehlerhaft sein.">
            <a:extLst>
              <a:ext uri="{FF2B5EF4-FFF2-40B4-BE49-F238E27FC236}">
                <a16:creationId xmlns:a16="http://schemas.microsoft.com/office/drawing/2014/main" id="{DE61B08C-0137-6B33-2EB0-40D2536D1C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126" y="4660614"/>
            <a:ext cx="2684274" cy="1610564"/>
          </a:xfrm>
          <a:prstGeom prst="rect">
            <a:avLst/>
          </a:prstGeom>
        </p:spPr>
      </p:pic>
      <p:pic>
        <p:nvPicPr>
          <p:cNvPr id="10" name="Grafik 9" descr="Ein Bild, das Person, Nagel, Finger, Im Haus enthält.&#10;&#10;KI-generierte Inhalte können fehlerhaft sein.">
            <a:extLst>
              <a:ext uri="{FF2B5EF4-FFF2-40B4-BE49-F238E27FC236}">
                <a16:creationId xmlns:a16="http://schemas.microsoft.com/office/drawing/2014/main" id="{CA1BCFD2-B5A3-E89E-3256-C7D9C5BA59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025" y="4660614"/>
            <a:ext cx="2684274" cy="1610565"/>
          </a:xfrm>
          <a:prstGeom prst="rect">
            <a:avLst/>
          </a:prstGeom>
        </p:spPr>
      </p:pic>
    </p:spTree>
    <p:extLst>
      <p:ext uri="{BB962C8B-B14F-4D97-AF65-F5344CB8AC3E}">
        <p14:creationId xmlns:p14="http://schemas.microsoft.com/office/powerpoint/2010/main" val="3625462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3CE9C-FB1D-2876-E38B-93233E39E8A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D4442A7-A402-3A6F-5EC9-B7449EC78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fik 14" descr="Chemikalien mit einfarbiger Füllung">
            <a:extLst>
              <a:ext uri="{FF2B5EF4-FFF2-40B4-BE49-F238E27FC236}">
                <a16:creationId xmlns:a16="http://schemas.microsoft.com/office/drawing/2014/main" id="{3D797B41-FCF4-0177-5E23-517B34189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33869">
            <a:off x="6280295" y="570937"/>
            <a:ext cx="5113616" cy="5113616"/>
          </a:xfrm>
          <a:prstGeom prst="rect">
            <a:avLst/>
          </a:prstGeom>
        </p:spPr>
      </p:pic>
      <p:sp useBgFill="1">
        <p:nvSpPr>
          <p:cNvPr id="20489" name="Rectangle 20488">
            <a:extLst>
              <a:ext uri="{FF2B5EF4-FFF2-40B4-BE49-F238E27FC236}">
                <a16:creationId xmlns:a16="http://schemas.microsoft.com/office/drawing/2014/main" id="{7530B640-F219-C1E1-78B4-366E66419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7681828-A537-AF49-DA6D-4A42E73CA9A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91D1046-1C5F-17A3-C2AB-72CD200A1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F02E5FF2-3877-5E3B-0F34-D574CD145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3F6A6F5-D6BC-BF66-1846-2A85E7F939E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a:t>Überblick verschiedener Arten</a:t>
            </a:r>
          </a:p>
          <a:p>
            <a:pPr marL="971550" lvl="1" indent="-514350">
              <a:buAutoNum type="arabicPeriod"/>
            </a:pPr>
            <a:r>
              <a:rPr lang="de-DE" sz="2500" b="1"/>
              <a:t>Chemisch </a:t>
            </a:r>
          </a:p>
          <a:p>
            <a:pPr marL="971550" lvl="1" indent="-514350">
              <a:buAutoNum type="arabicPeriod"/>
            </a:pPr>
            <a:r>
              <a:rPr lang="de-DE" sz="1200"/>
              <a:t>Mechanisch </a:t>
            </a:r>
          </a:p>
          <a:p>
            <a:pPr marL="971550" lvl="1" indent="-514350">
              <a:buAutoNum type="arabicPeriod"/>
            </a:pPr>
            <a:r>
              <a:rPr lang="de-DE" sz="1200"/>
              <a:t>Hormonell</a:t>
            </a:r>
          </a:p>
          <a:p>
            <a:pPr marL="971550" lvl="1" indent="-514350">
              <a:buAutoNum type="arabicPeriod"/>
            </a:pPr>
            <a:r>
              <a:rPr lang="de-DE" sz="1200"/>
              <a:t>Hormonfrei </a:t>
            </a:r>
          </a:p>
          <a:p>
            <a:pPr marL="971550" lvl="1" indent="-514350">
              <a:buAutoNum type="arabicPeriod"/>
            </a:pPr>
            <a:r>
              <a:rPr lang="de-DE" sz="1200"/>
              <a:t>Operativ</a:t>
            </a:r>
          </a:p>
          <a:p>
            <a:pPr marL="971550" lvl="1" indent="-514350">
              <a:buAutoNum type="arabicPeriod"/>
            </a:pPr>
            <a:r>
              <a:rPr lang="de-DE" sz="1200"/>
              <a:t>Unsichere Methoden</a:t>
            </a:r>
          </a:p>
          <a:p>
            <a:pPr marL="971550" lvl="1" indent="-514350">
              <a:buAutoNum type="arabicPeriod"/>
            </a:pPr>
            <a:r>
              <a:rPr lang="de-DE" sz="1200"/>
              <a:t>Pearl Index im Vergleich</a:t>
            </a:r>
          </a:p>
        </p:txBody>
      </p:sp>
      <p:sp>
        <p:nvSpPr>
          <p:cNvPr id="4" name="Foliennummernplatzhalter 3">
            <a:extLst>
              <a:ext uri="{FF2B5EF4-FFF2-40B4-BE49-F238E27FC236}">
                <a16:creationId xmlns:a16="http://schemas.microsoft.com/office/drawing/2014/main" id="{4648B94A-7EBD-7C01-3817-837B6CFAAAE4}"/>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52</a:t>
            </a:fld>
            <a:endParaRPr lang="de-DE">
              <a:solidFill>
                <a:schemeClr val="tx1">
                  <a:lumMod val="50000"/>
                  <a:lumOff val="50000"/>
                </a:schemeClr>
              </a:solidFill>
            </a:endParaRPr>
          </a:p>
        </p:txBody>
      </p:sp>
      <p:sp>
        <p:nvSpPr>
          <p:cNvPr id="13" name="Textfeld 12">
            <a:extLst>
              <a:ext uri="{FF2B5EF4-FFF2-40B4-BE49-F238E27FC236}">
                <a16:creationId xmlns:a16="http://schemas.microsoft.com/office/drawing/2014/main" id="{CA81EF5A-7A6C-DDD2-06CD-B351053FD4ED}"/>
              </a:ext>
            </a:extLst>
          </p:cNvPr>
          <p:cNvSpPr txBox="1"/>
          <p:nvPr/>
        </p:nvSpPr>
        <p:spPr>
          <a:xfrm>
            <a:off x="618424" y="2496833"/>
            <a:ext cx="5752879" cy="2031325"/>
          </a:xfrm>
          <a:prstGeom prst="rect">
            <a:avLst/>
          </a:prstGeom>
          <a:noFill/>
        </p:spPr>
        <p:txBody>
          <a:bodyPr wrap="square" rtlCol="0">
            <a:spAutoFit/>
          </a:bodyPr>
          <a:lstStyle/>
          <a:p>
            <a:r>
              <a:rPr lang="de-DE" dirty="0">
                <a:solidFill>
                  <a:srgbClr val="008080"/>
                </a:solidFill>
              </a:rPr>
              <a:t>Vorteile:</a:t>
            </a:r>
          </a:p>
          <a:p>
            <a:pPr marL="285750" indent="-285750">
              <a:buFont typeface="Arial" panose="020B0604020202020204" pitchFamily="34" charset="0"/>
              <a:buChar char="•"/>
            </a:pPr>
            <a:r>
              <a:rPr lang="de-DE" dirty="0">
                <a:solidFill>
                  <a:srgbClr val="008080"/>
                </a:solidFill>
              </a:rPr>
              <a:t>Bei Bedarf einsetzbar (keine dauerhafte Anwendung) </a:t>
            </a:r>
          </a:p>
          <a:p>
            <a:pPr marL="285750" indent="-285750">
              <a:buFont typeface="Arial" panose="020B0604020202020204" pitchFamily="34" charset="0"/>
              <a:buChar char="•"/>
            </a:pPr>
            <a:r>
              <a:rPr lang="de-DE" dirty="0">
                <a:solidFill>
                  <a:srgbClr val="008080"/>
                </a:solidFill>
              </a:rPr>
              <a:t>Kann zusätzlich zu anderen Verhütungsmitteln genutzt werden</a:t>
            </a:r>
          </a:p>
          <a:p>
            <a:pPr marL="285750" indent="-285750">
              <a:buFont typeface="Arial" panose="020B0604020202020204" pitchFamily="34" charset="0"/>
              <a:buChar char="•"/>
            </a:pPr>
            <a:r>
              <a:rPr lang="de-DE" dirty="0">
                <a:solidFill>
                  <a:srgbClr val="008080"/>
                </a:solidFill>
              </a:rPr>
              <a:t>Meist leicht erhältlich in Apotheken (kein Frauenarztbesuch nötig)</a:t>
            </a:r>
          </a:p>
        </p:txBody>
      </p:sp>
      <p:sp>
        <p:nvSpPr>
          <p:cNvPr id="5" name="Textfeld 4">
            <a:extLst>
              <a:ext uri="{FF2B5EF4-FFF2-40B4-BE49-F238E27FC236}">
                <a16:creationId xmlns:a16="http://schemas.microsoft.com/office/drawing/2014/main" id="{B40369F8-C4B3-6630-6B77-B100ACC98120}"/>
              </a:ext>
            </a:extLst>
          </p:cNvPr>
          <p:cNvSpPr txBox="1"/>
          <p:nvPr/>
        </p:nvSpPr>
        <p:spPr>
          <a:xfrm>
            <a:off x="5619136" y="4492173"/>
            <a:ext cx="6322142" cy="2308324"/>
          </a:xfrm>
          <a:prstGeom prst="rect">
            <a:avLst/>
          </a:prstGeom>
          <a:noFill/>
        </p:spPr>
        <p:txBody>
          <a:bodyPr wrap="square" lIns="91440" tIns="45720" rIns="91440" bIns="45720" anchor="t">
            <a:spAutoFit/>
          </a:bodyPr>
          <a:lstStyle/>
          <a:p>
            <a:pPr algn="l" rtl="0" fontAlgn="base"/>
            <a:r>
              <a:rPr lang="en-US" dirty="0" err="1">
                <a:solidFill>
                  <a:srgbClr val="800080"/>
                </a:solidFill>
              </a:rPr>
              <a:t>Nachteile</a:t>
            </a:r>
            <a:r>
              <a:rPr lang="en-US" dirty="0">
                <a:solidFill>
                  <a:srgbClr val="800080"/>
                </a:solidFill>
              </a:rPr>
              <a:t>:</a:t>
            </a:r>
            <a:endParaRPr lang="en-US" b="0" i="0" dirty="0">
              <a:solidFill>
                <a:srgbClr val="800080"/>
              </a:solidFill>
              <a:effectLst/>
            </a:endParaRPr>
          </a:p>
          <a:p>
            <a:pPr algn="l" rtl="0" fontAlgn="base">
              <a:buFont typeface="Arial" panose="020B0604020202020204" pitchFamily="34" charset="0"/>
              <a:buChar char="•"/>
            </a:pPr>
            <a:r>
              <a:rPr lang="de-DE" sz="1800" b="0" i="0" u="none" strike="noStrike" dirty="0">
                <a:solidFill>
                  <a:srgbClr val="800080"/>
                </a:solidFill>
                <a:effectLst/>
              </a:rPr>
              <a:t>Wechselwirkungen möglich bei der gleichzeitigen Benutzung von Kondomen</a:t>
            </a:r>
            <a:r>
              <a:rPr lang="en-US" sz="1800" b="0" i="0" dirty="0">
                <a:solidFill>
                  <a:srgbClr val="800080"/>
                </a:solidFill>
                <a:effectLst/>
              </a:rPr>
              <a:t>​</a:t>
            </a:r>
            <a:endParaRPr lang="en-US" dirty="0">
              <a:solidFill>
                <a:srgbClr val="800080"/>
              </a:solidFill>
              <a:cs typeface="Arial"/>
            </a:endParaRPr>
          </a:p>
          <a:p>
            <a:pPr algn="l" rtl="0" fontAlgn="base">
              <a:buFont typeface="Arial" panose="020B0604020202020204" pitchFamily="34" charset="0"/>
              <a:buChar char="•"/>
            </a:pPr>
            <a:r>
              <a:rPr lang="de-DE" sz="1800" b="0" i="0" u="none" strike="noStrike" dirty="0">
                <a:solidFill>
                  <a:srgbClr val="800080"/>
                </a:solidFill>
                <a:effectLst/>
              </a:rPr>
              <a:t>nicht bei neuem oder wechselndem Partner geeignet</a:t>
            </a:r>
            <a:endParaRPr lang="de-DE" sz="1800" b="0" i="0" u="none" strike="noStrike" dirty="0">
              <a:solidFill>
                <a:srgbClr val="800080"/>
              </a:solidFill>
              <a:effectLst/>
              <a:cs typeface="Arial"/>
            </a:endParaRPr>
          </a:p>
          <a:p>
            <a:pPr algn="l" rtl="0" fontAlgn="base">
              <a:buFont typeface="Arial" panose="020B0604020202020204" pitchFamily="34" charset="0"/>
              <a:buChar char="•"/>
            </a:pPr>
            <a:r>
              <a:rPr lang="de-DE" dirty="0">
                <a:solidFill>
                  <a:srgbClr val="800080"/>
                </a:solidFill>
              </a:rPr>
              <a:t>Reizungen bzw. allergische Reaktionen möglich</a:t>
            </a:r>
            <a:endParaRPr lang="de-DE" dirty="0">
              <a:solidFill>
                <a:srgbClr val="800080"/>
              </a:solidFill>
              <a:cs typeface="Arial"/>
            </a:endParaRPr>
          </a:p>
          <a:p>
            <a:pPr algn="l" rtl="0" fontAlgn="base">
              <a:buFont typeface="Arial" panose="020B0604020202020204" pitchFamily="34" charset="0"/>
              <a:buChar char="•"/>
            </a:pPr>
            <a:r>
              <a:rPr lang="de-DE" sz="1800" b="0" i="0" dirty="0">
                <a:solidFill>
                  <a:srgbClr val="800080"/>
                </a:solidFill>
                <a:effectLst/>
              </a:rPr>
              <a:t>Im Vergleich geringe Sicherheit</a:t>
            </a:r>
            <a:r>
              <a:rPr lang="en-US" sz="1800" b="0" i="0" dirty="0">
                <a:solidFill>
                  <a:srgbClr val="800080"/>
                </a:solidFill>
                <a:effectLst/>
              </a:rPr>
              <a:t>​</a:t>
            </a:r>
            <a:endParaRPr lang="en-US" dirty="0">
              <a:solidFill>
                <a:srgbClr val="800080"/>
              </a:solidFill>
              <a:cs typeface="Arial"/>
            </a:endParaRPr>
          </a:p>
          <a:p>
            <a:pPr fontAlgn="base">
              <a:buFont typeface="Arial" panose="020B0604020202020204" pitchFamily="34" charset="0"/>
              <a:buChar char="•"/>
            </a:pPr>
            <a:r>
              <a:rPr lang="de-DE" dirty="0">
                <a:solidFill>
                  <a:srgbClr val="800080"/>
                </a:solidFill>
              </a:rPr>
              <a:t>als</a:t>
            </a:r>
            <a:r>
              <a:rPr lang="de-DE" sz="1800" b="0" i="0" u="none" strike="noStrike" dirty="0">
                <a:solidFill>
                  <a:srgbClr val="800080"/>
                </a:solidFill>
                <a:effectLst/>
              </a:rPr>
              <a:t> alleiniges Verhütungsmittel </a:t>
            </a:r>
            <a:r>
              <a:rPr lang="de-DE" dirty="0">
                <a:solidFill>
                  <a:srgbClr val="800080"/>
                </a:solidFill>
              </a:rPr>
              <a:t>eher unsicher</a:t>
            </a:r>
          </a:p>
          <a:p>
            <a:pPr>
              <a:buFont typeface="Arial" panose="020B0604020202020204" pitchFamily="34" charset="0"/>
              <a:buChar char="•"/>
            </a:pPr>
            <a:r>
              <a:rPr lang="de-DE" dirty="0">
                <a:solidFill>
                  <a:srgbClr val="800080"/>
                </a:solidFill>
                <a:cs typeface="Arial"/>
              </a:rPr>
              <a:t>Kann sexuelles Empfinden &amp; Schmecken beeinträchtigen</a:t>
            </a:r>
          </a:p>
        </p:txBody>
      </p:sp>
      <p:pic>
        <p:nvPicPr>
          <p:cNvPr id="8" name="Grafik 7" descr="Ein Bild, das Nagel, Person, Finger, Kosmetik enthält.&#10;&#10;KI-generierte Inhalte können fehlerhaft sein.">
            <a:extLst>
              <a:ext uri="{FF2B5EF4-FFF2-40B4-BE49-F238E27FC236}">
                <a16:creationId xmlns:a16="http://schemas.microsoft.com/office/drawing/2014/main" id="{AA22CF91-3D6D-79DB-26D3-3E2AA94DD4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294" y="4660614"/>
            <a:ext cx="2684274" cy="1610564"/>
          </a:xfrm>
          <a:prstGeom prst="rect">
            <a:avLst/>
          </a:prstGeom>
        </p:spPr>
      </p:pic>
      <p:pic>
        <p:nvPicPr>
          <p:cNvPr id="9" name="Grafik 8" descr="Ein Bild, das Person, Nagel, Finger, Im Haus enthält.&#10;&#10;KI-generierte Inhalte können fehlerhaft sein.">
            <a:extLst>
              <a:ext uri="{FF2B5EF4-FFF2-40B4-BE49-F238E27FC236}">
                <a16:creationId xmlns:a16="http://schemas.microsoft.com/office/drawing/2014/main" id="{628D46ED-57F1-2EBD-3603-F0FA3CC5A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3002" y="4660613"/>
            <a:ext cx="2684274" cy="1610565"/>
          </a:xfrm>
          <a:prstGeom prst="rect">
            <a:avLst/>
          </a:prstGeom>
        </p:spPr>
      </p:pic>
    </p:spTree>
    <p:extLst>
      <p:ext uri="{BB962C8B-B14F-4D97-AF65-F5344CB8AC3E}">
        <p14:creationId xmlns:p14="http://schemas.microsoft.com/office/powerpoint/2010/main" val="233389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AED588-A289-D664-9BB3-A9920E960A5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0A0CCCC9-304D-17DA-9689-8D00902721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74D6764B-8636-7B50-5243-2E369B98F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Gerade Verbindung mit Pfeil 11">
            <a:extLst>
              <a:ext uri="{FF2B5EF4-FFF2-40B4-BE49-F238E27FC236}">
                <a16:creationId xmlns:a16="http://schemas.microsoft.com/office/drawing/2014/main" id="{9D82BDDD-62D8-E98E-3EA7-A58B47AB8E78}"/>
              </a:ext>
            </a:extLst>
          </p:cNvPr>
          <p:cNvCxnSpPr>
            <a:stCxn id="5" idx="3"/>
            <a:endCxn id="10"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C25166A-0299-F2EB-B19D-7B33DE1D910F}"/>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FB4FA023-E6F5-93E6-49C5-478E9695E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099069D4-40C9-D816-1CEF-A60E17A9F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E16EF41-F24A-2314-5F3E-0124A0289FAC}"/>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2500" b="1"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BA21128-BBF8-0BD4-B7C7-4CC0C5864B8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53</a:t>
            </a:fld>
            <a:endParaRPr lang="de-DE">
              <a:solidFill>
                <a:schemeClr val="tx1">
                  <a:lumMod val="50000"/>
                  <a:lumOff val="50000"/>
                </a:schemeClr>
              </a:solidFill>
            </a:endParaRPr>
          </a:p>
        </p:txBody>
      </p:sp>
      <p:sp>
        <p:nvSpPr>
          <p:cNvPr id="6" name="Textfeld 5">
            <a:extLst>
              <a:ext uri="{FF2B5EF4-FFF2-40B4-BE49-F238E27FC236}">
                <a16:creationId xmlns:a16="http://schemas.microsoft.com/office/drawing/2014/main" id="{A4543482-84D5-40C9-1159-33BF28E820CF}"/>
              </a:ext>
            </a:extLst>
          </p:cNvPr>
          <p:cNvSpPr txBox="1"/>
          <p:nvPr/>
        </p:nvSpPr>
        <p:spPr>
          <a:xfrm>
            <a:off x="3156155" y="3387896"/>
            <a:ext cx="5879690" cy="2031325"/>
          </a:xfrm>
          <a:prstGeom prst="rect">
            <a:avLst/>
          </a:prstGeom>
          <a:solidFill>
            <a:schemeClr val="bg1"/>
          </a:solidFill>
          <a:ln>
            <a:solidFill>
              <a:srgbClr val="DABC9E"/>
            </a:solidFill>
          </a:ln>
        </p:spPr>
        <p:txBody>
          <a:bodyPr wrap="square" lIns="91440" tIns="45720" rIns="91440" bIns="45720" anchor="t">
            <a:spAutoFit/>
          </a:bodyPr>
          <a:lstStyle/>
          <a:p>
            <a:pPr algn="l" rtl="0" fontAlgn="base"/>
            <a:r>
              <a:rPr lang="de-DE" b="1" dirty="0">
                <a:solidFill>
                  <a:srgbClr val="DABC9E"/>
                </a:solidFill>
              </a:rPr>
              <a:t>Anwendungsfehler</a:t>
            </a:r>
          </a:p>
          <a:p>
            <a:pPr marL="285750" indent="-285750" algn="l" rtl="0" fontAlgn="base">
              <a:buFont typeface="Arial" panose="020B0604020202020204" pitchFamily="34" charset="0"/>
              <a:buChar char="•"/>
            </a:pPr>
            <a:r>
              <a:rPr lang="de-DE" dirty="0"/>
              <a:t>Zu früh/ zu spät nutzen</a:t>
            </a:r>
            <a:endParaRPr lang="de-DE" dirty="0">
              <a:cs typeface="Arial"/>
            </a:endParaRPr>
          </a:p>
          <a:p>
            <a:pPr marL="285750" indent="-285750" algn="l" rtl="0" fontAlgn="base">
              <a:buFont typeface="Arial" panose="020B0604020202020204" pitchFamily="34" charset="0"/>
              <a:buChar char="•"/>
            </a:pPr>
            <a:r>
              <a:rPr lang="de-DE" dirty="0"/>
              <a:t>Unzureichende Verteilung der Creme</a:t>
            </a:r>
            <a:endParaRPr lang="de-DE" dirty="0">
              <a:cs typeface="Arial"/>
            </a:endParaRPr>
          </a:p>
          <a:p>
            <a:pPr marL="285750" indent="-285750" algn="l" rtl="0" fontAlgn="base">
              <a:buFont typeface="Arial" panose="020B0604020202020204" pitchFamily="34" charset="0"/>
              <a:buChar char="•"/>
            </a:pPr>
            <a:r>
              <a:rPr lang="de-DE" dirty="0"/>
              <a:t>Wechselwirkung mit anderen Mitteln, z.B. Kondomen</a:t>
            </a:r>
            <a:endParaRPr lang="de-DE" dirty="0">
              <a:cs typeface="Arial"/>
            </a:endParaRPr>
          </a:p>
          <a:p>
            <a:pPr marL="285750" indent="-285750" algn="l" rtl="0" fontAlgn="base">
              <a:buFont typeface="Arial" panose="020B0604020202020204" pitchFamily="34" charset="0"/>
              <a:buChar char="•"/>
            </a:pPr>
            <a:r>
              <a:rPr lang="de-DE" dirty="0"/>
              <a:t>Bei Mehrfachverkehr eventuell nicht mehr ausreichend</a:t>
            </a:r>
            <a:endParaRPr lang="de-DE" dirty="0">
              <a:cs typeface="Arial"/>
            </a:endParaRPr>
          </a:p>
          <a:p>
            <a:pPr marL="285750" indent="-285750" algn="l" rtl="0" fontAlgn="base">
              <a:buFont typeface="Arial" panose="020B0604020202020204" pitchFamily="34" charset="0"/>
              <a:buChar char="•"/>
            </a:pPr>
            <a:endParaRPr lang="de-DE" dirty="0"/>
          </a:p>
        </p:txBody>
      </p:sp>
      <p:sp>
        <p:nvSpPr>
          <p:cNvPr id="5" name="Textfeld 4">
            <a:extLst>
              <a:ext uri="{FF2B5EF4-FFF2-40B4-BE49-F238E27FC236}">
                <a16:creationId xmlns:a16="http://schemas.microsoft.com/office/drawing/2014/main" id="{1D9E3602-4BC3-DD63-4312-C688B535D8DB}"/>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18</a:t>
            </a:r>
          </a:p>
        </p:txBody>
      </p:sp>
      <p:sp>
        <p:nvSpPr>
          <p:cNvPr id="10" name="Textfeld 9">
            <a:extLst>
              <a:ext uri="{FF2B5EF4-FFF2-40B4-BE49-F238E27FC236}">
                <a16:creationId xmlns:a16="http://schemas.microsoft.com/office/drawing/2014/main" id="{54DE81EC-084C-302E-EDDD-CF8BDBC22CDF}"/>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28</a:t>
            </a:r>
          </a:p>
        </p:txBody>
      </p:sp>
      <p:sp>
        <p:nvSpPr>
          <p:cNvPr id="13" name="Ellipse 12">
            <a:extLst>
              <a:ext uri="{FF2B5EF4-FFF2-40B4-BE49-F238E27FC236}">
                <a16:creationId xmlns:a16="http://schemas.microsoft.com/office/drawing/2014/main" id="{B4F41D1E-3237-19B3-9BDB-B770743E9DD5}"/>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6C4ECD57-395C-FE4F-7996-0D7FB79A98E5}"/>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53E9CF28-57EB-E678-9235-E44511DC5FF7}"/>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D654C397-2C49-F845-6912-79ED50F24515}"/>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9737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DFAAD9-0853-35CE-E41D-F2BD88AF5E10}"/>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4157B63F-1F74-9696-E112-64FCF2FE7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5B7B14E5-4F0A-4BF9-31C2-3D2ED34A8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7D82D8F-C163-5A41-967A-7774C87FBA03}"/>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8C455A1-1E22-A965-2D96-DB92A8E87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90BDC7E-5B58-3A67-F701-E39DDA9D4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AF6C756-BFC3-6A5F-4B7E-D72A68DA6443}"/>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E99DAFA5-5B1B-3D5C-0486-2A6086F7D214}"/>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54</a:t>
            </a:fld>
            <a:endParaRPr lang="de-DE">
              <a:solidFill>
                <a:schemeClr val="tx1">
                  <a:lumMod val="50000"/>
                  <a:lumOff val="50000"/>
                </a:schemeClr>
              </a:solidFill>
            </a:endParaRPr>
          </a:p>
        </p:txBody>
      </p:sp>
      <p:graphicFrame>
        <p:nvGraphicFramePr>
          <p:cNvPr id="11" name="Tabelle 10">
            <a:extLst>
              <a:ext uri="{FF2B5EF4-FFF2-40B4-BE49-F238E27FC236}">
                <a16:creationId xmlns:a16="http://schemas.microsoft.com/office/drawing/2014/main" id="{F01DFAE3-2F76-6D7D-C2A1-A4E5B8CA97D2}"/>
              </a:ext>
            </a:extLst>
          </p:cNvPr>
          <p:cNvGraphicFramePr>
            <a:graphicFrameLocks noGrp="1"/>
          </p:cNvGraphicFramePr>
          <p:nvPr>
            <p:extLst>
              <p:ext uri="{D42A27DB-BD31-4B8C-83A1-F6EECF244321}">
                <p14:modId xmlns:p14="http://schemas.microsoft.com/office/powerpoint/2010/main" val="1251634069"/>
              </p:ext>
            </p:extLst>
          </p:nvPr>
        </p:nvGraphicFramePr>
        <p:xfrm>
          <a:off x="554414" y="2819566"/>
          <a:ext cx="11167445" cy="3497346"/>
        </p:xfrm>
        <a:graphic>
          <a:graphicData uri="http://schemas.openxmlformats.org/drawingml/2006/table">
            <a:tbl>
              <a:tblPr firstRow="1" bandRow="1">
                <a:tableStyleId>{5C22544A-7EE6-4342-B048-85BDC9FD1C3A}</a:tableStyleId>
              </a:tblPr>
              <a:tblGrid>
                <a:gridCol w="3038471">
                  <a:extLst>
                    <a:ext uri="{9D8B030D-6E8A-4147-A177-3AD203B41FA5}">
                      <a16:colId xmlns:a16="http://schemas.microsoft.com/office/drawing/2014/main" val="169701692"/>
                    </a:ext>
                  </a:extLst>
                </a:gridCol>
                <a:gridCol w="3038471">
                  <a:extLst>
                    <a:ext uri="{9D8B030D-6E8A-4147-A177-3AD203B41FA5}">
                      <a16:colId xmlns:a16="http://schemas.microsoft.com/office/drawing/2014/main" val="135606542"/>
                    </a:ext>
                  </a:extLst>
                </a:gridCol>
                <a:gridCol w="5090503">
                  <a:extLst>
                    <a:ext uri="{9D8B030D-6E8A-4147-A177-3AD203B41FA5}">
                      <a16:colId xmlns:a16="http://schemas.microsoft.com/office/drawing/2014/main" val="2548833817"/>
                    </a:ext>
                  </a:extLst>
                </a:gridCol>
              </a:tblGrid>
              <a:tr h="868665">
                <a:tc>
                  <a:txBody>
                    <a:bodyPr/>
                    <a:lstStyle/>
                    <a:p>
                      <a:r>
                        <a:rPr lang="de-DE"/>
                        <a:t>Bild</a:t>
                      </a:r>
                    </a:p>
                  </a:txBody>
                  <a:tcPr/>
                </a:tc>
                <a:tc>
                  <a:txBody>
                    <a:bodyPr/>
                    <a:lstStyle/>
                    <a:p>
                      <a:r>
                        <a:rPr lang="de-DE"/>
                        <a:t>Was</a:t>
                      </a:r>
                    </a:p>
                  </a:txBody>
                  <a:tcPr/>
                </a:tc>
                <a:tc>
                  <a:txBody>
                    <a:bodyPr/>
                    <a:lstStyle/>
                    <a:p>
                      <a:r>
                        <a:rPr lang="de-DE"/>
                        <a:t>Wie</a:t>
                      </a:r>
                    </a:p>
                    <a:p>
                      <a:pPr lvl="0">
                        <a:buNone/>
                      </a:pPr>
                      <a:r>
                        <a:rPr lang="de-DE" sz="1800" b="0" i="0" u="none" strike="noStrike" noProof="0">
                          <a:latin typeface="Arial"/>
                        </a:rPr>
                        <a:t>=&gt; Samenerguss wird aufgefangen &amp; Spermien gelangen nicht in die Scheide</a:t>
                      </a:r>
                      <a:endParaRPr lang="de-DE" dirty="0"/>
                    </a:p>
                  </a:txBody>
                  <a:tcPr/>
                </a:tc>
                <a:extLst>
                  <a:ext uri="{0D108BD9-81ED-4DB2-BD59-A6C34878D82A}">
                    <a16:rowId xmlns:a16="http://schemas.microsoft.com/office/drawing/2014/main" val="2357761897"/>
                  </a:ext>
                </a:extLst>
              </a:tr>
              <a:tr h="1123020">
                <a:tc>
                  <a:txBody>
                    <a:bodyPr/>
                    <a:lstStyle/>
                    <a:p>
                      <a:endParaRPr lang="de-DE"/>
                    </a:p>
                  </a:txBody>
                  <a:tcPr/>
                </a:tc>
                <a:tc>
                  <a:txBody>
                    <a:bodyPr/>
                    <a:lstStyle/>
                    <a:p>
                      <a:r>
                        <a:rPr lang="de-DE"/>
                        <a:t>Kondom</a:t>
                      </a:r>
                    </a:p>
                  </a:txBody>
                  <a:tcPr/>
                </a:tc>
                <a:tc>
                  <a:txBody>
                    <a:bodyPr/>
                    <a:lstStyle/>
                    <a:p>
                      <a:r>
                        <a:rPr lang="de-DE"/>
                        <a:t>Wird über das steife Glied gestreift</a:t>
                      </a:r>
                      <a:endParaRPr lang="de-DE" dirty="0"/>
                    </a:p>
                  </a:txBody>
                  <a:tcPr/>
                </a:tc>
                <a:extLst>
                  <a:ext uri="{0D108BD9-81ED-4DB2-BD59-A6C34878D82A}">
                    <a16:rowId xmlns:a16="http://schemas.microsoft.com/office/drawing/2014/main" val="3132783825"/>
                  </a:ext>
                </a:extLst>
              </a:tr>
              <a:tr h="1459926">
                <a:tc>
                  <a:txBody>
                    <a:bodyPr/>
                    <a:lstStyle/>
                    <a:p>
                      <a:endParaRPr lang="de-DE"/>
                    </a:p>
                  </a:txBody>
                  <a:tcPr/>
                </a:tc>
                <a:tc>
                  <a:txBody>
                    <a:bodyPr/>
                    <a:lstStyle/>
                    <a:p>
                      <a:r>
                        <a:rPr lang="de-DE"/>
                        <a:t>Frauenkondom/Femidom</a:t>
                      </a:r>
                    </a:p>
                  </a:txBody>
                  <a:tcPr/>
                </a:tc>
                <a:tc>
                  <a:txBody>
                    <a:bodyPr/>
                    <a:lstStyle/>
                    <a:p>
                      <a:r>
                        <a:rPr lang="de-DE"/>
                        <a:t>Wird in die Vagina eingeführt, hat an seinem Ende einen elastischen Innenring, der kurz vor dem Muttermund fixiert wird</a:t>
                      </a:r>
                      <a:endParaRPr lang="de-DE" dirty="0"/>
                    </a:p>
                  </a:txBody>
                  <a:tcPr/>
                </a:tc>
                <a:extLst>
                  <a:ext uri="{0D108BD9-81ED-4DB2-BD59-A6C34878D82A}">
                    <a16:rowId xmlns:a16="http://schemas.microsoft.com/office/drawing/2014/main" val="3110733530"/>
                  </a:ext>
                </a:extLst>
              </a:tr>
            </a:tbl>
          </a:graphicData>
        </a:graphic>
      </p:graphicFrame>
      <p:pic>
        <p:nvPicPr>
          <p:cNvPr id="13" name="Grafik 12" descr="Ein Bild, das Person, Kleidung, Finger, Nagel enthält.&#10;&#10;KI-generierte Inhalte können fehlerhaft sein.">
            <a:extLst>
              <a:ext uri="{FF2B5EF4-FFF2-40B4-BE49-F238E27FC236}">
                <a16:creationId xmlns:a16="http://schemas.microsoft.com/office/drawing/2014/main" id="{AD75D8E6-933D-336A-574F-EEF001EFD101}"/>
              </a:ext>
            </a:extLst>
          </p:cNvPr>
          <p:cNvPicPr>
            <a:picLocks noChangeAspect="1"/>
          </p:cNvPicPr>
          <p:nvPr/>
        </p:nvPicPr>
        <p:blipFill>
          <a:blip r:embed="rId2">
            <a:extLst>
              <a:ext uri="{28A0092B-C50C-407E-A947-70E740481C1C}">
                <a14:useLocalDpi xmlns:a14="http://schemas.microsoft.com/office/drawing/2010/main" val="0"/>
              </a:ext>
            </a:extLst>
          </a:blip>
          <a:srcRect t="35215"/>
          <a:stretch/>
        </p:blipFill>
        <p:spPr>
          <a:xfrm>
            <a:off x="892406" y="3782986"/>
            <a:ext cx="2390786" cy="929325"/>
          </a:xfrm>
          <a:prstGeom prst="rect">
            <a:avLst/>
          </a:prstGeom>
        </p:spPr>
      </p:pic>
      <p:pic>
        <p:nvPicPr>
          <p:cNvPr id="17" name="Grafik 16" descr="Ein Bild, das Logo, Design enthält.&#10;&#10;KI-generierte Inhalte können fehlerhaft sein.">
            <a:extLst>
              <a:ext uri="{FF2B5EF4-FFF2-40B4-BE49-F238E27FC236}">
                <a16:creationId xmlns:a16="http://schemas.microsoft.com/office/drawing/2014/main" id="{180B7F71-03C0-8279-3324-2CE3155678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35" y="4879599"/>
            <a:ext cx="2197728" cy="1318637"/>
          </a:xfrm>
          <a:prstGeom prst="rect">
            <a:avLst/>
          </a:prstGeom>
        </p:spPr>
      </p:pic>
    </p:spTree>
    <p:extLst>
      <p:ext uri="{BB962C8B-B14F-4D97-AF65-F5344CB8AC3E}">
        <p14:creationId xmlns:p14="http://schemas.microsoft.com/office/powerpoint/2010/main" val="1482002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F5E77C-23C1-C6DF-F563-72D9EE673E7E}"/>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CDFC8FE-FB53-824A-D2E3-FEC8002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F2E9872-847A-B37D-56CE-FD64897C4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4E07A08-9D52-D4BD-FA6C-3E9D550BE062}"/>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64166CEB-BB0E-D376-4AB5-22479B983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3943DAC7-6532-127F-9C6E-DA4C200C8A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D23DE2B-D5F0-FE2A-8207-CA499A585A3A}"/>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906499F0-5419-F9AD-1225-A9A48BEEAAC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55</a:t>
            </a:fld>
            <a:endParaRPr lang="de-DE">
              <a:solidFill>
                <a:schemeClr val="tx1">
                  <a:lumMod val="50000"/>
                  <a:lumOff val="50000"/>
                </a:schemeClr>
              </a:solidFill>
            </a:endParaRPr>
          </a:p>
        </p:txBody>
      </p:sp>
      <p:sp>
        <p:nvSpPr>
          <p:cNvPr id="6" name="Textfeld 5">
            <a:extLst>
              <a:ext uri="{FF2B5EF4-FFF2-40B4-BE49-F238E27FC236}">
                <a16:creationId xmlns:a16="http://schemas.microsoft.com/office/drawing/2014/main" id="{D95C193D-4C54-1B33-A300-775CC000C4BD}"/>
              </a:ext>
            </a:extLst>
          </p:cNvPr>
          <p:cNvSpPr txBox="1"/>
          <p:nvPr/>
        </p:nvSpPr>
        <p:spPr>
          <a:xfrm>
            <a:off x="1266921" y="3003993"/>
            <a:ext cx="5896111" cy="2554545"/>
          </a:xfrm>
          <a:prstGeom prst="rect">
            <a:avLst/>
          </a:prstGeom>
          <a:noFill/>
        </p:spPr>
        <p:txBody>
          <a:bodyPr wrap="square" lIns="91440" tIns="45720" rIns="91440" bIns="45720" anchor="t">
            <a:spAutoFit/>
          </a:bodyPr>
          <a:lstStyle/>
          <a:p>
            <a:r>
              <a:rPr lang="de-DE" sz="1600" b="1" dirty="0">
                <a:solidFill>
                  <a:srgbClr val="008080"/>
                </a:solidFill>
              </a:rPr>
              <a:t>Vorteile: </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Einziges Verhütungsmittel welches zusätzlich vor Geschlechtskrankheiten schützt</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Einfach anzuwenden </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Leicht erhältlich &amp; relativ günstig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Keine gesundheitlichen Beeinträchtigungen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Muss nur bei Bedarf angewendet werden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Frau/Mann kann es jederzeit dabei haben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Das Kondom ist neben der Sterilisation bisher das einzige Verhütungsmittel für Männer</a:t>
            </a:r>
            <a:endParaRPr lang="de-DE" sz="1600" dirty="0">
              <a:solidFill>
                <a:srgbClr val="008080"/>
              </a:solidFill>
              <a:cs typeface="Arial"/>
            </a:endParaRPr>
          </a:p>
        </p:txBody>
      </p:sp>
      <p:sp>
        <p:nvSpPr>
          <p:cNvPr id="7" name="Textfeld 6">
            <a:extLst>
              <a:ext uri="{FF2B5EF4-FFF2-40B4-BE49-F238E27FC236}">
                <a16:creationId xmlns:a16="http://schemas.microsoft.com/office/drawing/2014/main" id="{4DA80AE2-FC99-7806-9E83-20EB82351140}"/>
              </a:ext>
            </a:extLst>
          </p:cNvPr>
          <p:cNvSpPr txBox="1"/>
          <p:nvPr/>
        </p:nvSpPr>
        <p:spPr>
          <a:xfrm>
            <a:off x="7154798" y="3086485"/>
            <a:ext cx="3814472" cy="1846659"/>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Reduziert eventuell Empfindungen</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Falsche Größe reduziert Sicherheit </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Viele Anwendungsfehler möglich</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Je weniger Übung im Umgang damit, desto unsicherer</a:t>
            </a:r>
            <a:endParaRPr lang="de-DE" sz="1600" dirty="0">
              <a:solidFill>
                <a:srgbClr val="800080"/>
              </a:solidFill>
              <a:cs typeface="Arial"/>
            </a:endParaRPr>
          </a:p>
          <a:p>
            <a:pPr marL="285750" indent="-285750">
              <a:buFont typeface="Arial" panose="020B0604020202020204" pitchFamily="34" charset="0"/>
              <a:buChar char="•"/>
            </a:pPr>
            <a:endParaRPr lang="de-DE" dirty="0">
              <a:solidFill>
                <a:srgbClr val="FF0000"/>
              </a:solidFill>
            </a:endParaRPr>
          </a:p>
        </p:txBody>
      </p:sp>
      <p:sp>
        <p:nvSpPr>
          <p:cNvPr id="8" name="Ellipse 7">
            <a:extLst>
              <a:ext uri="{FF2B5EF4-FFF2-40B4-BE49-F238E27FC236}">
                <a16:creationId xmlns:a16="http://schemas.microsoft.com/office/drawing/2014/main" id="{9B9A3A28-6E08-47EC-EDD2-49D421C6498D}"/>
              </a:ext>
            </a:extLst>
          </p:cNvPr>
          <p:cNvSpPr/>
          <p:nvPr/>
        </p:nvSpPr>
        <p:spPr>
          <a:xfrm>
            <a:off x="11353800" y="30829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CB31C50A-69B5-2EBC-A93B-3E5798C2CD49}"/>
              </a:ext>
            </a:extLst>
          </p:cNvPr>
          <p:cNvSpPr/>
          <p:nvPr/>
        </p:nvSpPr>
        <p:spPr>
          <a:xfrm>
            <a:off x="7362922" y="564005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3A9E33B-9375-CF44-1612-70ACBC4F6CB1}"/>
              </a:ext>
            </a:extLst>
          </p:cNvPr>
          <p:cNvSpPr/>
          <p:nvPr/>
        </p:nvSpPr>
        <p:spPr>
          <a:xfrm rot="1554392">
            <a:off x="-5675594" y="217372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2047B899-8AF3-1786-BCBC-49791A69CC26}"/>
              </a:ext>
            </a:extLst>
          </p:cNvPr>
          <p:cNvSpPr/>
          <p:nvPr/>
        </p:nvSpPr>
        <p:spPr>
          <a:xfrm rot="1554392">
            <a:off x="-1849044" y="56400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384181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D8ED8B-154E-3EF2-EA80-7FE35CFA6970}"/>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460EFC6-A725-445F-BE28-391E73EA4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A6C77EC-AC60-7B4B-F367-66C308265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20AE43F-9B5E-0802-800D-FA7E90655F11}"/>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6170063-E7E5-2FEF-EAB6-937672A12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004767B4-DF17-8CA8-09F4-B3A4BC33A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5C6F07AA-5F37-234B-C216-400DA5628BF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31CD5D1-C9BE-20DD-3C5D-81EF988520F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56</a:t>
            </a:fld>
            <a:endParaRPr lang="de-DE">
              <a:solidFill>
                <a:schemeClr val="tx1">
                  <a:lumMod val="50000"/>
                  <a:lumOff val="50000"/>
                </a:schemeClr>
              </a:solidFill>
            </a:endParaRPr>
          </a:p>
        </p:txBody>
      </p:sp>
      <p:sp>
        <p:nvSpPr>
          <p:cNvPr id="8" name="Ellipse 7">
            <a:extLst>
              <a:ext uri="{FF2B5EF4-FFF2-40B4-BE49-F238E27FC236}">
                <a16:creationId xmlns:a16="http://schemas.microsoft.com/office/drawing/2014/main" id="{3595D240-FFF1-8BD5-1F76-316570070542}"/>
              </a:ext>
            </a:extLst>
          </p:cNvPr>
          <p:cNvSpPr/>
          <p:nvPr/>
        </p:nvSpPr>
        <p:spPr>
          <a:xfrm>
            <a:off x="11353800" y="30829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6F58082A-779A-8C42-FED0-E501F4A0C867}"/>
              </a:ext>
            </a:extLst>
          </p:cNvPr>
          <p:cNvSpPr/>
          <p:nvPr/>
        </p:nvSpPr>
        <p:spPr>
          <a:xfrm>
            <a:off x="7362922" y="564005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D36EC28A-0ADB-6060-CD8B-608E3F23D8FE}"/>
              </a:ext>
            </a:extLst>
          </p:cNvPr>
          <p:cNvSpPr/>
          <p:nvPr/>
        </p:nvSpPr>
        <p:spPr>
          <a:xfrm rot="1554392">
            <a:off x="-5675594" y="217372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6280D2DF-C2C7-901E-0051-231A811C5E1F}"/>
              </a:ext>
            </a:extLst>
          </p:cNvPr>
          <p:cNvSpPr/>
          <p:nvPr/>
        </p:nvSpPr>
        <p:spPr>
          <a:xfrm rot="1554392">
            <a:off x="-1849044" y="56400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mit Pfeil 4">
            <a:extLst>
              <a:ext uri="{FF2B5EF4-FFF2-40B4-BE49-F238E27FC236}">
                <a16:creationId xmlns:a16="http://schemas.microsoft.com/office/drawing/2014/main" id="{7937D0F7-FF58-57CC-5423-D21FF812E37F}"/>
              </a:ext>
            </a:extLst>
          </p:cNvPr>
          <p:cNvCxnSpPr>
            <a:stCxn id="13" idx="3"/>
            <a:endCxn id="14" idx="1"/>
          </p:cNvCxnSpPr>
          <p:nvPr/>
        </p:nvCxnSpPr>
        <p:spPr>
          <a:xfrm>
            <a:off x="2438400" y="45420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CC50CA83-895C-C0FB-B51E-8C163EBBB58C}"/>
              </a:ext>
            </a:extLst>
          </p:cNvPr>
          <p:cNvSpPr txBox="1"/>
          <p:nvPr/>
        </p:nvSpPr>
        <p:spPr>
          <a:xfrm>
            <a:off x="796413" y="3941893"/>
            <a:ext cx="1641987" cy="1200329"/>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r>
              <a:rPr lang="de-DE" dirty="0"/>
              <a:t>Kondom: 2</a:t>
            </a:r>
          </a:p>
          <a:p>
            <a:r>
              <a:rPr lang="de-DE" dirty="0"/>
              <a:t>Femidom: 5</a:t>
            </a:r>
          </a:p>
        </p:txBody>
      </p:sp>
      <p:sp>
        <p:nvSpPr>
          <p:cNvPr id="14" name="Textfeld 13">
            <a:extLst>
              <a:ext uri="{FF2B5EF4-FFF2-40B4-BE49-F238E27FC236}">
                <a16:creationId xmlns:a16="http://schemas.microsoft.com/office/drawing/2014/main" id="{4E2B2694-B33E-26D2-000F-3EBAC11B7206}"/>
              </a:ext>
            </a:extLst>
          </p:cNvPr>
          <p:cNvSpPr txBox="1"/>
          <p:nvPr/>
        </p:nvSpPr>
        <p:spPr>
          <a:xfrm>
            <a:off x="9753600" y="3941893"/>
            <a:ext cx="1641987" cy="1200329"/>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r>
              <a:rPr lang="de-DE" b="1" dirty="0"/>
              <a:t>Kondom: 13</a:t>
            </a:r>
          </a:p>
          <a:p>
            <a:r>
              <a:rPr lang="de-DE" b="1" dirty="0"/>
              <a:t>Femidom: 21</a:t>
            </a:r>
          </a:p>
        </p:txBody>
      </p:sp>
      <p:sp>
        <p:nvSpPr>
          <p:cNvPr id="16" name="Ellipse 15">
            <a:extLst>
              <a:ext uri="{FF2B5EF4-FFF2-40B4-BE49-F238E27FC236}">
                <a16:creationId xmlns:a16="http://schemas.microsoft.com/office/drawing/2014/main" id="{BDEC3C8A-CA55-DF05-BE5A-E93527E8F0A0}"/>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2CF80EA5-8F6E-3A49-875B-35DCF03F3E77}"/>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5574C4A-729C-3626-D2B6-584401D1565A}"/>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C34CF799-A6A4-746F-8817-A7CB532857B2}"/>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B0425017-2EB1-7DFB-2A1C-5D727DF7CBBA}"/>
              </a:ext>
            </a:extLst>
          </p:cNvPr>
          <p:cNvSpPr txBox="1"/>
          <p:nvPr/>
        </p:nvSpPr>
        <p:spPr>
          <a:xfrm>
            <a:off x="3234813" y="2664901"/>
            <a:ext cx="5879690" cy="4031873"/>
          </a:xfrm>
          <a:prstGeom prst="rect">
            <a:avLst/>
          </a:prstGeom>
          <a:solidFill>
            <a:schemeClr val="bg1"/>
          </a:solidFill>
          <a:ln>
            <a:solidFill>
              <a:srgbClr val="DABC9E"/>
            </a:solidFill>
          </a:ln>
        </p:spPr>
        <p:txBody>
          <a:bodyPr wrap="square" lIns="91440" tIns="45720" rIns="91440" bIns="45720" anchor="t">
            <a:spAutoFit/>
          </a:bodyPr>
          <a:lstStyle/>
          <a:p>
            <a:pPr algn="l" rtl="0" fontAlgn="base"/>
            <a:r>
              <a:rPr lang="de-DE" b="1" dirty="0">
                <a:solidFill>
                  <a:srgbClr val="DABC9E"/>
                </a:solidFill>
              </a:rPr>
              <a:t>Anwendungsfehler</a:t>
            </a:r>
          </a:p>
          <a:p>
            <a:pPr marL="285750" indent="-285750">
              <a:spcAft>
                <a:spcPts val="1200"/>
              </a:spcAft>
              <a:buFont typeface="Arial" panose="020B0604020202020204" pitchFamily="34" charset="0"/>
              <a:buChar char="•"/>
            </a:pPr>
            <a:r>
              <a:rPr lang="de-DE" sz="1600" dirty="0"/>
              <a:t>Falsche Kondomgröße </a:t>
            </a:r>
            <a:r>
              <a:rPr lang="de-DE" sz="1400" dirty="0"/>
              <a:t>gewählt (Online-Tool zum berechnen: </a:t>
            </a:r>
            <a:r>
              <a:rPr lang="de-DE" sz="1400" dirty="0">
                <a:ea typeface="+mn-lt"/>
                <a:cs typeface="+mn-lt"/>
                <a:hlinkClick r:id="rId2">
                  <a:extLst>
                    <a:ext uri="{A12FA001-AC4F-418D-AE19-62706E023703}">
                      <ahyp:hlinkClr xmlns:ahyp="http://schemas.microsoft.com/office/drawing/2018/hyperlinkcolor" val="tx"/>
                    </a:ext>
                  </a:extLst>
                </a:hlinkClick>
              </a:rPr>
              <a:t>https://www.liebesleben.de/fuer-alle/kondome/kondomgroessen/</a:t>
            </a:r>
            <a:r>
              <a:rPr lang="de-DE" sz="1400" dirty="0">
                <a:ea typeface="+mn-lt"/>
                <a:cs typeface="+mn-lt"/>
              </a:rPr>
              <a:t> )</a:t>
            </a:r>
            <a:endParaRPr lang="de-DE" sz="1400" dirty="0">
              <a:cs typeface="Arial" panose="020B0604020202020204"/>
            </a:endParaRPr>
          </a:p>
          <a:p>
            <a:pPr marL="285750" indent="-285750">
              <a:spcAft>
                <a:spcPts val="1200"/>
              </a:spcAft>
              <a:buFont typeface="Arial" panose="020B0604020202020204" pitchFamily="34" charset="0"/>
              <a:buChar char="•"/>
            </a:pPr>
            <a:r>
              <a:rPr lang="de-DE" sz="1600" dirty="0"/>
              <a:t>Latexallergie</a:t>
            </a:r>
            <a:endParaRPr lang="de-DE" sz="1600" dirty="0">
              <a:cs typeface="Arial"/>
            </a:endParaRPr>
          </a:p>
          <a:p>
            <a:pPr marL="285750" indent="-285750">
              <a:spcAft>
                <a:spcPts val="1200"/>
              </a:spcAft>
              <a:buFont typeface="Arial" panose="020B0604020202020204" pitchFamily="34" charset="0"/>
              <a:buChar char="•"/>
            </a:pPr>
            <a:r>
              <a:rPr lang="de-DE" sz="1600" dirty="0"/>
              <a:t>Haltbarkeitsdatum abgelaufen</a:t>
            </a:r>
            <a:endParaRPr lang="de-DE" sz="1600" dirty="0">
              <a:cs typeface="Arial"/>
            </a:endParaRPr>
          </a:p>
          <a:p>
            <a:pPr marL="285750" indent="-285750">
              <a:spcAft>
                <a:spcPts val="1200"/>
              </a:spcAft>
              <a:buFont typeface="Arial" panose="020B0604020202020204" pitchFamily="34" charset="0"/>
              <a:buChar char="•"/>
            </a:pPr>
            <a:r>
              <a:rPr lang="de-DE" sz="1600" dirty="0"/>
              <a:t>Kondome ohne CE-Kennzeichen verwenden</a:t>
            </a:r>
            <a:endParaRPr lang="de-DE" sz="1600" dirty="0">
              <a:cs typeface="Arial"/>
            </a:endParaRPr>
          </a:p>
          <a:p>
            <a:pPr marL="285750" indent="-285750">
              <a:spcAft>
                <a:spcPts val="1200"/>
              </a:spcAft>
              <a:buFont typeface="Arial" panose="020B0604020202020204" pitchFamily="34" charset="0"/>
              <a:buChar char="•"/>
            </a:pPr>
            <a:r>
              <a:rPr lang="de-DE" sz="1600" dirty="0"/>
              <a:t>Kondom rutscht ab</a:t>
            </a:r>
            <a:endParaRPr lang="de-DE" sz="1600" dirty="0">
              <a:cs typeface="Arial"/>
            </a:endParaRPr>
          </a:p>
          <a:p>
            <a:pPr marL="285750" indent="-285750">
              <a:spcAft>
                <a:spcPts val="1200"/>
              </a:spcAft>
              <a:buFont typeface="Arial" panose="020B0604020202020204" pitchFamily="34" charset="0"/>
              <a:buChar char="•"/>
            </a:pPr>
            <a:r>
              <a:rPr lang="de-DE" sz="1600" dirty="0"/>
              <a:t>Kondom reißt</a:t>
            </a:r>
            <a:endParaRPr lang="de-DE" sz="1600" dirty="0">
              <a:cs typeface="Arial"/>
            </a:endParaRPr>
          </a:p>
          <a:p>
            <a:pPr marL="285750" indent="-285750">
              <a:spcAft>
                <a:spcPts val="1200"/>
              </a:spcAft>
              <a:buFont typeface="Arial" panose="020B0604020202020204" pitchFamily="34" charset="0"/>
              <a:buChar char="•"/>
            </a:pPr>
            <a:r>
              <a:rPr lang="de-DE" sz="1600" dirty="0"/>
              <a:t>Kondom zu spät angelegt</a:t>
            </a:r>
            <a:endParaRPr lang="de-DE" sz="1600" dirty="0">
              <a:cs typeface="Arial"/>
            </a:endParaRPr>
          </a:p>
          <a:p>
            <a:pPr marL="285750" indent="-285750">
              <a:spcAft>
                <a:spcPts val="1200"/>
              </a:spcAft>
              <a:buFont typeface="Arial" panose="020B0604020202020204" pitchFamily="34" charset="0"/>
              <a:buChar char="•"/>
            </a:pPr>
            <a:r>
              <a:rPr lang="de-DE" sz="1600" dirty="0"/>
              <a:t>Falsche Lagerung (in der Sonne, Portemonnaie)</a:t>
            </a:r>
            <a:endParaRPr lang="de-DE" sz="1600" dirty="0">
              <a:cs typeface="Arial"/>
            </a:endParaRPr>
          </a:p>
          <a:p>
            <a:pPr marL="285750" indent="-285750">
              <a:spcAft>
                <a:spcPts val="1200"/>
              </a:spcAft>
              <a:buFont typeface="Arial" panose="020B0604020202020204" pitchFamily="34" charset="0"/>
              <a:buChar char="•"/>
            </a:pPr>
            <a:r>
              <a:rPr lang="de-DE" sz="1600" dirty="0"/>
              <a:t>Gleitmittel auf Öl-Basis </a:t>
            </a:r>
            <a:endParaRPr lang="de-DE" sz="1600" dirty="0">
              <a:cs typeface="Arial"/>
            </a:endParaRPr>
          </a:p>
        </p:txBody>
      </p:sp>
    </p:spTree>
    <p:extLst>
      <p:ext uri="{BB962C8B-B14F-4D97-AF65-F5344CB8AC3E}">
        <p14:creationId xmlns:p14="http://schemas.microsoft.com/office/powerpoint/2010/main" val="859483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165C81F-7310-C4BE-DE46-D397068F6897}"/>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917E7D9-753D-E4D8-B187-4D9FF808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AB96658-27A8-9C8C-2B06-638DC4371D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43B8B4B-B58B-11AE-1D03-183E219200AF}"/>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A3EF4435-6075-A124-BB92-A193978C7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285AEFC-EB7F-E5FE-B012-5F7D27E48E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551839C-841A-C4FA-5954-53269AE98CB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EA5B72A0-7C60-03CD-4DA7-C5D7901EE27D}"/>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57</a:t>
            </a:fld>
            <a:endParaRPr lang="de-DE">
              <a:solidFill>
                <a:schemeClr val="tx1">
                  <a:lumMod val="50000"/>
                  <a:lumOff val="50000"/>
                </a:schemeClr>
              </a:solidFill>
            </a:endParaRPr>
          </a:p>
        </p:txBody>
      </p:sp>
      <p:graphicFrame>
        <p:nvGraphicFramePr>
          <p:cNvPr id="11" name="Tabelle 10">
            <a:extLst>
              <a:ext uri="{FF2B5EF4-FFF2-40B4-BE49-F238E27FC236}">
                <a16:creationId xmlns:a16="http://schemas.microsoft.com/office/drawing/2014/main" id="{9EA3A633-CB5A-DCA6-87A7-0FB2D31981DE}"/>
              </a:ext>
            </a:extLst>
          </p:cNvPr>
          <p:cNvGraphicFramePr>
            <a:graphicFrameLocks noGrp="1"/>
          </p:cNvGraphicFramePr>
          <p:nvPr>
            <p:extLst>
              <p:ext uri="{D42A27DB-BD31-4B8C-83A1-F6EECF244321}">
                <p14:modId xmlns:p14="http://schemas.microsoft.com/office/powerpoint/2010/main" val="3371600817"/>
              </p:ext>
            </p:extLst>
          </p:nvPr>
        </p:nvGraphicFramePr>
        <p:xfrm>
          <a:off x="554413" y="2734698"/>
          <a:ext cx="11167448" cy="3594018"/>
        </p:xfrm>
        <a:graphic>
          <a:graphicData uri="http://schemas.openxmlformats.org/drawingml/2006/table">
            <a:tbl>
              <a:tblPr firstRow="1" bandRow="1">
                <a:tableStyleId>{5C22544A-7EE6-4342-B048-85BDC9FD1C3A}</a:tableStyleId>
              </a:tblPr>
              <a:tblGrid>
                <a:gridCol w="3038472">
                  <a:extLst>
                    <a:ext uri="{9D8B030D-6E8A-4147-A177-3AD203B41FA5}">
                      <a16:colId xmlns:a16="http://schemas.microsoft.com/office/drawing/2014/main" val="169701692"/>
                    </a:ext>
                  </a:extLst>
                </a:gridCol>
                <a:gridCol w="1539554">
                  <a:extLst>
                    <a:ext uri="{9D8B030D-6E8A-4147-A177-3AD203B41FA5}">
                      <a16:colId xmlns:a16="http://schemas.microsoft.com/office/drawing/2014/main" val="135606542"/>
                    </a:ext>
                  </a:extLst>
                </a:gridCol>
                <a:gridCol w="6589422">
                  <a:extLst>
                    <a:ext uri="{9D8B030D-6E8A-4147-A177-3AD203B41FA5}">
                      <a16:colId xmlns:a16="http://schemas.microsoft.com/office/drawing/2014/main" val="2548833817"/>
                    </a:ext>
                  </a:extLst>
                </a:gridCol>
              </a:tblGrid>
              <a:tr h="851835">
                <a:tc>
                  <a:txBody>
                    <a:bodyPr/>
                    <a:lstStyle/>
                    <a:p>
                      <a:endParaRPr lang="de-DE"/>
                    </a:p>
                  </a:txBody>
                  <a:tcPr/>
                </a:tc>
                <a:tc>
                  <a:txBody>
                    <a:bodyPr/>
                    <a:lstStyle/>
                    <a:p>
                      <a:r>
                        <a:rPr lang="de-DE"/>
                        <a:t>Was</a:t>
                      </a:r>
                    </a:p>
                  </a:txBody>
                  <a:tcPr/>
                </a:tc>
                <a:tc>
                  <a:txBody>
                    <a:bodyPr/>
                    <a:lstStyle/>
                    <a:p>
                      <a:r>
                        <a:rPr lang="de-DE"/>
                        <a:t>Wie</a:t>
                      </a:r>
                    </a:p>
                    <a:p>
                      <a:pPr lvl="0">
                        <a:buNone/>
                      </a:pPr>
                      <a:r>
                        <a:rPr lang="de-DE" sz="1800" b="0" i="0" u="none" strike="noStrike" noProof="0">
                          <a:latin typeface="Arial"/>
                        </a:rPr>
                        <a:t>=&gt; verhindert, dass Spermien in die Gebärmutter eindringen</a:t>
                      </a:r>
                      <a:endParaRPr lang="de-DE" dirty="0"/>
                    </a:p>
                  </a:txBody>
                  <a:tcPr/>
                </a:tc>
                <a:extLst>
                  <a:ext uri="{0D108BD9-81ED-4DB2-BD59-A6C34878D82A}">
                    <a16:rowId xmlns:a16="http://schemas.microsoft.com/office/drawing/2014/main" val="2357761897"/>
                  </a:ext>
                </a:extLst>
              </a:tr>
              <a:tr h="1254403">
                <a:tc>
                  <a:txBody>
                    <a:bodyPr/>
                    <a:lstStyle/>
                    <a:p>
                      <a:endParaRPr lang="de-DE"/>
                    </a:p>
                  </a:txBody>
                  <a:tcPr/>
                </a:tc>
                <a:tc>
                  <a:txBody>
                    <a:bodyPr/>
                    <a:lstStyle/>
                    <a:p>
                      <a:r>
                        <a:rPr lang="de-DE"/>
                        <a:t>Diaphragma</a:t>
                      </a:r>
                    </a:p>
                  </a:txBody>
                  <a:tcPr/>
                </a:tc>
                <a:tc>
                  <a:txBody>
                    <a:bodyPr/>
                    <a:lstStyle/>
                    <a:p>
                      <a:r>
                        <a:rPr lang="de-DE" sz="1600"/>
                        <a:t>W</a:t>
                      </a:r>
                      <a:r>
                        <a:rPr lang="de-DE" sz="1800"/>
                        <a:t>ird von den Scheidenwänden gehalten &amp; oft in Kombination mit einem Spermizid genutzt (dient als Tragefläche) &amp; muss nach dem Verkehr mind. 6 Stunden in der Scheide verbleiben</a:t>
                      </a:r>
                    </a:p>
                    <a:p>
                      <a:endParaRPr lang="de-DE" sz="1800" dirty="0"/>
                    </a:p>
                  </a:txBody>
                  <a:tcPr/>
                </a:tc>
                <a:extLst>
                  <a:ext uri="{0D108BD9-81ED-4DB2-BD59-A6C34878D82A}">
                    <a16:rowId xmlns:a16="http://schemas.microsoft.com/office/drawing/2014/main" val="3132783825"/>
                  </a:ext>
                </a:extLst>
              </a:tr>
              <a:tr h="1487780">
                <a:tc>
                  <a:txBody>
                    <a:bodyPr/>
                    <a:lstStyle/>
                    <a:p>
                      <a:endParaRPr lang="de-DE"/>
                    </a:p>
                  </a:txBody>
                  <a:tcPr/>
                </a:tc>
                <a:tc>
                  <a:txBody>
                    <a:bodyPr/>
                    <a:lstStyle/>
                    <a:p>
                      <a:r>
                        <a:rPr lang="de-DE" err="1"/>
                        <a:t>Portiokappe</a:t>
                      </a:r>
                      <a:endParaRPr lang="de-DE"/>
                    </a:p>
                  </a:txBody>
                  <a:tcPr/>
                </a:tc>
                <a:tc>
                  <a:txBody>
                    <a:bodyPr/>
                    <a:lstStyle/>
                    <a:p>
                      <a:r>
                        <a:rPr lang="de-DE" sz="1800" dirty="0"/>
                        <a:t>Wird wie ein Verschluss über den Muttermund gestülpt &amp; oft mit einem Spermizid genutzt. M</a:t>
                      </a:r>
                      <a:r>
                        <a:rPr lang="de-DE" sz="1800" b="0" i="0" u="none" strike="noStrike" noProof="0" dirty="0" err="1">
                          <a:solidFill>
                            <a:srgbClr val="000000"/>
                          </a:solidFill>
                          <a:latin typeface="Arial"/>
                        </a:rPr>
                        <a:t>uss</a:t>
                      </a:r>
                      <a:r>
                        <a:rPr lang="de-DE" sz="1800" b="0" i="0" u="none" strike="noStrike" noProof="0" dirty="0">
                          <a:solidFill>
                            <a:srgbClr val="000000"/>
                          </a:solidFill>
                          <a:latin typeface="Arial"/>
                        </a:rPr>
                        <a:t> nach dem Verkehr mind. 6 Stunden in der Scheide verbleiben</a:t>
                      </a:r>
                      <a:endParaRPr lang="de-DE" sz="1800" dirty="0"/>
                    </a:p>
                    <a:p>
                      <a:pPr lvl="0">
                        <a:buNone/>
                      </a:pPr>
                      <a:r>
                        <a:rPr lang="de-DE" sz="1800" dirty="0"/>
                        <a:t>Achtung: Die richtige Größe sollte vom Frauenarzt angepasst werden</a:t>
                      </a:r>
                      <a:endParaRPr lang="de-DE" dirty="0"/>
                    </a:p>
                  </a:txBody>
                  <a:tcPr/>
                </a:tc>
                <a:extLst>
                  <a:ext uri="{0D108BD9-81ED-4DB2-BD59-A6C34878D82A}">
                    <a16:rowId xmlns:a16="http://schemas.microsoft.com/office/drawing/2014/main" val="3110733530"/>
                  </a:ext>
                </a:extLst>
              </a:tr>
            </a:tbl>
          </a:graphicData>
        </a:graphic>
      </p:graphicFrame>
      <p:pic>
        <p:nvPicPr>
          <p:cNvPr id="6" name="Grafik 5" descr="Ein Bild, das Person, Kleidung, Finger, Gesundheitsversorgung enthält.&#10;&#10;KI-generierte Inhalte können fehlerhaft sein.">
            <a:extLst>
              <a:ext uri="{FF2B5EF4-FFF2-40B4-BE49-F238E27FC236}">
                <a16:creationId xmlns:a16="http://schemas.microsoft.com/office/drawing/2014/main" id="{E32985FC-3951-EA64-9221-790B44005C9D}"/>
              </a:ext>
            </a:extLst>
          </p:cNvPr>
          <p:cNvPicPr>
            <a:picLocks noChangeAspect="1"/>
          </p:cNvPicPr>
          <p:nvPr/>
        </p:nvPicPr>
        <p:blipFill>
          <a:blip r:embed="rId2">
            <a:extLst>
              <a:ext uri="{28A0092B-C50C-407E-A947-70E740481C1C}">
                <a14:useLocalDpi xmlns:a14="http://schemas.microsoft.com/office/drawing/2010/main" val="0"/>
              </a:ext>
            </a:extLst>
          </a:blip>
          <a:srcRect l="41265" t="41058" r="-2807"/>
          <a:stretch/>
        </p:blipFill>
        <p:spPr>
          <a:xfrm>
            <a:off x="1204139" y="3662366"/>
            <a:ext cx="1939112" cy="1114322"/>
          </a:xfrm>
          <a:prstGeom prst="rect">
            <a:avLst/>
          </a:prstGeom>
        </p:spPr>
      </p:pic>
      <p:pic>
        <p:nvPicPr>
          <p:cNvPr id="8" name="Grafik 7" descr="Ein Bild, das Hellbraun, Beige enthält.&#10;&#10;KI-generierte Inhalte können fehlerhaft sein.">
            <a:extLst>
              <a:ext uri="{FF2B5EF4-FFF2-40B4-BE49-F238E27FC236}">
                <a16:creationId xmlns:a16="http://schemas.microsoft.com/office/drawing/2014/main" id="{9ACC9EF8-B507-04EA-F407-53C145A4AA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4139" y="4985595"/>
            <a:ext cx="1939112" cy="1163468"/>
          </a:xfrm>
          <a:prstGeom prst="rect">
            <a:avLst/>
          </a:prstGeom>
        </p:spPr>
      </p:pic>
    </p:spTree>
    <p:extLst>
      <p:ext uri="{BB962C8B-B14F-4D97-AF65-F5344CB8AC3E}">
        <p14:creationId xmlns:p14="http://schemas.microsoft.com/office/powerpoint/2010/main" val="3997037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67D7F5-5D38-AF8E-5CC7-50990BB83C7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5EC22CD-6093-4138-E8C1-CF8C2E850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42FEFDD-6A3E-F2D0-8089-BFB9F3C229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CE3EBE9-7D3E-A82D-6DE0-5E2C1B328DC9}"/>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1E50721C-1AF3-8A9C-DC55-D8C36165B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084194D-3C9B-FA84-B78D-52650A0AF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E99C456-4751-B441-B91E-F6E5C8417A5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FFAB40F-CC21-7177-7E44-893D9DB8B22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58</a:t>
            </a:fld>
            <a:endParaRPr lang="de-DE">
              <a:solidFill>
                <a:schemeClr val="tx1">
                  <a:lumMod val="50000"/>
                  <a:lumOff val="50000"/>
                </a:schemeClr>
              </a:solidFill>
            </a:endParaRPr>
          </a:p>
        </p:txBody>
      </p:sp>
      <p:sp>
        <p:nvSpPr>
          <p:cNvPr id="6" name="Textfeld 5">
            <a:extLst>
              <a:ext uri="{FF2B5EF4-FFF2-40B4-BE49-F238E27FC236}">
                <a16:creationId xmlns:a16="http://schemas.microsoft.com/office/drawing/2014/main" id="{D1F27952-BD2E-9672-B776-8AF4D95E10F9}"/>
              </a:ext>
            </a:extLst>
          </p:cNvPr>
          <p:cNvSpPr txBox="1"/>
          <p:nvPr/>
        </p:nvSpPr>
        <p:spPr>
          <a:xfrm>
            <a:off x="1266921" y="3003993"/>
            <a:ext cx="4189333" cy="2585323"/>
          </a:xfrm>
          <a:prstGeom prst="rect">
            <a:avLst/>
          </a:prstGeom>
          <a:noFill/>
        </p:spPr>
        <p:txBody>
          <a:bodyPr wrap="square">
            <a:spAutoFit/>
          </a:bodyPr>
          <a:lstStyle/>
          <a:p>
            <a:r>
              <a:rPr lang="de-DE" dirty="0">
                <a:solidFill>
                  <a:srgbClr val="008080"/>
                </a:solidFill>
              </a:rPr>
              <a:t>Vorteile: </a:t>
            </a:r>
          </a:p>
          <a:p>
            <a:pPr marL="285750" indent="-285750">
              <a:buFont typeface="Arial" panose="020B0604020202020204" pitchFamily="34" charset="0"/>
              <a:buChar char="•"/>
            </a:pPr>
            <a:r>
              <a:rPr lang="de-DE" dirty="0">
                <a:solidFill>
                  <a:srgbClr val="008080"/>
                </a:solidFill>
              </a:rPr>
              <a:t>Kommt nur dann zum Einsatz, wenn man tatsächlich Sex hat</a:t>
            </a:r>
          </a:p>
          <a:p>
            <a:pPr marL="285750" indent="-285750">
              <a:buFont typeface="Arial" panose="020B0604020202020204" pitchFamily="34" charset="0"/>
              <a:buChar char="•"/>
            </a:pPr>
            <a:r>
              <a:rPr lang="de-DE" dirty="0">
                <a:solidFill>
                  <a:srgbClr val="008080"/>
                </a:solidFill>
              </a:rPr>
              <a:t>Für Frauen mit einer Latexallergie ideal</a:t>
            </a:r>
          </a:p>
          <a:p>
            <a:pPr marL="285750" indent="-285750">
              <a:buFont typeface="Arial" panose="020B0604020202020204" pitchFamily="34" charset="0"/>
              <a:buChar char="•"/>
            </a:pPr>
            <a:r>
              <a:rPr lang="de-DE" dirty="0">
                <a:solidFill>
                  <a:srgbClr val="008080"/>
                </a:solidFill>
              </a:rPr>
              <a:t>Keine systemischen Nebenwirkungen</a:t>
            </a:r>
          </a:p>
          <a:p>
            <a:pPr marL="285750" indent="-285750">
              <a:buFont typeface="Arial" panose="020B0604020202020204" pitchFamily="34" charset="0"/>
              <a:buChar char="•"/>
            </a:pPr>
            <a:r>
              <a:rPr lang="de-DE" dirty="0">
                <a:solidFill>
                  <a:srgbClr val="008080"/>
                </a:solidFill>
              </a:rPr>
              <a:t>Kostengünstig &amp; rezeptfrei erhältlich</a:t>
            </a:r>
          </a:p>
          <a:p>
            <a:pPr marL="285750" indent="-285750">
              <a:buFont typeface="Arial" panose="020B0604020202020204" pitchFamily="34" charset="0"/>
              <a:buChar char="•"/>
            </a:pPr>
            <a:r>
              <a:rPr lang="de-DE" dirty="0">
                <a:solidFill>
                  <a:srgbClr val="008080"/>
                </a:solidFill>
              </a:rPr>
              <a:t>Natürlicher Zyklus bleibt erhalten</a:t>
            </a:r>
          </a:p>
        </p:txBody>
      </p:sp>
      <p:sp>
        <p:nvSpPr>
          <p:cNvPr id="7" name="Textfeld 6">
            <a:extLst>
              <a:ext uri="{FF2B5EF4-FFF2-40B4-BE49-F238E27FC236}">
                <a16:creationId xmlns:a16="http://schemas.microsoft.com/office/drawing/2014/main" id="{A5DDF247-FA41-C202-B7C3-A35CA8505554}"/>
              </a:ext>
            </a:extLst>
          </p:cNvPr>
          <p:cNvSpPr txBox="1"/>
          <p:nvPr/>
        </p:nvSpPr>
        <p:spPr>
          <a:xfrm>
            <a:off x="6095999" y="3082989"/>
            <a:ext cx="5625863" cy="2585323"/>
          </a:xfrm>
          <a:prstGeom prst="rect">
            <a:avLst/>
          </a:prstGeom>
          <a:noFill/>
        </p:spPr>
        <p:txBody>
          <a:bodyPr wrap="square" rtlCol="0">
            <a:spAutoFit/>
          </a:bodyPr>
          <a:lstStyle/>
          <a:p>
            <a:r>
              <a:rPr lang="de-DE" dirty="0">
                <a:solidFill>
                  <a:srgbClr val="800080"/>
                </a:solidFill>
              </a:rPr>
              <a:t>Nachteile: </a:t>
            </a:r>
          </a:p>
          <a:p>
            <a:pPr marL="285750" indent="-285750">
              <a:buFont typeface="Arial" panose="020B0604020202020204" pitchFamily="34" charset="0"/>
              <a:buChar char="•"/>
            </a:pPr>
            <a:r>
              <a:rPr lang="de-DE" dirty="0">
                <a:solidFill>
                  <a:srgbClr val="800080"/>
                </a:solidFill>
              </a:rPr>
              <a:t>Unflexibel (spontaner Sex kaum möglich) </a:t>
            </a:r>
          </a:p>
          <a:p>
            <a:pPr marL="285750" indent="-285750">
              <a:buFont typeface="Arial" panose="020B0604020202020204" pitchFamily="34" charset="0"/>
              <a:buChar char="•"/>
            </a:pPr>
            <a:r>
              <a:rPr lang="de-DE" dirty="0">
                <a:solidFill>
                  <a:srgbClr val="800080"/>
                </a:solidFill>
              </a:rPr>
              <a:t>Kein Schutz vor sexuell übertragbaren Krankheiten</a:t>
            </a:r>
          </a:p>
          <a:p>
            <a:pPr marL="285750" indent="-285750">
              <a:buFont typeface="Arial" panose="020B0604020202020204" pitchFamily="34" charset="0"/>
              <a:buChar char="•"/>
            </a:pPr>
            <a:r>
              <a:rPr lang="de-DE" dirty="0">
                <a:solidFill>
                  <a:srgbClr val="800080"/>
                </a:solidFill>
              </a:rPr>
              <a:t>Einsetzen erfordert Übung</a:t>
            </a:r>
          </a:p>
          <a:p>
            <a:pPr marL="285750" indent="-285750">
              <a:buFont typeface="Arial" panose="020B0604020202020204" pitchFamily="34" charset="0"/>
              <a:buChar char="•"/>
            </a:pPr>
            <a:r>
              <a:rPr lang="de-DE" dirty="0">
                <a:solidFill>
                  <a:srgbClr val="800080"/>
                </a:solidFill>
              </a:rPr>
              <a:t>Spermizid erforderlich =&gt; Brennen oder unangenehmes Gefühl möglich</a:t>
            </a:r>
          </a:p>
          <a:p>
            <a:pPr marL="285750" indent="-285750">
              <a:buFont typeface="Arial" panose="020B0604020202020204" pitchFamily="34" charset="0"/>
              <a:buChar char="•"/>
            </a:pPr>
            <a:r>
              <a:rPr lang="de-DE" dirty="0">
                <a:solidFill>
                  <a:srgbClr val="800080"/>
                </a:solidFill>
              </a:rPr>
              <a:t>Ungeeignet für Frauen, die zu Blasenentzündungen neigen oder eine stark gesenkte Gebärmutter haben</a:t>
            </a:r>
          </a:p>
        </p:txBody>
      </p:sp>
      <p:sp>
        <p:nvSpPr>
          <p:cNvPr id="8" name="Ellipse 7">
            <a:extLst>
              <a:ext uri="{FF2B5EF4-FFF2-40B4-BE49-F238E27FC236}">
                <a16:creationId xmlns:a16="http://schemas.microsoft.com/office/drawing/2014/main" id="{52F7A724-34D7-8ACC-F668-CAA6B83D70CA}"/>
              </a:ext>
            </a:extLst>
          </p:cNvPr>
          <p:cNvSpPr/>
          <p:nvPr/>
        </p:nvSpPr>
        <p:spPr>
          <a:xfrm>
            <a:off x="11353800" y="30829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6A6C3F80-9144-D000-0809-C690950C308E}"/>
              </a:ext>
            </a:extLst>
          </p:cNvPr>
          <p:cNvSpPr/>
          <p:nvPr/>
        </p:nvSpPr>
        <p:spPr>
          <a:xfrm>
            <a:off x="7362922" y="564005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00E81052-3BA2-7997-4C95-3F75690C1C6A}"/>
              </a:ext>
            </a:extLst>
          </p:cNvPr>
          <p:cNvSpPr/>
          <p:nvPr/>
        </p:nvSpPr>
        <p:spPr>
          <a:xfrm rot="1554392">
            <a:off x="-5675594" y="217372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07510999-6EE1-D868-5DFB-3C8340235090}"/>
              </a:ext>
            </a:extLst>
          </p:cNvPr>
          <p:cNvSpPr/>
          <p:nvPr/>
        </p:nvSpPr>
        <p:spPr>
          <a:xfrm rot="1554392">
            <a:off x="-1849044" y="56400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79182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6C3A13-D987-EEAB-2701-20E436A0A899}"/>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A41526E-FDF7-E235-8064-D629B205F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B0D8D23-A923-7B8B-C373-8BDD23927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157C0E6-727E-3B61-B3D3-B024158EAD0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BA3E7E0A-DAF7-F3FD-2FF1-226E909ABA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57E1F79-7DAE-00F9-A8B4-5CF901FC0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3FA41166-ED8D-1326-67C3-DBBE40091DD3}"/>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2500" b="1" dirty="0"/>
              <a:t>Mechanisch </a:t>
            </a:r>
          </a:p>
          <a:p>
            <a:pPr marL="971550" lvl="1" indent="-514350">
              <a:buAutoNum type="arabicPeriod"/>
            </a:pPr>
            <a:r>
              <a:rPr lang="de-DE" sz="1200"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EC59C42C-F8BA-ABB0-65B0-C6EF0EDACE9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59</a:t>
            </a:fld>
            <a:endParaRPr lang="de-DE">
              <a:solidFill>
                <a:schemeClr val="tx1">
                  <a:lumMod val="50000"/>
                  <a:lumOff val="50000"/>
                </a:schemeClr>
              </a:solidFill>
            </a:endParaRPr>
          </a:p>
        </p:txBody>
      </p:sp>
      <p:sp>
        <p:nvSpPr>
          <p:cNvPr id="8" name="Ellipse 7">
            <a:extLst>
              <a:ext uri="{FF2B5EF4-FFF2-40B4-BE49-F238E27FC236}">
                <a16:creationId xmlns:a16="http://schemas.microsoft.com/office/drawing/2014/main" id="{E17686D6-7ABA-5963-66C5-C9893AC70E12}"/>
              </a:ext>
            </a:extLst>
          </p:cNvPr>
          <p:cNvSpPr/>
          <p:nvPr/>
        </p:nvSpPr>
        <p:spPr>
          <a:xfrm>
            <a:off x="11353800" y="308298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579FC1D3-A982-8A54-6BB5-D082D8C63F95}"/>
              </a:ext>
            </a:extLst>
          </p:cNvPr>
          <p:cNvSpPr/>
          <p:nvPr/>
        </p:nvSpPr>
        <p:spPr>
          <a:xfrm>
            <a:off x="7362922" y="564005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630659D-D5FF-F15A-F3A1-ECD54C901DAB}"/>
              </a:ext>
            </a:extLst>
          </p:cNvPr>
          <p:cNvSpPr/>
          <p:nvPr/>
        </p:nvSpPr>
        <p:spPr>
          <a:xfrm rot="1554392">
            <a:off x="-5675594" y="217372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E265A15B-32EB-6462-BE27-88F9692E2F98}"/>
              </a:ext>
            </a:extLst>
          </p:cNvPr>
          <p:cNvSpPr/>
          <p:nvPr/>
        </p:nvSpPr>
        <p:spPr>
          <a:xfrm rot="1554392">
            <a:off x="-1849044" y="5640060"/>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 Verbindung mit Pfeil 4">
            <a:extLst>
              <a:ext uri="{FF2B5EF4-FFF2-40B4-BE49-F238E27FC236}">
                <a16:creationId xmlns:a16="http://schemas.microsoft.com/office/drawing/2014/main" id="{11FC2D22-4403-B8DB-5A36-2F199B194157}"/>
              </a:ext>
            </a:extLst>
          </p:cNvPr>
          <p:cNvCxnSpPr>
            <a:cxnSpLocks/>
            <a:stCxn id="13" idx="3"/>
            <a:endCxn id="14" idx="1"/>
          </p:cNvCxnSpPr>
          <p:nvPr/>
        </p:nvCxnSpPr>
        <p:spPr>
          <a:xfrm>
            <a:off x="2399376" y="4580808"/>
            <a:ext cx="7354225" cy="68467"/>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13" name="Textfeld 12">
            <a:extLst>
              <a:ext uri="{FF2B5EF4-FFF2-40B4-BE49-F238E27FC236}">
                <a16:creationId xmlns:a16="http://schemas.microsoft.com/office/drawing/2014/main" id="{5E699EF4-479A-72C3-5FC3-312B26A0D204}"/>
              </a:ext>
            </a:extLst>
          </p:cNvPr>
          <p:cNvSpPr txBox="1"/>
          <p:nvPr/>
        </p:nvSpPr>
        <p:spPr>
          <a:xfrm>
            <a:off x="757389" y="3842144"/>
            <a:ext cx="1641987" cy="1477328"/>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r>
              <a:rPr lang="de-DE" dirty="0"/>
              <a:t>Diaphragma: 4 bzw. 14 </a:t>
            </a:r>
          </a:p>
          <a:p>
            <a:r>
              <a:rPr lang="de-DE" dirty="0" err="1"/>
              <a:t>Portiokappe</a:t>
            </a:r>
            <a:r>
              <a:rPr lang="de-DE" dirty="0"/>
              <a:t>: -</a:t>
            </a:r>
          </a:p>
        </p:txBody>
      </p:sp>
      <p:sp>
        <p:nvSpPr>
          <p:cNvPr id="14" name="Textfeld 13">
            <a:extLst>
              <a:ext uri="{FF2B5EF4-FFF2-40B4-BE49-F238E27FC236}">
                <a16:creationId xmlns:a16="http://schemas.microsoft.com/office/drawing/2014/main" id="{230E08F4-CBED-5037-5AF9-DB33E1E58B90}"/>
              </a:ext>
            </a:extLst>
          </p:cNvPr>
          <p:cNvSpPr txBox="1"/>
          <p:nvPr/>
        </p:nvSpPr>
        <p:spPr>
          <a:xfrm>
            <a:off x="9753601" y="3772112"/>
            <a:ext cx="1681010" cy="1754326"/>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r>
              <a:rPr lang="de-DE" b="1" dirty="0"/>
              <a:t>Diaphragma: 12-18 </a:t>
            </a:r>
          </a:p>
          <a:p>
            <a:r>
              <a:rPr lang="de-DE" b="1" dirty="0" err="1"/>
              <a:t>Portiokappe</a:t>
            </a:r>
            <a:r>
              <a:rPr lang="de-DE" b="1" dirty="0"/>
              <a:t>:</a:t>
            </a:r>
          </a:p>
          <a:p>
            <a:r>
              <a:rPr lang="de-DE" b="1" dirty="0"/>
              <a:t>23</a:t>
            </a:r>
          </a:p>
        </p:txBody>
      </p:sp>
      <p:sp>
        <p:nvSpPr>
          <p:cNvPr id="16" name="Ellipse 15">
            <a:extLst>
              <a:ext uri="{FF2B5EF4-FFF2-40B4-BE49-F238E27FC236}">
                <a16:creationId xmlns:a16="http://schemas.microsoft.com/office/drawing/2014/main" id="{2728B2E0-6595-E6BA-46ED-8E9BFC64DF44}"/>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3092E6B0-AD32-F5CB-76C6-A41CDD76F988}"/>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6CD5EE6-2312-124E-CD12-E19CD52877B3}"/>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75C111B7-0537-E7D6-EBC4-D63CBA74F046}"/>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E6EE2E7B-E288-008E-FBDD-CD798F3BFEF1}"/>
              </a:ext>
            </a:extLst>
          </p:cNvPr>
          <p:cNvSpPr txBox="1"/>
          <p:nvPr/>
        </p:nvSpPr>
        <p:spPr>
          <a:xfrm>
            <a:off x="3234813" y="3294289"/>
            <a:ext cx="5879690" cy="2585323"/>
          </a:xfrm>
          <a:prstGeom prst="rect">
            <a:avLst/>
          </a:prstGeom>
          <a:solidFill>
            <a:schemeClr val="bg1"/>
          </a:solidFill>
          <a:ln>
            <a:solidFill>
              <a:srgbClr val="DABC9E"/>
            </a:solidFill>
          </a:ln>
        </p:spPr>
        <p:txBody>
          <a:bodyPr wrap="square">
            <a:spAutoFit/>
          </a:bodyPr>
          <a:lstStyle/>
          <a:p>
            <a:pPr algn="l" rtl="0" fontAlgn="base"/>
            <a:r>
              <a:rPr lang="de-DE" b="1" dirty="0">
                <a:solidFill>
                  <a:srgbClr val="DABC9E"/>
                </a:solidFill>
              </a:rPr>
              <a:t>Anwendungsfehler</a:t>
            </a:r>
          </a:p>
          <a:p>
            <a:pPr marL="285750" indent="-285750" algn="l" rtl="0" fontAlgn="base">
              <a:buFont typeface="Arial" panose="020B0604020202020204" pitchFamily="34" charset="0"/>
              <a:buChar char="•"/>
            </a:pPr>
            <a:r>
              <a:rPr lang="de-DE" dirty="0"/>
              <a:t>Zu früh/zu spät vor dem Sex einsetzen </a:t>
            </a:r>
          </a:p>
          <a:p>
            <a:pPr marL="285750" indent="-285750" algn="l" rtl="0" fontAlgn="base">
              <a:buFont typeface="Arial" panose="020B0604020202020204" pitchFamily="34" charset="0"/>
              <a:buChar char="•"/>
            </a:pPr>
            <a:r>
              <a:rPr lang="de-DE" dirty="0"/>
              <a:t>Zu früh herausnehmen</a:t>
            </a:r>
          </a:p>
          <a:p>
            <a:pPr marL="285750" indent="-285750" algn="l" rtl="0" fontAlgn="base">
              <a:buFont typeface="Arial" panose="020B0604020202020204" pitchFamily="34" charset="0"/>
              <a:buChar char="•"/>
            </a:pPr>
            <a:r>
              <a:rPr lang="de-DE" dirty="0"/>
              <a:t>Kein passendes Spermizid verwendet</a:t>
            </a:r>
          </a:p>
          <a:p>
            <a:pPr marL="285750" indent="-285750" algn="l" rtl="0" fontAlgn="base">
              <a:buFont typeface="Arial" panose="020B0604020202020204" pitchFamily="34" charset="0"/>
              <a:buChar char="•"/>
            </a:pPr>
            <a:r>
              <a:rPr lang="de-DE" dirty="0"/>
              <a:t>Unpassende Größe gewählt (Größe kann sich nach Gewichtsveränderung von mehr als 5 kg verändern) =&gt; ist neu vom Gynäkologen anzupassen </a:t>
            </a:r>
          </a:p>
          <a:p>
            <a:pPr marL="285750" indent="-285750" algn="l" rtl="0" fontAlgn="base">
              <a:buFont typeface="Arial" panose="020B0604020202020204" pitchFamily="34" charset="0"/>
              <a:buChar char="•"/>
            </a:pPr>
            <a:r>
              <a:rPr lang="de-DE" dirty="0"/>
              <a:t>Falsches Einsetzen (liegt nicht vollständig über dem Muttermund)</a:t>
            </a:r>
          </a:p>
        </p:txBody>
      </p:sp>
    </p:spTree>
    <p:extLst>
      <p:ext uri="{BB962C8B-B14F-4D97-AF65-F5344CB8AC3E}">
        <p14:creationId xmlns:p14="http://schemas.microsoft.com/office/powerpoint/2010/main" val="984570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Menschliches Gesicht, Person, Lächeln, Kleidung enthält.&#10;&#10;KI-generierte Inhalte können fehlerhaft sein.">
            <a:extLst>
              <a:ext uri="{FF2B5EF4-FFF2-40B4-BE49-F238E27FC236}">
                <a16:creationId xmlns:a16="http://schemas.microsoft.com/office/drawing/2014/main" id="{171D05B2-3F29-2858-A3CF-6CC609A2CD3D}"/>
              </a:ext>
            </a:extLst>
          </p:cNvPr>
          <p:cNvPicPr>
            <a:picLocks noChangeAspect="1"/>
          </p:cNvPicPr>
          <p:nvPr/>
        </p:nvPicPr>
        <p:blipFill>
          <a:blip r:embed="rId2">
            <a:extLst>
              <a:ext uri="{28A0092B-C50C-407E-A947-70E740481C1C}">
                <a14:useLocalDpi xmlns:a14="http://schemas.microsoft.com/office/drawing/2010/main" val="0"/>
              </a:ext>
            </a:extLst>
          </a:blip>
          <a:srcRect r="13007" b="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3" name="Freeform: Shape 12">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Inhaltsplatzhalter 2">
            <a:extLst>
              <a:ext uri="{FF2B5EF4-FFF2-40B4-BE49-F238E27FC236}">
                <a16:creationId xmlns:a16="http://schemas.microsoft.com/office/drawing/2014/main" id="{FF802553-6635-8F61-8FEC-DACC30C4093D}"/>
              </a:ext>
            </a:extLst>
          </p:cNvPr>
          <p:cNvSpPr>
            <a:spLocks noGrp="1"/>
          </p:cNvSpPr>
          <p:nvPr>
            <p:ph idx="1"/>
          </p:nvPr>
        </p:nvSpPr>
        <p:spPr>
          <a:xfrm>
            <a:off x="371094" y="2718054"/>
            <a:ext cx="3438906" cy="3207258"/>
          </a:xfrm>
        </p:spPr>
        <p:txBody>
          <a:bodyPr anchor="t">
            <a:noAutofit/>
          </a:bodyPr>
          <a:lstStyle/>
          <a:p>
            <a:pPr marL="0" indent="0">
              <a:buNone/>
            </a:pPr>
            <a:r>
              <a:rPr lang="de-DE" sz="2200"/>
              <a:t>Familienplanung hilft, Armut zu durchbrechen, indem sie Frauen ermöglicht, ihre Kinderzahl zu begrenzen &amp; ihre wirtschaftliche Unabhängigkeit zu stärken.</a:t>
            </a:r>
          </a:p>
          <a:p>
            <a:pPr>
              <a:buFont typeface="Wingdings" panose="05000000000000000000" pitchFamily="2" charset="2"/>
              <a:buChar char="Ø"/>
            </a:pPr>
            <a:r>
              <a:rPr lang="de-DE" sz="2200"/>
              <a:t> Das geht nur dank </a:t>
            </a:r>
            <a:r>
              <a:rPr lang="de-DE" sz="2200" dirty="0"/>
              <a:t>Verhütungsmethoden</a:t>
            </a:r>
            <a:r>
              <a:rPr lang="de-DE" sz="2200"/>
              <a:t>. </a:t>
            </a:r>
          </a:p>
        </p:txBody>
      </p:sp>
      <p:sp>
        <p:nvSpPr>
          <p:cNvPr id="4" name="Foliennummernplatzhalter 3">
            <a:extLst>
              <a:ext uri="{FF2B5EF4-FFF2-40B4-BE49-F238E27FC236}">
                <a16:creationId xmlns:a16="http://schemas.microsoft.com/office/drawing/2014/main" id="{540FD552-7474-1DE8-9265-09E053AD310F}"/>
              </a:ext>
            </a:extLst>
          </p:cNvPr>
          <p:cNvSpPr>
            <a:spLocks noGrp="1"/>
          </p:cNvSpPr>
          <p:nvPr>
            <p:ph type="sldNum" sz="quarter" idx="12"/>
          </p:nvPr>
        </p:nvSpPr>
        <p:spPr>
          <a:xfrm>
            <a:off x="9077706" y="6356350"/>
            <a:ext cx="2743200" cy="365125"/>
          </a:xfrm>
        </p:spPr>
        <p:txBody>
          <a:bodyPr>
            <a:normAutofit/>
          </a:bodyPr>
          <a:lstStyle/>
          <a:p>
            <a:pPr>
              <a:spcAft>
                <a:spcPts val="600"/>
              </a:spcAft>
            </a:pPr>
            <a:fld id="{802006FE-6571-4354-8775-F8708372C227}" type="slidenum">
              <a:rPr lang="de-DE">
                <a:solidFill>
                  <a:schemeClr val="bg1"/>
                </a:solidFill>
              </a:rPr>
              <a:pPr>
                <a:spcAft>
                  <a:spcPts val="600"/>
                </a:spcAft>
              </a:pPr>
              <a:t>6</a:t>
            </a:fld>
            <a:endParaRPr lang="de-DE">
              <a:solidFill>
                <a:schemeClr val="bg1"/>
              </a:solidFill>
            </a:endParaRPr>
          </a:p>
        </p:txBody>
      </p:sp>
      <p:sp>
        <p:nvSpPr>
          <p:cNvPr id="7" name="Textfeld 6">
            <a:extLst>
              <a:ext uri="{FF2B5EF4-FFF2-40B4-BE49-F238E27FC236}">
                <a16:creationId xmlns:a16="http://schemas.microsoft.com/office/drawing/2014/main" id="{6C2B49ED-74C7-84E4-B691-79BBEA4A4775}"/>
              </a:ext>
            </a:extLst>
          </p:cNvPr>
          <p:cNvSpPr txBox="1"/>
          <p:nvPr/>
        </p:nvSpPr>
        <p:spPr>
          <a:xfrm>
            <a:off x="428242" y="1815437"/>
            <a:ext cx="1826141" cy="646331"/>
          </a:xfrm>
          <a:prstGeom prst="rect">
            <a:avLst/>
          </a:prstGeom>
          <a:noFill/>
        </p:spPr>
        <p:txBody>
          <a:bodyPr wrap="none" rtlCol="0">
            <a:spAutoFit/>
          </a:bodyPr>
          <a:lstStyle/>
          <a:p>
            <a:r>
              <a:rPr lang="de-DE" sz="3600"/>
              <a:t>Einstieg</a:t>
            </a:r>
          </a:p>
        </p:txBody>
      </p:sp>
    </p:spTree>
    <p:extLst>
      <p:ext uri="{BB962C8B-B14F-4D97-AF65-F5344CB8AC3E}">
        <p14:creationId xmlns:p14="http://schemas.microsoft.com/office/powerpoint/2010/main" val="4189405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BFD6C8-7B9D-8E18-E5C9-30F3A18434D1}"/>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516EE81-D4A5-5E8B-DB48-B388FFC8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C2CBFA0-049B-8DF2-52B8-0786D6725A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D6DA500-901E-9CD5-2697-D4C9F3952EDF}"/>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D5C7533-F05C-D632-8EA2-D1D7DDF13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92FB3C06-517A-768C-E7A6-7C32B15255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F49D852-0FD1-8402-1402-A71AFDBA079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B639CC70-9506-4D44-E73C-8FBB8C9FAC11}"/>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60</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25765EBA-2220-163D-C777-9F220184EB0B}"/>
              </a:ext>
            </a:extLst>
          </p:cNvPr>
          <p:cNvSpPr txBox="1"/>
          <p:nvPr/>
        </p:nvSpPr>
        <p:spPr>
          <a:xfrm>
            <a:off x="825221" y="3161852"/>
            <a:ext cx="10662794" cy="2031325"/>
          </a:xfrm>
          <a:prstGeom prst="rect">
            <a:avLst/>
          </a:prstGeom>
          <a:noFill/>
        </p:spPr>
        <p:txBody>
          <a:bodyPr wrap="square" lIns="91440" tIns="45720" rIns="91440" bIns="45720" rtlCol="0" anchor="t">
            <a:spAutoFit/>
          </a:bodyPr>
          <a:lstStyle/>
          <a:p>
            <a:pPr algn="ctr"/>
            <a:endParaRPr lang="de-DE" dirty="0"/>
          </a:p>
          <a:p>
            <a:pPr algn="ctr"/>
            <a:r>
              <a:rPr lang="de-DE" dirty="0"/>
              <a:t>Durch die Hormone werden mehrere Barrieren geschaffen, um eine Schwangerschaft zu verhindern.</a:t>
            </a:r>
            <a:endParaRPr lang="de-DE" dirty="0">
              <a:cs typeface="Arial"/>
            </a:endParaRPr>
          </a:p>
          <a:p>
            <a:pPr algn="ctr"/>
            <a:r>
              <a:rPr lang="de-DE" dirty="0"/>
              <a:t>Einige können, je nach Hormon-Art, mehr oder weniger im Vordergrund sein. </a:t>
            </a:r>
            <a:endParaRPr lang="de-DE" dirty="0">
              <a:cs typeface="Arial"/>
            </a:endParaRPr>
          </a:p>
          <a:p>
            <a:pPr algn="ctr"/>
            <a:r>
              <a:rPr lang="de-DE" dirty="0"/>
              <a:t>Bsp.: </a:t>
            </a:r>
            <a:endParaRPr lang="de-DE" dirty="0">
              <a:cs typeface="Arial"/>
            </a:endParaRPr>
          </a:p>
          <a:p>
            <a:pPr algn="ctr"/>
            <a:r>
              <a:rPr lang="de-DE" dirty="0"/>
              <a:t>Bei der Mikropille verhindert das Hormon Östrogen den Eisprung. Sollte es dennoch zu einem Eisprung kommen, soll Gestagen verhindern, dass sich das befruchtete Ei in der Gebärmutter einnisten kann. </a:t>
            </a:r>
            <a:endParaRPr lang="de-DE" dirty="0">
              <a:cs typeface="Arial"/>
            </a:endParaRPr>
          </a:p>
          <a:p>
            <a:endParaRPr lang="de-DE" dirty="0"/>
          </a:p>
        </p:txBody>
      </p:sp>
      <p:sp>
        <p:nvSpPr>
          <p:cNvPr id="9" name="Ellipse 8">
            <a:extLst>
              <a:ext uri="{FF2B5EF4-FFF2-40B4-BE49-F238E27FC236}">
                <a16:creationId xmlns:a16="http://schemas.microsoft.com/office/drawing/2014/main" id="{935C4F46-9D3B-5D22-DFA7-9EB945883C7F}"/>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D3F2C16E-E739-E4AE-3022-62CFB2528CCF}"/>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A3B45464-711A-D3EA-3BBC-4C799B403821}"/>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7DF793C-40E5-1755-DF86-869E101CA9D8}"/>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B46F0AD-4E4D-C49D-7EDE-343F3D8B33AE}"/>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EEF501E1-C404-DFD7-C266-C47CE1BA02FA}"/>
              </a:ext>
            </a:extLst>
          </p:cNvPr>
          <p:cNvSpPr txBox="1"/>
          <p:nvPr/>
        </p:nvSpPr>
        <p:spPr>
          <a:xfrm>
            <a:off x="1505849" y="3196438"/>
            <a:ext cx="9264580" cy="369332"/>
          </a:xfrm>
          <a:prstGeom prst="rect">
            <a:avLst/>
          </a:prstGeom>
          <a:noFill/>
        </p:spPr>
        <p:txBody>
          <a:bodyPr wrap="square">
            <a:spAutoFit/>
          </a:bodyPr>
          <a:lstStyle/>
          <a:p>
            <a:pPr algn="ctr"/>
            <a:r>
              <a:rPr lang="de-DE" b="1">
                <a:solidFill>
                  <a:srgbClr val="DABC9E"/>
                </a:solidFill>
              </a:rPr>
              <a:t>Wirkungsweise der Hormone</a:t>
            </a:r>
          </a:p>
        </p:txBody>
      </p:sp>
    </p:spTree>
    <p:extLst>
      <p:ext uri="{BB962C8B-B14F-4D97-AF65-F5344CB8AC3E}">
        <p14:creationId xmlns:p14="http://schemas.microsoft.com/office/powerpoint/2010/main" val="3821221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6A4EE9-B44C-1ACE-DF53-88046C0D5BC7}"/>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06B0818-4C42-3FF4-DFE2-34618FC11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Chemikalien mit einfarbiger Füllung">
            <a:extLst>
              <a:ext uri="{FF2B5EF4-FFF2-40B4-BE49-F238E27FC236}">
                <a16:creationId xmlns:a16="http://schemas.microsoft.com/office/drawing/2014/main" id="{1D693C07-65AE-F65A-3A3B-16B0D51967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33869">
            <a:off x="7192646" y="1291592"/>
            <a:ext cx="5113616" cy="5113616"/>
          </a:xfrm>
          <a:prstGeom prst="rect">
            <a:avLst/>
          </a:prstGeom>
        </p:spPr>
      </p:pic>
      <p:sp useBgFill="1">
        <p:nvSpPr>
          <p:cNvPr id="20489" name="Rectangle 20488">
            <a:extLst>
              <a:ext uri="{FF2B5EF4-FFF2-40B4-BE49-F238E27FC236}">
                <a16:creationId xmlns:a16="http://schemas.microsoft.com/office/drawing/2014/main" id="{060DF874-30B0-76D9-0F39-173E55C42C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E80C3B7-0841-69ED-92BC-C023E6024E82}"/>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F712DDA-7C19-E0CD-7D65-759F6240AB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7C7EEFE-EA16-1DFE-5F72-45D5AD22D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58535B9F-DED7-4690-8769-726652B688BA}"/>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ADE9C0F-7806-9E84-1D1D-55ECC7F97215}"/>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61</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5DC9DFD1-7DB5-03DF-FD38-7533F81504C7}"/>
              </a:ext>
            </a:extLst>
          </p:cNvPr>
          <p:cNvSpPr txBox="1"/>
          <p:nvPr/>
        </p:nvSpPr>
        <p:spPr>
          <a:xfrm>
            <a:off x="815291" y="2764700"/>
            <a:ext cx="7787738" cy="369332"/>
          </a:xfrm>
          <a:prstGeom prst="rect">
            <a:avLst/>
          </a:prstGeom>
          <a:noFill/>
        </p:spPr>
        <p:txBody>
          <a:bodyPr wrap="square" rtlCol="0">
            <a:spAutoFit/>
          </a:bodyPr>
          <a:lstStyle/>
          <a:p>
            <a:r>
              <a:rPr lang="de-DE" b="1">
                <a:solidFill>
                  <a:srgbClr val="DABC9E"/>
                </a:solidFill>
              </a:rPr>
              <a:t>Wirkungsweise der Hormone</a:t>
            </a:r>
          </a:p>
        </p:txBody>
      </p:sp>
      <p:sp>
        <p:nvSpPr>
          <p:cNvPr id="9" name="Ellipse 8">
            <a:extLst>
              <a:ext uri="{FF2B5EF4-FFF2-40B4-BE49-F238E27FC236}">
                <a16:creationId xmlns:a16="http://schemas.microsoft.com/office/drawing/2014/main" id="{07502139-828E-3255-6816-030CC16489F9}"/>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37B21268-52EE-CF04-65F0-BB9F3C9805AC}"/>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0EC779C-3F63-9AF2-703A-3B479EBCD9FB}"/>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0041B179-2F8A-C8FE-D138-32C24EA2F447}"/>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87B28E88-4187-1D5C-693B-8F0798159EA7}"/>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Textfeld 6">
            <a:extLst>
              <a:ext uri="{FF2B5EF4-FFF2-40B4-BE49-F238E27FC236}">
                <a16:creationId xmlns:a16="http://schemas.microsoft.com/office/drawing/2014/main" id="{FA5BD831-B6A6-1FFB-A0A5-13A34A3F6DD3}"/>
              </a:ext>
            </a:extLst>
          </p:cNvPr>
          <p:cNvSpPr txBox="1"/>
          <p:nvPr/>
        </p:nvSpPr>
        <p:spPr>
          <a:xfrm>
            <a:off x="815291" y="3134032"/>
            <a:ext cx="7203294" cy="2031325"/>
          </a:xfrm>
          <a:prstGeom prst="rect">
            <a:avLst/>
          </a:prstGeom>
          <a:noFill/>
        </p:spPr>
        <p:txBody>
          <a:bodyPr wrap="square" lIns="91440" tIns="45720" rIns="91440" bIns="45720" anchor="t">
            <a:spAutoFit/>
          </a:bodyPr>
          <a:lstStyle/>
          <a:p>
            <a:r>
              <a:rPr lang="de-DE" b="1">
                <a:solidFill>
                  <a:srgbClr val="DABC9E"/>
                </a:solidFill>
              </a:rPr>
              <a:t>-Östrogen:</a:t>
            </a:r>
          </a:p>
          <a:p>
            <a:endParaRPr lang="de-DE" b="1" dirty="0">
              <a:solidFill>
                <a:srgbClr val="DABC9E"/>
              </a:solidFill>
            </a:endParaRPr>
          </a:p>
          <a:p>
            <a:pPr lvl="1" fontAlgn="base">
              <a:buFont typeface="Arial" panose="020B0604020202020204" pitchFamily="34" charset="0"/>
              <a:buChar char="•"/>
            </a:pPr>
            <a:r>
              <a:rPr lang="de-DE" b="0" i="0" u="none" strike="noStrike">
                <a:solidFill>
                  <a:srgbClr val="000000"/>
                </a:solidFill>
                <a:effectLst/>
              </a:rPr>
              <a:t> wirk</a:t>
            </a:r>
            <a:r>
              <a:rPr lang="de-DE">
                <a:solidFill>
                  <a:srgbClr val="000000"/>
                </a:solidFill>
              </a:rPr>
              <a:t>t</a:t>
            </a:r>
            <a:r>
              <a:rPr lang="de-DE" b="0" i="0" u="none" strike="noStrike">
                <a:solidFill>
                  <a:srgbClr val="000000"/>
                </a:solidFill>
                <a:effectLst/>
              </a:rPr>
              <a:t> auf Steuermechanismen der Hirnanhangsdrüse und der Eierstöcke </a:t>
            </a:r>
            <a:r>
              <a:rPr lang="en-US" b="0" i="0">
                <a:solidFill>
                  <a:srgbClr val="000000"/>
                </a:solidFill>
                <a:effectLst/>
              </a:rPr>
              <a:t>​</a:t>
            </a:r>
            <a:endParaRPr lang="en-US" b="0" i="0" dirty="0">
              <a:solidFill>
                <a:srgbClr val="000000"/>
              </a:solidFill>
              <a:effectLst/>
              <a:cs typeface="Arial"/>
            </a:endParaRPr>
          </a:p>
          <a:p>
            <a:pPr marL="742950" lvl="1" indent="-285750" fontAlgn="base">
              <a:buFont typeface="Arial" panose="020B0604020202020204" pitchFamily="34" charset="0"/>
              <a:buChar char="•"/>
            </a:pPr>
            <a:r>
              <a:rPr lang="de-DE" b="0" i="0" u="none" strike="noStrike">
                <a:solidFill>
                  <a:srgbClr val="000000"/>
                </a:solidFill>
                <a:effectLst/>
              </a:rPr>
              <a:t>Eierstöcke werden nicht mehr mit FSH und LH stimuliert </a:t>
            </a:r>
            <a:r>
              <a:rPr lang="en-US" b="0" i="0">
                <a:solidFill>
                  <a:srgbClr val="000000"/>
                </a:solidFill>
                <a:effectLst/>
              </a:rPr>
              <a:t>​</a:t>
            </a:r>
            <a:endParaRPr lang="en-US" b="0" i="0" dirty="0">
              <a:solidFill>
                <a:srgbClr val="000000"/>
              </a:solidFill>
              <a:effectLst/>
              <a:cs typeface="Arial"/>
            </a:endParaRPr>
          </a:p>
          <a:p>
            <a:pPr marL="742950" lvl="1" indent="-285750" fontAlgn="base">
              <a:buFont typeface="Symbol" panose="05050102010706020507" pitchFamily="18" charset="2"/>
              <a:buChar char="Þ"/>
            </a:pPr>
            <a:r>
              <a:rPr lang="de-DE" b="0" i="0" u="none" strike="noStrike">
                <a:solidFill>
                  <a:srgbClr val="000000"/>
                </a:solidFill>
                <a:effectLst/>
              </a:rPr>
              <a:t>kein Eisprung</a:t>
            </a:r>
            <a:endParaRPr lang="en-US" u="none" strike="noStrike">
              <a:solidFill>
                <a:srgbClr val="000000"/>
              </a:solidFill>
            </a:endParaRPr>
          </a:p>
          <a:p>
            <a:r>
              <a:rPr lang="de-DE" b="1">
                <a:solidFill>
                  <a:srgbClr val="DABC9E"/>
                </a:solidFill>
              </a:rPr>
              <a:t> </a:t>
            </a:r>
            <a:endParaRPr lang="de-DE" b="1" dirty="0">
              <a:solidFill>
                <a:srgbClr val="DABC9E"/>
              </a:solidFill>
              <a:cs typeface="Arial"/>
            </a:endParaRPr>
          </a:p>
        </p:txBody>
      </p:sp>
    </p:spTree>
    <p:extLst>
      <p:ext uri="{BB962C8B-B14F-4D97-AF65-F5344CB8AC3E}">
        <p14:creationId xmlns:p14="http://schemas.microsoft.com/office/powerpoint/2010/main" val="1047099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981AF-55AA-30B5-4C54-76019C07C6F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CB7B84F-5EEB-F66A-3808-26E9560B90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Chemikalien mit einfarbiger Füllung">
            <a:extLst>
              <a:ext uri="{FF2B5EF4-FFF2-40B4-BE49-F238E27FC236}">
                <a16:creationId xmlns:a16="http://schemas.microsoft.com/office/drawing/2014/main" id="{3699285B-10C1-D5E9-F239-3C9BF807A3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9833869">
            <a:off x="7192646" y="1291592"/>
            <a:ext cx="5113616" cy="5113616"/>
          </a:xfrm>
          <a:prstGeom prst="rect">
            <a:avLst/>
          </a:prstGeom>
        </p:spPr>
      </p:pic>
      <p:sp useBgFill="1">
        <p:nvSpPr>
          <p:cNvPr id="20489" name="Rectangle 20488">
            <a:extLst>
              <a:ext uri="{FF2B5EF4-FFF2-40B4-BE49-F238E27FC236}">
                <a16:creationId xmlns:a16="http://schemas.microsoft.com/office/drawing/2014/main" id="{5B9504A7-39C9-45FF-67FC-E8692A18E5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4BE5DFF-F7BA-A1A1-09ED-C583F1883AD1}"/>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96C21D07-ACCE-5140-4749-EFCCA0257D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257FE6A1-7FD2-51C3-EAFC-1A43D655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8C89835-6B55-EAAE-C799-C36635E3F360}"/>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8C615465-A5D8-6E9D-34B2-11FABE858C94}"/>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62</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321BE13B-2681-5FCE-D4EB-5A74BB8D732E}"/>
              </a:ext>
            </a:extLst>
          </p:cNvPr>
          <p:cNvSpPr txBox="1"/>
          <p:nvPr/>
        </p:nvSpPr>
        <p:spPr>
          <a:xfrm>
            <a:off x="822862" y="2690957"/>
            <a:ext cx="7787738" cy="3139321"/>
          </a:xfrm>
          <a:prstGeom prst="rect">
            <a:avLst/>
          </a:prstGeom>
          <a:noFill/>
        </p:spPr>
        <p:txBody>
          <a:bodyPr wrap="square" lIns="91440" tIns="45720" rIns="91440" bIns="45720" rtlCol="0" anchor="t">
            <a:spAutoFit/>
          </a:bodyPr>
          <a:lstStyle/>
          <a:p>
            <a:r>
              <a:rPr lang="de-DE" b="1" dirty="0">
                <a:solidFill>
                  <a:srgbClr val="DABC9E"/>
                </a:solidFill>
              </a:rPr>
              <a:t>Wirkungsweise der Hormone</a:t>
            </a:r>
          </a:p>
          <a:p>
            <a:r>
              <a:rPr lang="de-DE" b="1" dirty="0">
                <a:solidFill>
                  <a:srgbClr val="DABC9E"/>
                </a:solidFill>
              </a:rPr>
              <a:t>- Gestagen:</a:t>
            </a:r>
            <a:endParaRPr lang="de-DE" b="1" dirty="0">
              <a:solidFill>
                <a:srgbClr val="DABC9E"/>
              </a:solidFill>
              <a:cs typeface="Arial"/>
            </a:endParaRPr>
          </a:p>
          <a:p>
            <a:endParaRPr lang="de-DE" b="1" dirty="0">
              <a:solidFill>
                <a:srgbClr val="DABC9E"/>
              </a:solidFill>
            </a:endParaRPr>
          </a:p>
          <a:p>
            <a:pPr marL="285750" indent="-285750">
              <a:buFont typeface="Arial" panose="020B0604020202020204" pitchFamily="34" charset="0"/>
              <a:buChar char="•"/>
            </a:pPr>
            <a:r>
              <a:rPr lang="de-DE" dirty="0"/>
              <a:t>Innere Auskleidung der Eileiter verändert sich </a:t>
            </a:r>
            <a:endParaRPr lang="de-DE" dirty="0">
              <a:cs typeface="Arial"/>
            </a:endParaRPr>
          </a:p>
          <a:p>
            <a:pPr marL="285750" indent="-285750">
              <a:buFont typeface="Arial" panose="020B0604020202020204" pitchFamily="34" charset="0"/>
              <a:buChar char="•"/>
            </a:pPr>
            <a:r>
              <a:rPr lang="de-DE" dirty="0"/>
              <a:t>Gebärmutterschleimhaut wird dünner und anders aufgebaut </a:t>
            </a:r>
            <a:endParaRPr lang="de-DE" dirty="0">
              <a:cs typeface="Arial"/>
            </a:endParaRPr>
          </a:p>
          <a:p>
            <a:pPr marL="285750" indent="-285750">
              <a:buFont typeface="Arial" panose="020B0604020202020204" pitchFamily="34" charset="0"/>
              <a:buChar char="•"/>
            </a:pPr>
            <a:r>
              <a:rPr lang="de-DE" dirty="0"/>
              <a:t>Schleim im Gebärmutterhals wird zähflüssig</a:t>
            </a:r>
            <a:endParaRPr lang="de-DE" dirty="0">
              <a:cs typeface="Arial"/>
            </a:endParaRPr>
          </a:p>
          <a:p>
            <a:pPr marL="285750" indent="-285750">
              <a:buFont typeface="Symbol" panose="05050102010706020507" pitchFamily="18" charset="2"/>
              <a:buChar char="Þ"/>
            </a:pPr>
            <a:r>
              <a:rPr lang="de-DE" dirty="0"/>
              <a:t>Spermien können nicht in die Gebärmutter eindringen</a:t>
            </a:r>
            <a:endParaRPr lang="de-DE" dirty="0">
              <a:cs typeface="Arial"/>
            </a:endParaRPr>
          </a:p>
          <a:p>
            <a:pPr marL="285750" indent="-285750">
              <a:buFont typeface="Symbol" panose="05050102010706020507" pitchFamily="18" charset="2"/>
              <a:buChar char="Þ"/>
            </a:pPr>
            <a:r>
              <a:rPr lang="de-DE" b="0" i="0" u="none" strike="noStrike" dirty="0">
                <a:solidFill>
                  <a:srgbClr val="000000"/>
                </a:solidFill>
                <a:effectLst/>
              </a:rPr>
              <a:t>Spermien in der Gebärmutter können im veränderten Milieu ihren Reifeprozess (Kapazitation) nicht vollenden </a:t>
            </a:r>
            <a:endParaRPr lang="de-DE" b="0" i="0" u="none" strike="noStrike" dirty="0">
              <a:solidFill>
                <a:srgbClr val="000000"/>
              </a:solidFill>
              <a:effectLst/>
              <a:cs typeface="Arial"/>
            </a:endParaRPr>
          </a:p>
          <a:p>
            <a:pPr marL="285750" indent="-285750">
              <a:buFont typeface="Symbol" panose="05050102010706020507" pitchFamily="18" charset="2"/>
              <a:buChar char="Þ"/>
            </a:pPr>
            <a:r>
              <a:rPr lang="de-DE" dirty="0">
                <a:solidFill>
                  <a:srgbClr val="000000"/>
                </a:solidFill>
              </a:rPr>
              <a:t>Soll die Einnistung einer befruchteten Eizelle verhindern</a:t>
            </a:r>
            <a:r>
              <a:rPr lang="en-US" b="0" i="0" dirty="0">
                <a:solidFill>
                  <a:srgbClr val="000000"/>
                </a:solidFill>
                <a:effectLst/>
              </a:rPr>
              <a:t>​</a:t>
            </a:r>
            <a:endParaRPr lang="de-DE" dirty="0"/>
          </a:p>
          <a:p>
            <a:pPr marL="285750" indent="-285750">
              <a:buFont typeface="Arial" panose="020B0604020202020204" pitchFamily="34" charset="0"/>
              <a:buChar char="•"/>
            </a:pPr>
            <a:r>
              <a:rPr lang="de-DE" dirty="0"/>
              <a:t>Einige Arten können auch den Eisprung verhindern</a:t>
            </a:r>
            <a:endParaRPr lang="de-DE" dirty="0">
              <a:cs typeface="Arial"/>
            </a:endParaRPr>
          </a:p>
        </p:txBody>
      </p:sp>
      <p:sp>
        <p:nvSpPr>
          <p:cNvPr id="9" name="Ellipse 8">
            <a:extLst>
              <a:ext uri="{FF2B5EF4-FFF2-40B4-BE49-F238E27FC236}">
                <a16:creationId xmlns:a16="http://schemas.microsoft.com/office/drawing/2014/main" id="{1A589DFD-CB74-2987-C71A-C3B9E346AD21}"/>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AFAD6971-B1CD-D47B-E795-3C356F35B8A8}"/>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20893E0A-0E17-9827-E3DA-17F6BB46CADF}"/>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9266794A-5425-0A0B-FFCF-9CA08C422675}"/>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A063122F-6545-5B2F-44AF-B3DF5C662C57}"/>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89492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BB0190-27F6-4F7A-CF30-517E1950BF2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76ED0E0B-E4CC-85D1-F58F-5C933A9CF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1B894128-8021-F84B-9BA8-640F5102A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5EC613D-3B6A-CCDD-A444-CA6FCB87A49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B77FEF94-5071-28B9-77B6-A8A0C19E0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794E919-AA35-926B-32B7-0FD61C069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30C485C-6CD2-CEEC-E57F-5A6E3EA8B2C9}"/>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1ADC794-B974-24DA-9606-170ED895E79E}"/>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63</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0CB70F31-A87B-4C81-A9F5-44BC56F244EA}"/>
              </a:ext>
            </a:extLst>
          </p:cNvPr>
          <p:cNvSpPr txBox="1"/>
          <p:nvPr/>
        </p:nvSpPr>
        <p:spPr>
          <a:xfrm>
            <a:off x="815290" y="2528732"/>
            <a:ext cx="8345239" cy="646331"/>
          </a:xfrm>
          <a:prstGeom prst="rect">
            <a:avLst/>
          </a:prstGeom>
          <a:noFill/>
        </p:spPr>
        <p:txBody>
          <a:bodyPr wrap="square" rtlCol="0">
            <a:spAutoFit/>
          </a:bodyPr>
          <a:lstStyle/>
          <a:p>
            <a:r>
              <a:rPr lang="de-DE" b="1">
                <a:solidFill>
                  <a:srgbClr val="DABC9E"/>
                </a:solidFill>
              </a:rPr>
              <a:t>Wirkungsweise der Hormone</a:t>
            </a:r>
          </a:p>
          <a:p>
            <a:r>
              <a:rPr lang="de-DE" b="1">
                <a:solidFill>
                  <a:srgbClr val="DABC9E"/>
                </a:solidFill>
              </a:rPr>
              <a:t>– hormonelle Wirkung auf die Psyche (während des natürlichen Zyklus) </a:t>
            </a:r>
          </a:p>
        </p:txBody>
      </p:sp>
      <p:cxnSp>
        <p:nvCxnSpPr>
          <p:cNvPr id="5" name="Gerade Verbindung mit Pfeil 4">
            <a:extLst>
              <a:ext uri="{FF2B5EF4-FFF2-40B4-BE49-F238E27FC236}">
                <a16:creationId xmlns:a16="http://schemas.microsoft.com/office/drawing/2014/main" id="{5EB0E2A9-69F5-5DB6-1FF1-292579797BF4}"/>
              </a:ext>
            </a:extLst>
          </p:cNvPr>
          <p:cNvCxnSpPr/>
          <p:nvPr/>
        </p:nvCxnSpPr>
        <p:spPr>
          <a:xfrm>
            <a:off x="609600" y="5667001"/>
            <a:ext cx="1110061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87DDD015-B733-0F0F-91F8-0A2CA7916CE2}"/>
              </a:ext>
            </a:extLst>
          </p:cNvPr>
          <p:cNvCxnSpPr/>
          <p:nvPr/>
        </p:nvCxnSpPr>
        <p:spPr>
          <a:xfrm>
            <a:off x="638089" y="5549014"/>
            <a:ext cx="0" cy="2359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41CA36C3-8EF5-B6EF-1AB3-F7C039706B6A}"/>
              </a:ext>
            </a:extLst>
          </p:cNvPr>
          <p:cNvCxnSpPr/>
          <p:nvPr/>
        </p:nvCxnSpPr>
        <p:spPr>
          <a:xfrm>
            <a:off x="6690851" y="5549014"/>
            <a:ext cx="0" cy="2359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86EC766B-85EE-EC05-E58D-06523D447B8E}"/>
              </a:ext>
            </a:extLst>
          </p:cNvPr>
          <p:cNvCxnSpPr/>
          <p:nvPr/>
        </p:nvCxnSpPr>
        <p:spPr>
          <a:xfrm>
            <a:off x="11268128" y="5549014"/>
            <a:ext cx="0" cy="23597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BC055420-F69F-34BE-6FB2-35BB6F9006AF}"/>
              </a:ext>
            </a:extLst>
          </p:cNvPr>
          <p:cNvSpPr txBox="1"/>
          <p:nvPr/>
        </p:nvSpPr>
        <p:spPr>
          <a:xfrm>
            <a:off x="326922" y="5685763"/>
            <a:ext cx="1022553" cy="369332"/>
          </a:xfrm>
          <a:prstGeom prst="rect">
            <a:avLst/>
          </a:prstGeom>
          <a:noFill/>
          <a:ln>
            <a:noFill/>
          </a:ln>
        </p:spPr>
        <p:txBody>
          <a:bodyPr wrap="square" rtlCol="0">
            <a:spAutoFit/>
          </a:bodyPr>
          <a:lstStyle/>
          <a:p>
            <a:r>
              <a:rPr lang="de-DE" b="1"/>
              <a:t>Tag 1</a:t>
            </a:r>
          </a:p>
        </p:txBody>
      </p:sp>
      <p:sp>
        <p:nvSpPr>
          <p:cNvPr id="13" name="Textfeld 12">
            <a:extLst>
              <a:ext uri="{FF2B5EF4-FFF2-40B4-BE49-F238E27FC236}">
                <a16:creationId xmlns:a16="http://schemas.microsoft.com/office/drawing/2014/main" id="{687BBCDB-5E01-B522-4818-8DC92054CD53}"/>
              </a:ext>
            </a:extLst>
          </p:cNvPr>
          <p:cNvSpPr txBox="1"/>
          <p:nvPr/>
        </p:nvSpPr>
        <p:spPr>
          <a:xfrm>
            <a:off x="6329515" y="5744075"/>
            <a:ext cx="1022553" cy="369332"/>
          </a:xfrm>
          <a:prstGeom prst="rect">
            <a:avLst/>
          </a:prstGeom>
          <a:noFill/>
        </p:spPr>
        <p:txBody>
          <a:bodyPr wrap="square" rtlCol="0">
            <a:spAutoFit/>
          </a:bodyPr>
          <a:lstStyle/>
          <a:p>
            <a:r>
              <a:rPr lang="de-DE">
                <a:ln w="0"/>
                <a:effectLst>
                  <a:outerShdw blurRad="38100" dist="19050" dir="2700000" algn="tl" rotWithShape="0">
                    <a:schemeClr val="dk1">
                      <a:alpha val="40000"/>
                    </a:schemeClr>
                  </a:outerShdw>
                </a:effectLst>
              </a:rPr>
              <a:t>Tag 21</a:t>
            </a:r>
          </a:p>
        </p:txBody>
      </p:sp>
      <p:sp>
        <p:nvSpPr>
          <p:cNvPr id="14" name="Textfeld 13">
            <a:extLst>
              <a:ext uri="{FF2B5EF4-FFF2-40B4-BE49-F238E27FC236}">
                <a16:creationId xmlns:a16="http://schemas.microsoft.com/office/drawing/2014/main" id="{02DEFFA5-6730-F947-5368-34657A2BC2C0}"/>
              </a:ext>
            </a:extLst>
          </p:cNvPr>
          <p:cNvSpPr txBox="1"/>
          <p:nvPr/>
        </p:nvSpPr>
        <p:spPr>
          <a:xfrm>
            <a:off x="999426" y="3260692"/>
            <a:ext cx="3073585" cy="1323439"/>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de-DE" sz="1600"/>
              <a:t>Östrogen bewirkt ein Gefühl von Wohlbefinden, Zufriedenheit und eine positive Lebenseinstellung</a:t>
            </a:r>
            <a:endParaRPr lang="de-DE" sz="1600">
              <a:cs typeface="Arial"/>
            </a:endParaRPr>
          </a:p>
          <a:p>
            <a:pPr marL="285750" indent="-285750">
              <a:buFont typeface="Arial" panose="020B0604020202020204" pitchFamily="34" charset="0"/>
              <a:buChar char="•"/>
            </a:pPr>
            <a:r>
              <a:rPr lang="de-DE" sz="1600"/>
              <a:t>Lust auf Sex nimmt stetig zu</a:t>
            </a:r>
            <a:endParaRPr lang="de-DE" sz="1600">
              <a:cs typeface="Arial"/>
            </a:endParaRPr>
          </a:p>
        </p:txBody>
      </p:sp>
      <p:sp>
        <p:nvSpPr>
          <p:cNvPr id="15" name="Textfeld 14">
            <a:extLst>
              <a:ext uri="{FF2B5EF4-FFF2-40B4-BE49-F238E27FC236}">
                <a16:creationId xmlns:a16="http://schemas.microsoft.com/office/drawing/2014/main" id="{8EFDBA9C-07D1-09D4-DC50-F7C523D82A33}"/>
              </a:ext>
            </a:extLst>
          </p:cNvPr>
          <p:cNvSpPr txBox="1"/>
          <p:nvPr/>
        </p:nvSpPr>
        <p:spPr>
          <a:xfrm>
            <a:off x="6135814" y="3170911"/>
            <a:ext cx="3381007" cy="206210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de-DE" sz="1600" dirty="0"/>
              <a:t>Östrogenproduktion nimmt rapide ab </a:t>
            </a:r>
            <a:endParaRPr lang="de-DE" sz="1600" dirty="0">
              <a:cs typeface="Arial"/>
            </a:endParaRPr>
          </a:p>
          <a:p>
            <a:r>
              <a:rPr lang="de-DE" sz="1600" dirty="0"/>
              <a:t>=&gt; führt zu PMS (prämenstruellen Symptomen)</a:t>
            </a:r>
            <a:endParaRPr lang="de-DE" sz="1600" dirty="0">
              <a:cs typeface="Arial"/>
            </a:endParaRPr>
          </a:p>
          <a:p>
            <a:endParaRPr lang="de-DE" sz="1600" dirty="0"/>
          </a:p>
          <a:p>
            <a:pPr marL="285750" indent="-285750">
              <a:buFont typeface="Arial" panose="020B0604020202020204" pitchFamily="34" charset="0"/>
              <a:buChar char="•"/>
            </a:pPr>
            <a:r>
              <a:rPr lang="de-DE" sz="1600" dirty="0"/>
              <a:t>Frauen können niedergeschlagen, lustlos, traurig und depressiv sein</a:t>
            </a:r>
            <a:endParaRPr lang="de-DE" sz="1600" dirty="0">
              <a:cs typeface="Arial"/>
            </a:endParaRPr>
          </a:p>
        </p:txBody>
      </p:sp>
      <p:sp>
        <p:nvSpPr>
          <p:cNvPr id="24" name="Textfeld 23">
            <a:extLst>
              <a:ext uri="{FF2B5EF4-FFF2-40B4-BE49-F238E27FC236}">
                <a16:creationId xmlns:a16="http://schemas.microsoft.com/office/drawing/2014/main" id="{7E08B77A-A403-1321-FD8B-A569A4727574}"/>
              </a:ext>
            </a:extLst>
          </p:cNvPr>
          <p:cNvSpPr txBox="1"/>
          <p:nvPr/>
        </p:nvSpPr>
        <p:spPr>
          <a:xfrm>
            <a:off x="10871168" y="5757507"/>
            <a:ext cx="1022553" cy="369332"/>
          </a:xfrm>
          <a:prstGeom prst="rect">
            <a:avLst/>
          </a:prstGeom>
          <a:noFill/>
        </p:spPr>
        <p:txBody>
          <a:bodyPr wrap="square" rtlCol="0">
            <a:spAutoFit/>
          </a:bodyPr>
          <a:lstStyle/>
          <a:p>
            <a:r>
              <a:rPr lang="de-DE">
                <a:ln w="0"/>
                <a:effectLst>
                  <a:outerShdw blurRad="38100" dist="19050" dir="2700000" algn="tl" rotWithShape="0">
                    <a:schemeClr val="dk1">
                      <a:alpha val="40000"/>
                    </a:schemeClr>
                  </a:outerShdw>
                </a:effectLst>
              </a:rPr>
              <a:t>Tag 28</a:t>
            </a:r>
          </a:p>
        </p:txBody>
      </p:sp>
      <p:pic>
        <p:nvPicPr>
          <p:cNvPr id="23" name="Grafik 22" descr="Ein Bild, das Person, Menschliches Gesicht, Fotoshooting, Frau enthält.&#10;&#10;KI-generierte Inhalte können fehlerhaft sein.">
            <a:extLst>
              <a:ext uri="{FF2B5EF4-FFF2-40B4-BE49-F238E27FC236}">
                <a16:creationId xmlns:a16="http://schemas.microsoft.com/office/drawing/2014/main" id="{93A039B0-94D3-6822-709F-6D2EDD53AEA6}"/>
              </a:ext>
            </a:extLst>
          </p:cNvPr>
          <p:cNvPicPr>
            <a:picLocks noChangeAspect="1"/>
          </p:cNvPicPr>
          <p:nvPr/>
        </p:nvPicPr>
        <p:blipFill>
          <a:blip r:embed="rId2">
            <a:extLst>
              <a:ext uri="{28A0092B-C50C-407E-A947-70E740481C1C}">
                <a14:useLocalDpi xmlns:a14="http://schemas.microsoft.com/office/drawing/2010/main" val="0"/>
              </a:ext>
            </a:extLst>
          </a:blip>
          <a:srcRect l="30356" r="30071"/>
          <a:stretch/>
        </p:blipFill>
        <p:spPr>
          <a:xfrm>
            <a:off x="4093481" y="3241097"/>
            <a:ext cx="1507280" cy="2285357"/>
          </a:xfrm>
          <a:prstGeom prst="rect">
            <a:avLst/>
          </a:prstGeom>
        </p:spPr>
      </p:pic>
      <p:pic>
        <p:nvPicPr>
          <p:cNvPr id="27" name="Grafik 26" descr="Ein Bild, das Person, Im Haus, Menschliches Gesicht, Kaffeetasse enthält.&#10;&#10;KI-generierte Inhalte können fehlerhaft sein.">
            <a:extLst>
              <a:ext uri="{FF2B5EF4-FFF2-40B4-BE49-F238E27FC236}">
                <a16:creationId xmlns:a16="http://schemas.microsoft.com/office/drawing/2014/main" id="{4703D046-B14F-8A52-DD58-1B226178CD3F}"/>
              </a:ext>
            </a:extLst>
          </p:cNvPr>
          <p:cNvPicPr>
            <a:picLocks noChangeAspect="1"/>
          </p:cNvPicPr>
          <p:nvPr/>
        </p:nvPicPr>
        <p:blipFill>
          <a:blip r:embed="rId3">
            <a:extLst>
              <a:ext uri="{28A0092B-C50C-407E-A947-70E740481C1C}">
                <a14:useLocalDpi xmlns:a14="http://schemas.microsoft.com/office/drawing/2010/main" val="0"/>
              </a:ext>
            </a:extLst>
          </a:blip>
          <a:srcRect l="33770"/>
          <a:stretch/>
        </p:blipFill>
        <p:spPr>
          <a:xfrm>
            <a:off x="9259725" y="3175063"/>
            <a:ext cx="2522645" cy="2285358"/>
          </a:xfrm>
          <a:prstGeom prst="rect">
            <a:avLst/>
          </a:prstGeom>
        </p:spPr>
      </p:pic>
      <p:sp>
        <p:nvSpPr>
          <p:cNvPr id="6" name="Textfeld 5">
            <a:extLst>
              <a:ext uri="{FF2B5EF4-FFF2-40B4-BE49-F238E27FC236}">
                <a16:creationId xmlns:a16="http://schemas.microsoft.com/office/drawing/2014/main" id="{6C8C8B7B-DC5D-D4BC-51B3-AFC8D27FDFBD}"/>
              </a:ext>
            </a:extLst>
          </p:cNvPr>
          <p:cNvSpPr txBox="1"/>
          <p:nvPr/>
        </p:nvSpPr>
        <p:spPr>
          <a:xfrm>
            <a:off x="587829" y="6126839"/>
            <a:ext cx="11100619" cy="646331"/>
          </a:xfrm>
          <a:prstGeom prst="rect">
            <a:avLst/>
          </a:prstGeom>
          <a:solidFill>
            <a:schemeClr val="bg1"/>
          </a:solidFill>
          <a:ln w="12700">
            <a:solidFill>
              <a:srgbClr val="DABC9E"/>
            </a:solidFill>
          </a:ln>
        </p:spPr>
        <p:txBody>
          <a:bodyPr wrap="square" lIns="91440" tIns="45720" rIns="91440" bIns="45720" rtlCol="0" anchor="t">
            <a:spAutoFit/>
          </a:bodyPr>
          <a:lstStyle/>
          <a:p>
            <a:r>
              <a:rPr lang="de-DE"/>
              <a:t>PMS-Symptome können durch die </a:t>
            </a:r>
            <a:r>
              <a:rPr lang="de-DE" dirty="0"/>
              <a:t>Anwendung </a:t>
            </a:r>
            <a:r>
              <a:rPr lang="de-DE"/>
              <a:t>von hormonhaltigen Präparaten gelindert werden, allerdings wird auch die euphorische Phase am Zyklusbeginn</a:t>
            </a:r>
            <a:r>
              <a:rPr lang="de-DE" dirty="0"/>
              <a:t> dauerhaft</a:t>
            </a:r>
            <a:r>
              <a:rPr lang="de-DE"/>
              <a:t> gehemmt. </a:t>
            </a:r>
          </a:p>
        </p:txBody>
      </p:sp>
    </p:spTree>
    <p:extLst>
      <p:ext uri="{BB962C8B-B14F-4D97-AF65-F5344CB8AC3E}">
        <p14:creationId xmlns:p14="http://schemas.microsoft.com/office/powerpoint/2010/main" val="2246226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EDBA11-02B7-5181-29EB-68EB7CABB7C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FE7CB07-FE09-9D9A-24B8-292F26D4C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6418EA6-5A76-ED3A-C56C-D209849538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B76FDCC-F4EF-EBAE-840F-B2D86302CA4C}"/>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AFFF2A36-E43A-3488-7F8C-9884280FA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A62103DD-D834-5B3E-AB7E-3542B9826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07960B5-CB5D-CA49-DF93-278FC9DFF83D}"/>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27183468-D512-F28E-B57A-E1708A18980F}"/>
              </a:ext>
            </a:extLst>
          </p:cNvPr>
          <p:cNvSpPr>
            <a:spLocks noGrp="1"/>
          </p:cNvSpPr>
          <p:nvPr>
            <p:ph type="sldNum" sz="quarter" idx="12"/>
          </p:nvPr>
        </p:nvSpPr>
        <p:spPr>
          <a:xfrm>
            <a:off x="8610600" y="6310312"/>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64</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4B1A7261-400D-ED2B-157C-3E3D204D5873}"/>
              </a:ext>
            </a:extLst>
          </p:cNvPr>
          <p:cNvSpPr txBox="1"/>
          <p:nvPr/>
        </p:nvSpPr>
        <p:spPr>
          <a:xfrm>
            <a:off x="-373626" y="2545879"/>
            <a:ext cx="12192000" cy="369332"/>
          </a:xfrm>
          <a:prstGeom prst="rect">
            <a:avLst/>
          </a:prstGeom>
          <a:noFill/>
        </p:spPr>
        <p:txBody>
          <a:bodyPr wrap="square" rtlCol="0">
            <a:spAutoFit/>
          </a:bodyPr>
          <a:lstStyle/>
          <a:p>
            <a:pPr algn="ctr"/>
            <a:r>
              <a:rPr lang="de-DE" b="1" dirty="0">
                <a:solidFill>
                  <a:srgbClr val="E4CEB7"/>
                </a:solidFill>
              </a:rPr>
              <a:t>Hormonelle Verhütungsmethoden &amp; die Psyche </a:t>
            </a:r>
          </a:p>
        </p:txBody>
      </p:sp>
      <p:sp>
        <p:nvSpPr>
          <p:cNvPr id="8" name="Inhaltsplatzhalter 2">
            <a:extLst>
              <a:ext uri="{FF2B5EF4-FFF2-40B4-BE49-F238E27FC236}">
                <a16:creationId xmlns:a16="http://schemas.microsoft.com/office/drawing/2014/main" id="{8CB4115A-AEAD-E90F-186E-F3BBCCCD3557}"/>
              </a:ext>
            </a:extLst>
          </p:cNvPr>
          <p:cNvSpPr txBox="1">
            <a:spLocks/>
          </p:cNvSpPr>
          <p:nvPr/>
        </p:nvSpPr>
        <p:spPr>
          <a:xfrm>
            <a:off x="303595" y="3006648"/>
            <a:ext cx="6284642" cy="3729307"/>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b="1" dirty="0">
                <a:cs typeface="Arial"/>
              </a:rPr>
              <a:t>Sorgen über die negative Wirkung der Hormone auf die Psyche sind berechtigt und ernst zu nehmen! </a:t>
            </a:r>
            <a:endParaRPr lang="de-DE" sz="2000" dirty="0">
              <a:cs typeface="Arial"/>
            </a:endParaRPr>
          </a:p>
          <a:p>
            <a:pPr marL="0" indent="0">
              <a:buFont typeface="Arial" panose="020B0604020202020204" pitchFamily="34" charset="0"/>
              <a:buNone/>
            </a:pPr>
            <a:r>
              <a:rPr lang="de-DE" sz="2000" dirty="0">
                <a:cs typeface="Arial"/>
              </a:rPr>
              <a:t>So informierte das </a:t>
            </a:r>
            <a:r>
              <a:rPr lang="de-DE" sz="2000" b="1" dirty="0">
                <a:cs typeface="Arial"/>
              </a:rPr>
              <a:t>Bundesinstitut für Arzneimittel &amp; Medizinprodukte</a:t>
            </a:r>
            <a:r>
              <a:rPr lang="de-DE" sz="2000" dirty="0">
                <a:cs typeface="Arial"/>
              </a:rPr>
              <a:t> (BfArm) die deutsche Ärzteschaft über potenzielle psychische Gefahren hormoneller Kontrazeptiva. Vor allem Levonorgestrel-haltige IUPs waren betroffen, sodass diese die </a:t>
            </a:r>
            <a:r>
              <a:rPr lang="de-DE" sz="2000" b="1" dirty="0">
                <a:cs typeface="Arial"/>
              </a:rPr>
              <a:t>Nebenwirkung</a:t>
            </a:r>
            <a:r>
              <a:rPr lang="de-DE" sz="2000" dirty="0">
                <a:cs typeface="Arial"/>
              </a:rPr>
              <a:t> von „</a:t>
            </a:r>
            <a:r>
              <a:rPr lang="de-DE" sz="2000" b="1" dirty="0">
                <a:cs typeface="Arial"/>
              </a:rPr>
              <a:t>Depressionen/depressiver Verstimmung</a:t>
            </a:r>
            <a:r>
              <a:rPr lang="de-DE" sz="2000" dirty="0">
                <a:cs typeface="Arial"/>
              </a:rPr>
              <a:t>“  der Fachinformation beifügen musste. </a:t>
            </a:r>
          </a:p>
          <a:p>
            <a:pPr>
              <a:buFont typeface="Wingdings" panose="05000000000000000000" pitchFamily="2" charset="2"/>
              <a:buChar char="Ø"/>
            </a:pPr>
            <a:r>
              <a:rPr lang="de-DE" sz="2000" b="0" i="0" dirty="0">
                <a:effectLst/>
                <a:latin typeface="+mj-lt"/>
              </a:rPr>
              <a:t>Eine aktuelle dänische Studie zeigte nämlich, dass bei Erstanwenderinnen von LNG-IUPs ein dosisabhängiger Zusammenhang mit dem Auftreten von Depressionen besteht.</a:t>
            </a:r>
            <a:endParaRPr lang="de-DE" sz="1800" dirty="0">
              <a:cs typeface="Arial"/>
            </a:endParaRPr>
          </a:p>
        </p:txBody>
      </p:sp>
      <p:pic>
        <p:nvPicPr>
          <p:cNvPr id="11" name="Grafik 10" descr="Ein Bild, das Person, Menschliches Gesicht, Lippe, Kleidung enthält.&#10;&#10;KI-generierte Inhalte können fehlerhaft sein.">
            <a:extLst>
              <a:ext uri="{FF2B5EF4-FFF2-40B4-BE49-F238E27FC236}">
                <a16:creationId xmlns:a16="http://schemas.microsoft.com/office/drawing/2014/main" id="{6BD0A764-B609-AD8D-48B9-B28E56CB9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5050" y="3278958"/>
            <a:ext cx="4761905" cy="2857143"/>
          </a:xfrm>
          <a:prstGeom prst="rect">
            <a:avLst/>
          </a:prstGeom>
        </p:spPr>
      </p:pic>
    </p:spTree>
    <p:extLst>
      <p:ext uri="{BB962C8B-B14F-4D97-AF65-F5344CB8AC3E}">
        <p14:creationId xmlns:p14="http://schemas.microsoft.com/office/powerpoint/2010/main" val="4007720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F6108A-7F9B-307F-D233-7806EFED9FD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81FA858-A30B-14C6-4591-001D21C1C2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38CB29EB-E368-0748-396B-3ADA4A3C3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DB0DEC8-88C7-975D-F8D4-773AFA65C35A}"/>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7EA632DE-932B-0184-6C55-683FB40EE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0D18EF87-7B3A-E31C-7C74-6B5BB856E3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6ED801E-FF04-84D3-12A5-CA5CE03CEE4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2E0BA12-FA69-C003-3452-7F0290FBA2A0}"/>
              </a:ext>
            </a:extLst>
          </p:cNvPr>
          <p:cNvSpPr>
            <a:spLocks noGrp="1"/>
          </p:cNvSpPr>
          <p:nvPr>
            <p:ph type="sldNum" sz="quarter" idx="12"/>
          </p:nvPr>
        </p:nvSpPr>
        <p:spPr>
          <a:xfrm>
            <a:off x="8610600" y="6310312"/>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65</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88D99723-9134-E649-8E24-A7BF2F0C26CB}"/>
              </a:ext>
            </a:extLst>
          </p:cNvPr>
          <p:cNvSpPr txBox="1"/>
          <p:nvPr/>
        </p:nvSpPr>
        <p:spPr>
          <a:xfrm>
            <a:off x="-373626" y="2545879"/>
            <a:ext cx="12192000" cy="369332"/>
          </a:xfrm>
          <a:prstGeom prst="rect">
            <a:avLst/>
          </a:prstGeom>
          <a:noFill/>
        </p:spPr>
        <p:txBody>
          <a:bodyPr wrap="square" rtlCol="0">
            <a:spAutoFit/>
          </a:bodyPr>
          <a:lstStyle/>
          <a:p>
            <a:pPr algn="ctr"/>
            <a:r>
              <a:rPr lang="de-DE" b="1" dirty="0">
                <a:solidFill>
                  <a:srgbClr val="E4CEB7"/>
                </a:solidFill>
              </a:rPr>
              <a:t>Einstellung zu hormonellen Verhütungsmethoden</a:t>
            </a:r>
          </a:p>
        </p:txBody>
      </p:sp>
      <p:sp>
        <p:nvSpPr>
          <p:cNvPr id="8" name="Inhaltsplatzhalter 2">
            <a:extLst>
              <a:ext uri="{FF2B5EF4-FFF2-40B4-BE49-F238E27FC236}">
                <a16:creationId xmlns:a16="http://schemas.microsoft.com/office/drawing/2014/main" id="{1DFE0F3A-8CA6-AACC-41D4-29CD292AF3BD}"/>
              </a:ext>
            </a:extLst>
          </p:cNvPr>
          <p:cNvSpPr txBox="1">
            <a:spLocks/>
          </p:cNvSpPr>
          <p:nvPr/>
        </p:nvSpPr>
        <p:spPr>
          <a:xfrm>
            <a:off x="490408" y="3016794"/>
            <a:ext cx="3097162" cy="37293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2000" dirty="0"/>
              <a:t>Eine Studie des Bundesinstituts für Öffentliche Gesundheit besagt Folgendes: </a:t>
            </a:r>
          </a:p>
          <a:p>
            <a:pPr marL="0" indent="0">
              <a:buFont typeface="Arial" panose="020B0604020202020204" pitchFamily="34" charset="0"/>
              <a:buNone/>
            </a:pPr>
            <a:r>
              <a:rPr lang="de-DE" sz="2000" dirty="0"/>
              <a:t>521 sexuell aktive Jugendliche und junge Erwachsene im Alter von 16-25 im Zeitraum von 06.-09.2024 stimmten folgenden Aussagen zu: </a:t>
            </a:r>
            <a:endParaRPr lang="de-DE" sz="2000" dirty="0">
              <a:cs typeface="Arial"/>
            </a:endParaRPr>
          </a:p>
        </p:txBody>
      </p:sp>
      <p:graphicFrame>
        <p:nvGraphicFramePr>
          <p:cNvPr id="9" name="Diagramm 8">
            <a:extLst>
              <a:ext uri="{FF2B5EF4-FFF2-40B4-BE49-F238E27FC236}">
                <a16:creationId xmlns:a16="http://schemas.microsoft.com/office/drawing/2014/main" id="{BA3D37A3-1778-ACBD-1FC7-501A3D2D2F7F}"/>
              </a:ext>
            </a:extLst>
          </p:cNvPr>
          <p:cNvGraphicFramePr/>
          <p:nvPr>
            <p:extLst>
              <p:ext uri="{D42A27DB-BD31-4B8C-83A1-F6EECF244321}">
                <p14:modId xmlns:p14="http://schemas.microsoft.com/office/powerpoint/2010/main" val="343322774"/>
              </p:ext>
            </p:extLst>
          </p:nvPr>
        </p:nvGraphicFramePr>
        <p:xfrm>
          <a:off x="3500284" y="3016794"/>
          <a:ext cx="8465573" cy="36586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3390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06A95E-5500-31C4-A499-5DEC8881A135}"/>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F274F34-45C3-66D3-77B9-B32BF132F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DACBC4C-C78C-7204-471C-6F0C83E05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AB4E749-7937-A820-CA63-C721AFA4325F}"/>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F1AB669-5EE1-0C5D-9279-7117BC043D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BAFCB009-DEB0-C17E-2557-1E045815B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DD66B01-4035-DDEF-02CC-5C992D3EC712}"/>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24E20D7D-8C93-D333-B021-6DCA0FCCB3A7}"/>
              </a:ext>
            </a:extLst>
          </p:cNvPr>
          <p:cNvSpPr>
            <a:spLocks noGrp="1"/>
          </p:cNvSpPr>
          <p:nvPr>
            <p:ph type="sldNum" sz="quarter" idx="12"/>
          </p:nvPr>
        </p:nvSpPr>
        <p:spPr>
          <a:xfrm>
            <a:off x="8610600" y="6310312"/>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66</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CE00D2CA-7FD6-F14C-7843-27AFCC5DC725}"/>
              </a:ext>
            </a:extLst>
          </p:cNvPr>
          <p:cNvSpPr txBox="1"/>
          <p:nvPr/>
        </p:nvSpPr>
        <p:spPr>
          <a:xfrm>
            <a:off x="-373626" y="2545879"/>
            <a:ext cx="12192000" cy="369332"/>
          </a:xfrm>
          <a:prstGeom prst="rect">
            <a:avLst/>
          </a:prstGeom>
          <a:noFill/>
        </p:spPr>
        <p:txBody>
          <a:bodyPr wrap="square" rtlCol="0">
            <a:spAutoFit/>
          </a:bodyPr>
          <a:lstStyle/>
          <a:p>
            <a:pPr algn="ctr"/>
            <a:r>
              <a:rPr lang="de-DE" b="1" dirty="0">
                <a:solidFill>
                  <a:srgbClr val="E4CEB7"/>
                </a:solidFill>
              </a:rPr>
              <a:t>Hormonelle Verhütungsmethoden &amp; Rauchen</a:t>
            </a:r>
          </a:p>
        </p:txBody>
      </p:sp>
      <p:sp>
        <p:nvSpPr>
          <p:cNvPr id="8" name="Inhaltsplatzhalter 2">
            <a:extLst>
              <a:ext uri="{FF2B5EF4-FFF2-40B4-BE49-F238E27FC236}">
                <a16:creationId xmlns:a16="http://schemas.microsoft.com/office/drawing/2014/main" id="{C0529E7E-E334-22DF-E40E-F3C86F074590}"/>
              </a:ext>
            </a:extLst>
          </p:cNvPr>
          <p:cNvSpPr txBox="1">
            <a:spLocks/>
          </p:cNvSpPr>
          <p:nvPr/>
        </p:nvSpPr>
        <p:spPr>
          <a:xfrm>
            <a:off x="3147802" y="2889397"/>
            <a:ext cx="8755581" cy="35043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500" dirty="0"/>
              <a:t>Dass Rauchen schädlich ist, ist allgemein bekannt. Doch viele wissen nicht, dass sich das Risiko für verschiedene gesundheitliche Probleme bei der </a:t>
            </a:r>
            <a:r>
              <a:rPr lang="de-DE" sz="1500" b="1" dirty="0"/>
              <a:t>gleichzeitigen Einnahme von östrogenhaltigen Verhütungsmitteln </a:t>
            </a:r>
            <a:r>
              <a:rPr lang="de-DE" sz="1500" dirty="0"/>
              <a:t>(wie der Mikropille) und dem </a:t>
            </a:r>
            <a:r>
              <a:rPr lang="de-DE" sz="1500" b="1" dirty="0"/>
              <a:t>regelmäßigen Rauchen </a:t>
            </a:r>
            <a:r>
              <a:rPr lang="de-DE" sz="1500" dirty="0"/>
              <a:t>erhöht. </a:t>
            </a:r>
          </a:p>
          <a:p>
            <a:pPr marL="0" indent="0">
              <a:buNone/>
            </a:pPr>
            <a:r>
              <a:rPr lang="de-DE" sz="1500" dirty="0"/>
              <a:t>Dazu gehört z.B. ein </a:t>
            </a:r>
            <a:r>
              <a:rPr lang="de-DE" sz="1500" b="1" dirty="0"/>
              <a:t>höheres Risiko </a:t>
            </a:r>
            <a:r>
              <a:rPr lang="de-DE" sz="1500" dirty="0"/>
              <a:t>für: </a:t>
            </a:r>
          </a:p>
          <a:p>
            <a:r>
              <a:rPr lang="de-DE" sz="1500" dirty="0"/>
              <a:t>Myokardinfarkt</a:t>
            </a:r>
          </a:p>
          <a:p>
            <a:r>
              <a:rPr lang="de-DE" sz="1500" dirty="0"/>
              <a:t>Ischämischer Hirninfarkt </a:t>
            </a:r>
          </a:p>
          <a:p>
            <a:r>
              <a:rPr lang="de-DE" sz="1500" dirty="0"/>
              <a:t>venöse Thromboembolie </a:t>
            </a:r>
          </a:p>
          <a:p>
            <a:r>
              <a:rPr lang="de-DE" sz="1500" dirty="0"/>
              <a:t>Hypertonie</a:t>
            </a:r>
          </a:p>
          <a:p>
            <a:pPr marL="0" indent="0">
              <a:buNone/>
            </a:pPr>
            <a:r>
              <a:rPr lang="de-DE" sz="1500" dirty="0"/>
              <a:t>Es können auch </a:t>
            </a:r>
            <a:r>
              <a:rPr lang="de-DE" sz="1500" b="1" dirty="0"/>
              <a:t>Ketten an Problemen </a:t>
            </a:r>
            <a:r>
              <a:rPr lang="de-DE" sz="1500" dirty="0"/>
              <a:t>ausgelöst werden, z.B.:</a:t>
            </a:r>
          </a:p>
          <a:p>
            <a:pPr>
              <a:buFont typeface="Symbol" panose="05050102010706020507" pitchFamily="18" charset="2"/>
              <a:buChar char="Þ"/>
            </a:pPr>
            <a:r>
              <a:rPr lang="de-DE" sz="1500" dirty="0"/>
              <a:t>Rauchen erhöht das Risiko für Migräne</a:t>
            </a:r>
          </a:p>
          <a:p>
            <a:pPr>
              <a:buFont typeface="Symbol" panose="05050102010706020507" pitchFamily="18" charset="2"/>
              <a:buChar char="Þ"/>
            </a:pPr>
            <a:r>
              <a:rPr lang="de-DE" sz="1500" dirty="0"/>
              <a:t>Mit Migräne hat man ein erhöhtes Risiko für einen ischämischen Schlaganfall &amp; Herzerkrankungen</a:t>
            </a:r>
          </a:p>
          <a:p>
            <a:pPr>
              <a:buFont typeface="Symbol" panose="05050102010706020507" pitchFamily="18" charset="2"/>
              <a:buChar char="Þ"/>
            </a:pPr>
            <a:r>
              <a:rPr lang="de-DE" sz="1500" dirty="0"/>
              <a:t> in Kombination mit der Mikropille erhöht sich das Hirninfarktrisiko um das 2- bis 4-fache</a:t>
            </a:r>
          </a:p>
          <a:p>
            <a:pPr marL="0" indent="0">
              <a:buNone/>
            </a:pPr>
            <a:r>
              <a:rPr lang="de-DE" sz="1200" i="1" dirty="0"/>
              <a:t>Quelle: </a:t>
            </a:r>
            <a:r>
              <a:rPr lang="de-DE" sz="1200" i="1" dirty="0" err="1"/>
              <a:t>Delisle</a:t>
            </a:r>
            <a:r>
              <a:rPr lang="de-DE" sz="1200" i="1" dirty="0"/>
              <a:t>, </a:t>
            </a:r>
            <a:r>
              <a:rPr lang="de-DE" sz="1200" i="1" dirty="0" err="1"/>
              <a:t>B.:Hormonelle</a:t>
            </a:r>
            <a:r>
              <a:rPr lang="de-DE" sz="1200" i="1" dirty="0"/>
              <a:t> Kontrazeption und Rauchen In: </a:t>
            </a:r>
            <a:r>
              <a:rPr lang="de-DE" sz="1200" i="1" dirty="0" err="1"/>
              <a:t>Gyn</a:t>
            </a:r>
            <a:r>
              <a:rPr lang="de-DE" sz="1200" i="1" dirty="0"/>
              <a:t>, 28, 2023, S.358-364)</a:t>
            </a:r>
          </a:p>
          <a:p>
            <a:pPr marL="0" indent="0">
              <a:buNone/>
            </a:pPr>
            <a:endParaRPr lang="de-DE" sz="1500" dirty="0"/>
          </a:p>
        </p:txBody>
      </p:sp>
      <p:pic>
        <p:nvPicPr>
          <p:cNvPr id="7" name="Grafik 6" descr="Ein Bild, das Person, Menschliches Gesicht, Wimper, Haut enthält.&#10;&#10;KI-generierte Inhalte können fehlerhaft sein.">
            <a:extLst>
              <a:ext uri="{FF2B5EF4-FFF2-40B4-BE49-F238E27FC236}">
                <a16:creationId xmlns:a16="http://schemas.microsoft.com/office/drawing/2014/main" id="{A399A48B-D3D9-6BE8-CA4C-0126278BD4A9}"/>
              </a:ext>
            </a:extLst>
          </p:cNvPr>
          <p:cNvPicPr>
            <a:picLocks noChangeAspect="1"/>
          </p:cNvPicPr>
          <p:nvPr/>
        </p:nvPicPr>
        <p:blipFill>
          <a:blip r:embed="rId3">
            <a:extLst>
              <a:ext uri="{28A0092B-C50C-407E-A947-70E740481C1C}">
                <a14:useLocalDpi xmlns:a14="http://schemas.microsoft.com/office/drawing/2010/main" val="0"/>
              </a:ext>
            </a:extLst>
          </a:blip>
          <a:srcRect r="-435" b="15523"/>
          <a:stretch>
            <a:fillRect/>
          </a:stretch>
        </p:blipFill>
        <p:spPr>
          <a:xfrm>
            <a:off x="288617" y="2805995"/>
            <a:ext cx="2777535" cy="3504317"/>
          </a:xfrm>
          <a:prstGeom prst="rect">
            <a:avLst/>
          </a:prstGeom>
        </p:spPr>
      </p:pic>
    </p:spTree>
    <p:extLst>
      <p:ext uri="{BB962C8B-B14F-4D97-AF65-F5344CB8AC3E}">
        <p14:creationId xmlns:p14="http://schemas.microsoft.com/office/powerpoint/2010/main" val="3736401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36A74D-8854-4B65-ECFD-044DA7B2EA24}"/>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2567A41-FA47-1F3B-BAA4-A3ACAFC9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699EF4A-24E3-1F68-C6E3-D3971FADF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A3116D6-0FBA-1B55-290D-88FC1987B204}"/>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8E27962-4295-EF94-DE78-221C8229BB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C857CEB9-D9ED-8775-C473-85E91E114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1C4B918-937F-C85F-7B7C-43821F2D139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32AE9ECE-FB51-C4B8-8596-8800A40925AC}"/>
              </a:ext>
            </a:extLst>
          </p:cNvPr>
          <p:cNvSpPr>
            <a:spLocks noGrp="1"/>
          </p:cNvSpPr>
          <p:nvPr>
            <p:ph type="sldNum" sz="quarter" idx="12"/>
          </p:nvPr>
        </p:nvSpPr>
        <p:spPr>
          <a:xfrm>
            <a:off x="8610600" y="6310312"/>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67</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0D6484F6-8346-9A72-7648-262B4B134DCA}"/>
              </a:ext>
            </a:extLst>
          </p:cNvPr>
          <p:cNvSpPr txBox="1"/>
          <p:nvPr/>
        </p:nvSpPr>
        <p:spPr>
          <a:xfrm>
            <a:off x="-373626" y="2545879"/>
            <a:ext cx="12192000" cy="369332"/>
          </a:xfrm>
          <a:prstGeom prst="rect">
            <a:avLst/>
          </a:prstGeom>
          <a:noFill/>
        </p:spPr>
        <p:txBody>
          <a:bodyPr wrap="square" rtlCol="0">
            <a:spAutoFit/>
          </a:bodyPr>
          <a:lstStyle/>
          <a:p>
            <a:pPr algn="ctr"/>
            <a:r>
              <a:rPr lang="de-DE" b="1" dirty="0">
                <a:solidFill>
                  <a:srgbClr val="E4CEB7"/>
                </a:solidFill>
              </a:rPr>
              <a:t>Wusstest du, dass die Pille beeinflussen kann, wen wir gut riechen können? </a:t>
            </a:r>
          </a:p>
        </p:txBody>
      </p:sp>
      <p:sp>
        <p:nvSpPr>
          <p:cNvPr id="8" name="Inhaltsplatzhalter 2">
            <a:extLst>
              <a:ext uri="{FF2B5EF4-FFF2-40B4-BE49-F238E27FC236}">
                <a16:creationId xmlns:a16="http://schemas.microsoft.com/office/drawing/2014/main" id="{8292793C-645C-5E62-2AC2-6DF7EE41D662}"/>
              </a:ext>
            </a:extLst>
          </p:cNvPr>
          <p:cNvSpPr txBox="1">
            <a:spLocks/>
          </p:cNvSpPr>
          <p:nvPr/>
        </p:nvSpPr>
        <p:spPr>
          <a:xfrm>
            <a:off x="4127157" y="3016692"/>
            <a:ext cx="7776226" cy="35043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t>Normalerweise sorgt die Natur dafür, dass wir </a:t>
            </a:r>
            <a:r>
              <a:rPr lang="de-DE" sz="1600" b="1" dirty="0"/>
              <a:t>Partner gut riechen </a:t>
            </a:r>
            <a:r>
              <a:rPr lang="de-DE" sz="1600" dirty="0"/>
              <a:t>können, die uns </a:t>
            </a:r>
            <a:r>
              <a:rPr lang="de-DE" sz="1600" b="1" dirty="0"/>
              <a:t>genetisch gut ergänzen</a:t>
            </a:r>
            <a:r>
              <a:rPr lang="de-DE" sz="1600" dirty="0"/>
              <a:t>. Das ist wichtig, damit Nachkommen gesund und widerstandsfähig sind. </a:t>
            </a:r>
          </a:p>
          <a:p>
            <a:pPr marL="0" indent="0">
              <a:buNone/>
            </a:pPr>
            <a:r>
              <a:rPr lang="de-DE" sz="1600" dirty="0"/>
              <a:t>Unter Einfluss der </a:t>
            </a:r>
            <a:r>
              <a:rPr lang="de-DE" sz="1600" b="1" dirty="0"/>
              <a:t>Pille verschiebt </a:t>
            </a:r>
            <a:r>
              <a:rPr lang="de-DE" sz="1600" dirty="0"/>
              <a:t>sich dieser </a:t>
            </a:r>
            <a:r>
              <a:rPr lang="de-DE" sz="1600" b="1" dirty="0"/>
              <a:t>Mechanismus</a:t>
            </a:r>
            <a:r>
              <a:rPr lang="de-DE" sz="1600" dirty="0"/>
              <a:t>: Manche Frauen fühlen sich plötzlich stärker zu Partnern hingezogen, die ihnen genetisch ähnlicher sind – evolutionär betrachtet ein Warnsignal dafür, dass man genetisch nicht zusammenpassen kann. </a:t>
            </a:r>
          </a:p>
          <a:p>
            <a:pPr marL="0" indent="0">
              <a:buNone/>
            </a:pPr>
            <a:r>
              <a:rPr lang="de-DE" sz="1600" dirty="0"/>
              <a:t>Wenn die </a:t>
            </a:r>
            <a:r>
              <a:rPr lang="de-DE" sz="1600" b="1" dirty="0"/>
              <a:t>Pille später abgesetzt </a:t>
            </a:r>
            <a:r>
              <a:rPr lang="de-DE" sz="1600" dirty="0"/>
              <a:t>wird, kann es passieren, dass die Partnerin den </a:t>
            </a:r>
            <a:r>
              <a:rPr lang="de-DE" sz="1600" b="1" dirty="0"/>
              <a:t>Geruch </a:t>
            </a:r>
            <a:r>
              <a:rPr lang="de-DE" sz="1600" dirty="0"/>
              <a:t>des Freundes auf einmal </a:t>
            </a:r>
            <a:r>
              <a:rPr lang="de-DE" sz="1600" b="1" dirty="0"/>
              <a:t>weniger attraktiv </a:t>
            </a:r>
            <a:r>
              <a:rPr lang="de-DE" sz="1600" dirty="0"/>
              <a:t>findet. Das kann zu Problemen in der Beziehung führen.</a:t>
            </a:r>
          </a:p>
          <a:p>
            <a:pPr marL="0" indent="0">
              <a:buNone/>
            </a:pPr>
            <a:r>
              <a:rPr lang="de-DE" sz="1600" dirty="0"/>
              <a:t>Bisher wurde dieser Effekt vor allem bei der Pille nachgewiesen, Fachleute </a:t>
            </a:r>
            <a:r>
              <a:rPr lang="de-DE" sz="1600" b="1" dirty="0"/>
              <a:t>vermuten </a:t>
            </a:r>
            <a:r>
              <a:rPr lang="de-DE" sz="1600" dirty="0"/>
              <a:t>aber, dass </a:t>
            </a:r>
            <a:r>
              <a:rPr lang="de-DE" sz="1600" b="1" dirty="0"/>
              <a:t>auch andere hormonelle Verhütungsmittel</a:t>
            </a:r>
            <a:r>
              <a:rPr lang="de-DE" sz="1600" dirty="0"/>
              <a:t> mit künstlichen Hormonen ähnliche Auswirkungen haben könnten.</a:t>
            </a:r>
          </a:p>
          <a:p>
            <a:pPr marL="0" indent="0">
              <a:buNone/>
            </a:pPr>
            <a:r>
              <a:rPr lang="en-US" sz="1200" i="1" dirty="0"/>
              <a:t>Quelle: Roberts, S.C. et al., 2008. MHC-correlated </a:t>
            </a:r>
            <a:r>
              <a:rPr lang="en-US" sz="1200" i="1" dirty="0" err="1"/>
              <a:t>odour</a:t>
            </a:r>
            <a:r>
              <a:rPr lang="en-US" sz="1200" i="1" dirty="0"/>
              <a:t> preferences in humans and the use of oral contraceptives. Proceedings of the Royal Society B: Biological Sciences, 275(1652), 2715-2722</a:t>
            </a:r>
            <a:endParaRPr lang="de-DE" sz="1200" i="1" dirty="0"/>
          </a:p>
          <a:p>
            <a:pPr marL="0" indent="0">
              <a:buNone/>
            </a:pPr>
            <a:endParaRPr lang="de-DE" sz="1200" dirty="0"/>
          </a:p>
        </p:txBody>
      </p:sp>
      <p:pic>
        <p:nvPicPr>
          <p:cNvPr id="9" name="Grafik 8" descr="Ein Bild, das Person, Menschliches Gesicht, Kleidung, Hals enthält.&#10;&#10;KI-generierte Inhalte können fehlerhaft sein.">
            <a:extLst>
              <a:ext uri="{FF2B5EF4-FFF2-40B4-BE49-F238E27FC236}">
                <a16:creationId xmlns:a16="http://schemas.microsoft.com/office/drawing/2014/main" id="{5BBC535B-4EEA-DCFA-C043-892C7DD0EF2E}"/>
              </a:ext>
            </a:extLst>
          </p:cNvPr>
          <p:cNvPicPr>
            <a:picLocks noChangeAspect="1"/>
          </p:cNvPicPr>
          <p:nvPr/>
        </p:nvPicPr>
        <p:blipFill>
          <a:blip r:embed="rId3">
            <a:extLst>
              <a:ext uri="{28A0092B-C50C-407E-A947-70E740481C1C}">
                <a14:useLocalDpi xmlns:a14="http://schemas.microsoft.com/office/drawing/2010/main" val="0"/>
              </a:ext>
            </a:extLst>
          </a:blip>
          <a:srcRect l="3408" r="7730"/>
          <a:stretch>
            <a:fillRect/>
          </a:stretch>
        </p:blipFill>
        <p:spPr>
          <a:xfrm>
            <a:off x="45309" y="3156819"/>
            <a:ext cx="4036540" cy="3243603"/>
          </a:xfrm>
          <a:prstGeom prst="rect">
            <a:avLst/>
          </a:prstGeom>
        </p:spPr>
      </p:pic>
    </p:spTree>
    <p:extLst>
      <p:ext uri="{BB962C8B-B14F-4D97-AF65-F5344CB8AC3E}">
        <p14:creationId xmlns:p14="http://schemas.microsoft.com/office/powerpoint/2010/main" val="1998192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0B46B0-A85E-359C-168B-18348327D03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E1CDBC5-C785-1AD8-9F7A-C50BE02EC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6A411B22-5458-0DE3-C4EC-2EE17B6AD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E8059EE-B888-008B-6DFD-A9C3F20965A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579292A-977D-6643-D718-5DE00E127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0102DE87-FE19-9BB3-BD8D-28D83F15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7254B4D-9E2F-9DE3-8A88-D71F7C59BC3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6C3BBF90-F4DB-C102-C765-84F3DB77F693}"/>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68</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BD11321C-B6AF-EA6A-F967-EEFF8596BF8B}"/>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046686CA-C6C1-26F1-8EBB-D9FF8A456B69}"/>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1A5EEC69-9663-8DC6-B8D6-2A349AAA5644}"/>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8885A5B-F21B-9CB8-1568-D0285BDCF625}"/>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33514825-6050-B4F2-AD29-91F17F7F94B2}"/>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B31DA7B7-E7CE-90B9-D739-0A3B0CDB4B03}"/>
              </a:ext>
            </a:extLst>
          </p:cNvPr>
          <p:cNvSpPr txBox="1"/>
          <p:nvPr/>
        </p:nvSpPr>
        <p:spPr>
          <a:xfrm>
            <a:off x="1463710" y="3073051"/>
            <a:ext cx="9264580" cy="369332"/>
          </a:xfrm>
          <a:prstGeom prst="rect">
            <a:avLst/>
          </a:prstGeom>
          <a:noFill/>
        </p:spPr>
        <p:txBody>
          <a:bodyPr wrap="square">
            <a:spAutoFit/>
          </a:bodyPr>
          <a:lstStyle/>
          <a:p>
            <a:pPr algn="ctr"/>
            <a:r>
              <a:rPr lang="de-DE" b="1">
                <a:solidFill>
                  <a:srgbClr val="DABC9E"/>
                </a:solidFill>
              </a:rPr>
              <a:t>Hormonelle Verhütungsmittel im Überblick</a:t>
            </a:r>
          </a:p>
        </p:txBody>
      </p:sp>
      <p:sp>
        <p:nvSpPr>
          <p:cNvPr id="5" name="Textfeld 4">
            <a:extLst>
              <a:ext uri="{FF2B5EF4-FFF2-40B4-BE49-F238E27FC236}">
                <a16:creationId xmlns:a16="http://schemas.microsoft.com/office/drawing/2014/main" id="{6448C236-2219-A137-AD21-011F4337BD5D}"/>
              </a:ext>
            </a:extLst>
          </p:cNvPr>
          <p:cNvSpPr txBox="1"/>
          <p:nvPr/>
        </p:nvSpPr>
        <p:spPr>
          <a:xfrm>
            <a:off x="332836" y="3708134"/>
            <a:ext cx="1921196" cy="369332"/>
          </a:xfrm>
          <a:prstGeom prst="rect">
            <a:avLst/>
          </a:prstGeom>
          <a:noFill/>
        </p:spPr>
        <p:txBody>
          <a:bodyPr wrap="square" rtlCol="0">
            <a:spAutoFit/>
          </a:bodyPr>
          <a:lstStyle/>
          <a:p>
            <a:r>
              <a:rPr lang="de-DE"/>
              <a:t>Antibabypille </a:t>
            </a:r>
          </a:p>
        </p:txBody>
      </p:sp>
      <p:sp>
        <p:nvSpPr>
          <p:cNvPr id="7" name="Textfeld 6">
            <a:extLst>
              <a:ext uri="{FF2B5EF4-FFF2-40B4-BE49-F238E27FC236}">
                <a16:creationId xmlns:a16="http://schemas.microsoft.com/office/drawing/2014/main" id="{EF6AB2AE-D1AD-74BC-CAE9-9050FE93382D}"/>
              </a:ext>
            </a:extLst>
          </p:cNvPr>
          <p:cNvSpPr txBox="1"/>
          <p:nvPr/>
        </p:nvSpPr>
        <p:spPr>
          <a:xfrm>
            <a:off x="2166177" y="3713755"/>
            <a:ext cx="2672862" cy="369332"/>
          </a:xfrm>
          <a:prstGeom prst="rect">
            <a:avLst/>
          </a:prstGeom>
          <a:noFill/>
        </p:spPr>
        <p:txBody>
          <a:bodyPr wrap="square" rtlCol="0">
            <a:spAutoFit/>
          </a:bodyPr>
          <a:lstStyle/>
          <a:p>
            <a:r>
              <a:rPr lang="de-DE"/>
              <a:t>Hormonspirale</a:t>
            </a:r>
          </a:p>
        </p:txBody>
      </p:sp>
      <p:sp>
        <p:nvSpPr>
          <p:cNvPr id="11" name="Textfeld 10">
            <a:extLst>
              <a:ext uri="{FF2B5EF4-FFF2-40B4-BE49-F238E27FC236}">
                <a16:creationId xmlns:a16="http://schemas.microsoft.com/office/drawing/2014/main" id="{D1910C7A-BBA0-5527-06F3-02B05DE1F55E}"/>
              </a:ext>
            </a:extLst>
          </p:cNvPr>
          <p:cNvSpPr txBox="1"/>
          <p:nvPr/>
        </p:nvSpPr>
        <p:spPr>
          <a:xfrm>
            <a:off x="4004113" y="3716114"/>
            <a:ext cx="1736437" cy="369332"/>
          </a:xfrm>
          <a:prstGeom prst="rect">
            <a:avLst/>
          </a:prstGeom>
          <a:noFill/>
        </p:spPr>
        <p:txBody>
          <a:bodyPr wrap="none" rtlCol="0">
            <a:spAutoFit/>
          </a:bodyPr>
          <a:lstStyle/>
          <a:p>
            <a:r>
              <a:rPr lang="de-DE"/>
              <a:t>Verhütungsring</a:t>
            </a:r>
          </a:p>
        </p:txBody>
      </p:sp>
      <p:sp>
        <p:nvSpPr>
          <p:cNvPr id="12" name="Textfeld 11">
            <a:extLst>
              <a:ext uri="{FF2B5EF4-FFF2-40B4-BE49-F238E27FC236}">
                <a16:creationId xmlns:a16="http://schemas.microsoft.com/office/drawing/2014/main" id="{AC7DCA41-D04F-3284-920A-93B5DF888576}"/>
              </a:ext>
            </a:extLst>
          </p:cNvPr>
          <p:cNvSpPr txBox="1"/>
          <p:nvPr/>
        </p:nvSpPr>
        <p:spPr>
          <a:xfrm>
            <a:off x="5833188" y="3713755"/>
            <a:ext cx="2108334" cy="369332"/>
          </a:xfrm>
          <a:prstGeom prst="rect">
            <a:avLst/>
          </a:prstGeom>
          <a:noFill/>
        </p:spPr>
        <p:txBody>
          <a:bodyPr wrap="none" rtlCol="0">
            <a:spAutoFit/>
          </a:bodyPr>
          <a:lstStyle/>
          <a:p>
            <a:r>
              <a:rPr lang="de-DE"/>
              <a:t>Verhütungspflaster</a:t>
            </a:r>
          </a:p>
        </p:txBody>
      </p:sp>
      <p:sp>
        <p:nvSpPr>
          <p:cNvPr id="13" name="Textfeld 12">
            <a:extLst>
              <a:ext uri="{FF2B5EF4-FFF2-40B4-BE49-F238E27FC236}">
                <a16:creationId xmlns:a16="http://schemas.microsoft.com/office/drawing/2014/main" id="{0A015422-CA0D-3F05-C2F7-F4F00ED18D50}"/>
              </a:ext>
            </a:extLst>
          </p:cNvPr>
          <p:cNvSpPr txBox="1"/>
          <p:nvPr/>
        </p:nvSpPr>
        <p:spPr>
          <a:xfrm>
            <a:off x="7784300" y="3713755"/>
            <a:ext cx="2291024" cy="369332"/>
          </a:xfrm>
          <a:prstGeom prst="rect">
            <a:avLst/>
          </a:prstGeom>
          <a:noFill/>
        </p:spPr>
        <p:txBody>
          <a:bodyPr wrap="square" rtlCol="0">
            <a:spAutoFit/>
          </a:bodyPr>
          <a:lstStyle/>
          <a:p>
            <a:r>
              <a:rPr lang="de-DE"/>
              <a:t>Verhütungsstäbchen</a:t>
            </a:r>
          </a:p>
        </p:txBody>
      </p:sp>
      <p:sp>
        <p:nvSpPr>
          <p:cNvPr id="14" name="Textfeld 13">
            <a:extLst>
              <a:ext uri="{FF2B5EF4-FFF2-40B4-BE49-F238E27FC236}">
                <a16:creationId xmlns:a16="http://schemas.microsoft.com/office/drawing/2014/main" id="{3A462B34-48E7-8940-DF5E-469633F258FC}"/>
              </a:ext>
            </a:extLst>
          </p:cNvPr>
          <p:cNvSpPr txBox="1"/>
          <p:nvPr/>
        </p:nvSpPr>
        <p:spPr>
          <a:xfrm>
            <a:off x="10411407" y="3711979"/>
            <a:ext cx="2743200" cy="369332"/>
          </a:xfrm>
          <a:prstGeom prst="rect">
            <a:avLst/>
          </a:prstGeom>
          <a:noFill/>
        </p:spPr>
        <p:txBody>
          <a:bodyPr wrap="square" rtlCol="0">
            <a:spAutoFit/>
          </a:bodyPr>
          <a:lstStyle/>
          <a:p>
            <a:r>
              <a:rPr lang="de-DE"/>
              <a:t>Depotspritze</a:t>
            </a:r>
          </a:p>
        </p:txBody>
      </p:sp>
      <p:pic>
        <p:nvPicPr>
          <p:cNvPr id="24" name="Inhaltsplatzhalter 10" descr="Ein Bild, das Person, Nagel, Finger, Hand enthält.&#10;&#10;KI-generierte Inhalte können fehlerhaft sein.">
            <a:extLst>
              <a:ext uri="{FF2B5EF4-FFF2-40B4-BE49-F238E27FC236}">
                <a16:creationId xmlns:a16="http://schemas.microsoft.com/office/drawing/2014/main" id="{7E1D3085-F068-E330-3976-0C2EC19915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640" y="4132847"/>
            <a:ext cx="1517839" cy="910704"/>
          </a:xfrm>
          <a:prstGeom prst="rect">
            <a:avLst/>
          </a:prstGeom>
        </p:spPr>
      </p:pic>
      <p:pic>
        <p:nvPicPr>
          <p:cNvPr id="25" name="Grafik 24" descr="Ein Bild, das medizinische Ausrüstung, Person, medizinisch, Gesundheitsversorgung enthält.&#10;&#10;KI-generierte Inhalte können fehlerhaft sein.">
            <a:extLst>
              <a:ext uri="{FF2B5EF4-FFF2-40B4-BE49-F238E27FC236}">
                <a16:creationId xmlns:a16="http://schemas.microsoft.com/office/drawing/2014/main" id="{4DAEFBF5-4D11-4D48-6BA0-6EBAF801C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573" y="4111877"/>
            <a:ext cx="1221006" cy="1090765"/>
          </a:xfrm>
          <a:prstGeom prst="rect">
            <a:avLst/>
          </a:prstGeom>
        </p:spPr>
      </p:pic>
      <p:pic>
        <p:nvPicPr>
          <p:cNvPr id="26" name="Grafik 25" descr="Ein Bild, das Person, Finger, Nagel, Haut enthält.&#10;&#10;Beschreibung automatisch generiert.">
            <a:extLst>
              <a:ext uri="{FF2B5EF4-FFF2-40B4-BE49-F238E27FC236}">
                <a16:creationId xmlns:a16="http://schemas.microsoft.com/office/drawing/2014/main" id="{F6ABEC0D-3769-AAB0-E08A-0A7FEFBC556F}"/>
              </a:ext>
            </a:extLst>
          </p:cNvPr>
          <p:cNvPicPr>
            <a:picLocks noChangeAspect="1"/>
          </p:cNvPicPr>
          <p:nvPr/>
        </p:nvPicPr>
        <p:blipFill>
          <a:blip r:embed="rId4"/>
          <a:stretch>
            <a:fillRect/>
          </a:stretch>
        </p:blipFill>
        <p:spPr>
          <a:xfrm>
            <a:off x="4113411" y="4122365"/>
            <a:ext cx="1517839" cy="910704"/>
          </a:xfrm>
          <a:prstGeom prst="rect">
            <a:avLst/>
          </a:prstGeom>
          <a:ln>
            <a:noFill/>
          </a:ln>
          <a:effectLst>
            <a:outerShdw blurRad="292100" dist="139700" dir="2700000" algn="tl" rotWithShape="0">
              <a:srgbClr val="333333">
                <a:alpha val="65000"/>
              </a:srgbClr>
            </a:outerShdw>
          </a:effectLst>
        </p:spPr>
      </p:pic>
      <p:pic>
        <p:nvPicPr>
          <p:cNvPr id="27" name="Grafik 26" descr="Ein Bild, das Person, Nagel, Finger, Zubehör enthält.&#10;&#10;KI-generierte Inhalte können fehlerhaft sein.">
            <a:extLst>
              <a:ext uri="{FF2B5EF4-FFF2-40B4-BE49-F238E27FC236}">
                <a16:creationId xmlns:a16="http://schemas.microsoft.com/office/drawing/2014/main" id="{F6286961-701E-860C-3E69-D124CFEE1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7669" y="4143852"/>
            <a:ext cx="1579372" cy="947623"/>
          </a:xfrm>
          <a:prstGeom prst="rect">
            <a:avLst/>
          </a:prstGeom>
        </p:spPr>
      </p:pic>
      <p:pic>
        <p:nvPicPr>
          <p:cNvPr id="28" name="Grafik 27" descr="Ein Bild, das Person, Toilettenartikel, Haut, Wimper enthält.&#10;&#10;KI-generierte Inhalte können fehlerhaft sein.">
            <a:extLst>
              <a:ext uri="{FF2B5EF4-FFF2-40B4-BE49-F238E27FC236}">
                <a16:creationId xmlns:a16="http://schemas.microsoft.com/office/drawing/2014/main" id="{628DFB31-9480-291C-3766-358ADAD8B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0365" y="4111876"/>
            <a:ext cx="1422519" cy="1090765"/>
          </a:xfrm>
          <a:prstGeom prst="rect">
            <a:avLst/>
          </a:prstGeom>
        </p:spPr>
      </p:pic>
      <p:pic>
        <p:nvPicPr>
          <p:cNvPr id="29" name="Grafik 28" descr="Ein Bild, das Person, Nagel, Im Haus, Finger enthält.&#10;&#10;KI-generierte Inhalte können fehlerhaft sein.">
            <a:extLst>
              <a:ext uri="{FF2B5EF4-FFF2-40B4-BE49-F238E27FC236}">
                <a16:creationId xmlns:a16="http://schemas.microsoft.com/office/drawing/2014/main" id="{EB53F3CD-2898-99E0-0DF7-E67A73B944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51216" y="4126197"/>
            <a:ext cx="1641666" cy="985000"/>
          </a:xfrm>
          <a:prstGeom prst="rect">
            <a:avLst/>
          </a:prstGeom>
        </p:spPr>
      </p:pic>
    </p:spTree>
    <p:extLst>
      <p:ext uri="{BB962C8B-B14F-4D97-AF65-F5344CB8AC3E}">
        <p14:creationId xmlns:p14="http://schemas.microsoft.com/office/powerpoint/2010/main" val="1256338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B22FFC-6022-1A9F-B7BF-27670ED79F59}"/>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1FFEEF22-C0B7-2DE2-7C0A-5BE3046E8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676326B8-31D5-D848-7C4E-875BC15EB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6267C5E-9204-5977-3072-A42CB15BD4A3}"/>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92713D2-BF53-F520-EC01-EF66C71B8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A2399D26-7775-5B20-1872-6844E3F46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A52511A-1957-C236-D7D3-C07408FCAFF9}"/>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1F0D13C1-73F4-743F-46E9-B5B368C82549}"/>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69</a:t>
            </a:fld>
            <a:endParaRPr lang="de-DE">
              <a:solidFill>
                <a:schemeClr val="tx1">
                  <a:lumMod val="50000"/>
                  <a:lumOff val="50000"/>
                </a:schemeClr>
              </a:solidFill>
            </a:endParaRPr>
          </a:p>
        </p:txBody>
      </p:sp>
      <p:sp>
        <p:nvSpPr>
          <p:cNvPr id="5" name="Textfeld 4">
            <a:extLst>
              <a:ext uri="{FF2B5EF4-FFF2-40B4-BE49-F238E27FC236}">
                <a16:creationId xmlns:a16="http://schemas.microsoft.com/office/drawing/2014/main" id="{2651CD30-3C80-C410-513B-678E8560B205}"/>
              </a:ext>
            </a:extLst>
          </p:cNvPr>
          <p:cNvSpPr txBox="1"/>
          <p:nvPr/>
        </p:nvSpPr>
        <p:spPr>
          <a:xfrm>
            <a:off x="0" y="2740690"/>
            <a:ext cx="12192000" cy="369332"/>
          </a:xfrm>
          <a:prstGeom prst="rect">
            <a:avLst/>
          </a:prstGeom>
          <a:noFill/>
        </p:spPr>
        <p:txBody>
          <a:bodyPr wrap="square" rtlCol="0">
            <a:spAutoFit/>
          </a:bodyPr>
          <a:lstStyle/>
          <a:p>
            <a:pPr algn="ctr"/>
            <a:r>
              <a:rPr lang="de-DE" b="1">
                <a:solidFill>
                  <a:srgbClr val="E4CEB7"/>
                </a:solidFill>
              </a:rPr>
              <a:t>Hormonelle Verhütungsmethoden</a:t>
            </a:r>
          </a:p>
        </p:txBody>
      </p:sp>
      <p:sp>
        <p:nvSpPr>
          <p:cNvPr id="6" name="Textfeld 5">
            <a:extLst>
              <a:ext uri="{FF2B5EF4-FFF2-40B4-BE49-F238E27FC236}">
                <a16:creationId xmlns:a16="http://schemas.microsoft.com/office/drawing/2014/main" id="{B8B346A9-7ECF-D13C-4B26-470B66B4075F}"/>
              </a:ext>
            </a:extLst>
          </p:cNvPr>
          <p:cNvSpPr txBox="1"/>
          <p:nvPr/>
        </p:nvSpPr>
        <p:spPr>
          <a:xfrm>
            <a:off x="166657" y="3296167"/>
            <a:ext cx="4348699" cy="2800767"/>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Hohe Sicherheit </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Sofortige Wirksamkeit (bei korrekter Anwendung) </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Linderung von Menstruationsbeschwerden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Zykluskontrolle (planbare Blutungen)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Langzeitschutz möglich (Implantat, Spirale)</a:t>
            </a:r>
            <a:endParaRPr lang="de-DE" sz="1600" dirty="0">
              <a:solidFill>
                <a:srgbClr val="008080"/>
              </a:solidFill>
            </a:endParaRPr>
          </a:p>
          <a:p>
            <a:pPr marL="285750" indent="-285750">
              <a:buFont typeface="Arial" panose="020B0604020202020204" pitchFamily="34" charset="0"/>
              <a:buChar char="•"/>
            </a:pPr>
            <a:r>
              <a:rPr lang="de-DE" sz="1600" dirty="0">
                <a:solidFill>
                  <a:srgbClr val="008080"/>
                </a:solidFill>
              </a:rPr>
              <a:t>Sexuelle Spontanität</a:t>
            </a:r>
          </a:p>
          <a:p>
            <a:pPr marL="285750" indent="-285750">
              <a:buFont typeface="Arial" panose="020B0604020202020204" pitchFamily="34" charset="0"/>
              <a:buChar char="•"/>
            </a:pPr>
            <a:r>
              <a:rPr lang="de-DE" sz="1600" dirty="0">
                <a:solidFill>
                  <a:srgbClr val="008080"/>
                </a:solidFill>
                <a:cs typeface="Arial"/>
              </a:rPr>
              <a:t>Verbesserung von Hautbild &amp; Haaren möglich</a:t>
            </a:r>
          </a:p>
        </p:txBody>
      </p:sp>
      <p:sp>
        <p:nvSpPr>
          <p:cNvPr id="7" name="Textfeld 6">
            <a:extLst>
              <a:ext uri="{FF2B5EF4-FFF2-40B4-BE49-F238E27FC236}">
                <a16:creationId xmlns:a16="http://schemas.microsoft.com/office/drawing/2014/main" id="{19A50110-D6B7-74BF-72A3-FF575F98F7E7}"/>
              </a:ext>
            </a:extLst>
          </p:cNvPr>
          <p:cNvSpPr txBox="1"/>
          <p:nvPr/>
        </p:nvSpPr>
        <p:spPr>
          <a:xfrm>
            <a:off x="4450619" y="3224403"/>
            <a:ext cx="7271244" cy="3785652"/>
          </a:xfrm>
          <a:prstGeom prst="rect">
            <a:avLst/>
          </a:prstGeom>
          <a:noFill/>
        </p:spPr>
        <p:txBody>
          <a:bodyPr wrap="square" lIns="91440" tIns="45720" rIns="91440" bIns="45720" rtlCol="0" anchor="t">
            <a:spAutoFit/>
          </a:bodyPr>
          <a:lstStyle/>
          <a:p>
            <a:r>
              <a:rPr lang="de-DE" sz="1600" b="1" dirty="0">
                <a:solidFill>
                  <a:srgbClr val="800080"/>
                </a:solidFill>
              </a:rPr>
              <a:t>Nachteile:</a:t>
            </a:r>
            <a:r>
              <a:rPr lang="de-DE" sz="1600" dirty="0">
                <a:solidFill>
                  <a:srgbClr val="800080"/>
                </a:solidFill>
              </a:rPr>
              <a:t> </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Hormonbedingte, systemische Nebenwirkungen möglich (Kopfschmerzen, Gewichtsveränderung, Stimmungsschwankungen, Beeinträchtigung der sexuellen Lust (Libido) etc.) =&gt; betreffen den ganzen Körper, da die Hormone über den Blutkreislauf verteilt werden</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Gesundheitsrisiken (ggf. erhöhtes Thromboserisiko, etc.)</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Kein Schutz vor sexuell übertragbaren Infektionen (STIs)</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langfristige Folgen (ggf. Zyklusstörungen nach Absetzen, verzögerte Rückkehr zur Fruchtbarkeit)</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cs typeface="Arial"/>
              </a:rPr>
              <a:t>Evtl. Arztbesuch nötig (z.B. für Einsetzen Hormonspirale, Stäbchen oder Dreimonatsspritze)</a:t>
            </a:r>
          </a:p>
          <a:p>
            <a:pPr marL="285750" indent="-285750">
              <a:buFont typeface="Arial" panose="020B0604020202020204" pitchFamily="34" charset="0"/>
              <a:buChar char="•"/>
            </a:pPr>
            <a:r>
              <a:rPr lang="de-DE" sz="1600" dirty="0">
                <a:solidFill>
                  <a:srgbClr val="800080"/>
                </a:solidFill>
                <a:cs typeface="Arial"/>
              </a:rPr>
              <a:t>Wechselwirkungen mit Medikamenten können z.T. Sicherheit reduzieren</a:t>
            </a:r>
          </a:p>
          <a:p>
            <a:pPr marL="285750" indent="-285750">
              <a:buFont typeface="Arial" panose="020B0604020202020204" pitchFamily="34" charset="0"/>
              <a:buChar char="•"/>
            </a:pPr>
            <a:r>
              <a:rPr lang="de-DE" sz="1600" dirty="0">
                <a:solidFill>
                  <a:srgbClr val="800080"/>
                </a:solidFill>
              </a:rPr>
              <a:t>Anwendung über längere Zeit kann Knochendichte verringern (durch Unterdrückung des Eisprungs)</a:t>
            </a:r>
            <a:endParaRPr lang="de-DE" sz="1600" dirty="0">
              <a:solidFill>
                <a:srgbClr val="800080"/>
              </a:solidFill>
              <a:cs typeface="Arial"/>
            </a:endParaRPr>
          </a:p>
          <a:p>
            <a:pPr marL="285750" indent="-285750">
              <a:buFont typeface="Arial" panose="020B0604020202020204" pitchFamily="34" charset="0"/>
              <a:buChar char="•"/>
            </a:pPr>
            <a:endParaRPr lang="de-DE" sz="1600" dirty="0">
              <a:solidFill>
                <a:srgbClr val="C00000"/>
              </a:solidFill>
              <a:cs typeface="Arial"/>
            </a:endParaRPr>
          </a:p>
        </p:txBody>
      </p:sp>
    </p:spTree>
    <p:extLst>
      <p:ext uri="{BB962C8B-B14F-4D97-AF65-F5344CB8AC3E}">
        <p14:creationId xmlns:p14="http://schemas.microsoft.com/office/powerpoint/2010/main" val="2517548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4D6909C-3EB9-9B64-B219-AE4E264D4E2C}"/>
              </a:ext>
            </a:extLst>
          </p:cNvPr>
          <p:cNvSpPr>
            <a:spLocks noGrp="1"/>
          </p:cNvSpPr>
          <p:nvPr>
            <p:ph type="title"/>
          </p:nvPr>
        </p:nvSpPr>
        <p:spPr>
          <a:xfrm>
            <a:off x="630936" y="640080"/>
            <a:ext cx="4818888" cy="1481328"/>
          </a:xfrm>
        </p:spPr>
        <p:txBody>
          <a:bodyPr anchor="b">
            <a:normAutofit/>
          </a:bodyPr>
          <a:lstStyle/>
          <a:p>
            <a:r>
              <a:rPr lang="de-DE" sz="5400"/>
              <a:t>Verhütung</a:t>
            </a:r>
          </a:p>
        </p:txBody>
      </p:sp>
      <p:sp>
        <p:nvSpPr>
          <p:cNvPr id="31"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4806C825-B84C-8AB5-5B7D-5275402D44B9}"/>
              </a:ext>
            </a:extLst>
          </p:cNvPr>
          <p:cNvSpPr>
            <a:spLocks noGrp="1"/>
          </p:cNvSpPr>
          <p:nvPr>
            <p:ph idx="1"/>
          </p:nvPr>
        </p:nvSpPr>
        <p:spPr>
          <a:xfrm>
            <a:off x="630936" y="2660904"/>
            <a:ext cx="4818888" cy="3547872"/>
          </a:xfrm>
        </p:spPr>
        <p:txBody>
          <a:bodyPr anchor="t">
            <a:normAutofit/>
          </a:bodyPr>
          <a:lstStyle/>
          <a:p>
            <a:pPr marL="0" indent="0">
              <a:buNone/>
            </a:pPr>
            <a:r>
              <a:rPr lang="en-US" sz="2200"/>
              <a:t>Name</a:t>
            </a:r>
          </a:p>
          <a:p>
            <a:pPr marL="0" indent="0">
              <a:buNone/>
            </a:pPr>
            <a:r>
              <a:rPr lang="en-US" sz="2200"/>
              <a:t>Datum</a:t>
            </a:r>
          </a:p>
          <a:p>
            <a:pPr marL="0" indent="0">
              <a:buNone/>
            </a:pPr>
            <a:r>
              <a:rPr lang="en-US" sz="2200"/>
              <a:t>Fach</a:t>
            </a:r>
          </a:p>
        </p:txBody>
      </p:sp>
      <p:sp>
        <p:nvSpPr>
          <p:cNvPr id="4" name="Foliennummernplatzhalter 3">
            <a:extLst>
              <a:ext uri="{FF2B5EF4-FFF2-40B4-BE49-F238E27FC236}">
                <a16:creationId xmlns:a16="http://schemas.microsoft.com/office/drawing/2014/main" id="{829DC289-08DB-70E5-0359-9A2DBCF084FF}"/>
              </a:ext>
            </a:extLst>
          </p:cNvPr>
          <p:cNvSpPr>
            <a:spLocks noGrp="1"/>
          </p:cNvSpPr>
          <p:nvPr>
            <p:ph type="sldNum" sz="quarter" idx="12"/>
          </p:nvPr>
        </p:nvSpPr>
        <p:spPr>
          <a:xfrm>
            <a:off x="8610600" y="6356350"/>
            <a:ext cx="2743200" cy="365125"/>
          </a:xfrm>
        </p:spPr>
        <p:txBody>
          <a:bodyPr>
            <a:normAutofit/>
          </a:bodyPr>
          <a:lstStyle/>
          <a:p>
            <a:pPr>
              <a:spcAft>
                <a:spcPts val="600"/>
              </a:spcAft>
            </a:pPr>
            <a:fld id="{802006FE-6571-4354-8775-F8708372C227}" type="slidenum">
              <a:rPr lang="de-DE"/>
              <a:pPr>
                <a:spcAft>
                  <a:spcPts val="600"/>
                </a:spcAft>
              </a:pPr>
              <a:t>7</a:t>
            </a:fld>
            <a:endParaRPr lang="de-DE"/>
          </a:p>
        </p:txBody>
      </p:sp>
      <p:sp>
        <p:nvSpPr>
          <p:cNvPr id="7" name="Textfeld 6">
            <a:extLst>
              <a:ext uri="{FF2B5EF4-FFF2-40B4-BE49-F238E27FC236}">
                <a16:creationId xmlns:a16="http://schemas.microsoft.com/office/drawing/2014/main" id="{A48991B5-2066-0CF7-FA23-264CAC1D9773}"/>
              </a:ext>
            </a:extLst>
          </p:cNvPr>
          <p:cNvSpPr txBox="1"/>
          <p:nvPr/>
        </p:nvSpPr>
        <p:spPr>
          <a:xfrm>
            <a:off x="494511" y="4166720"/>
            <a:ext cx="6247667" cy="1384995"/>
          </a:xfrm>
          <a:prstGeom prst="rect">
            <a:avLst/>
          </a:prstGeom>
          <a:noFill/>
        </p:spPr>
        <p:txBody>
          <a:bodyPr wrap="square" rtlCol="0">
            <a:spAutoFit/>
          </a:bodyPr>
          <a:lstStyle/>
          <a:p>
            <a:r>
              <a:rPr lang="de-DE" sz="2800"/>
              <a:t>Einstieg:</a:t>
            </a:r>
          </a:p>
          <a:p>
            <a:r>
              <a:rPr lang="de-DE" sz="2800"/>
              <a:t>Wie viele verschiedene Verhütungsmittel könnt ihr aufzählen?</a:t>
            </a:r>
          </a:p>
        </p:txBody>
      </p:sp>
      <p:sp>
        <p:nvSpPr>
          <p:cNvPr id="8" name="Ellipse 7">
            <a:extLst>
              <a:ext uri="{FF2B5EF4-FFF2-40B4-BE49-F238E27FC236}">
                <a16:creationId xmlns:a16="http://schemas.microsoft.com/office/drawing/2014/main" id="{4EFF5DB1-8D42-5FED-3EB0-09970669754D}"/>
              </a:ext>
            </a:extLst>
          </p:cNvPr>
          <p:cNvSpPr/>
          <p:nvPr/>
        </p:nvSpPr>
        <p:spPr>
          <a:xfrm>
            <a:off x="-1499052" y="-4470980"/>
            <a:ext cx="15249776"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0196CEF7-D59E-371C-4781-BA0C389F9025}"/>
              </a:ext>
            </a:extLst>
          </p:cNvPr>
          <p:cNvSpPr/>
          <p:nvPr/>
        </p:nvSpPr>
        <p:spPr>
          <a:xfrm>
            <a:off x="-1346652" y="5658794"/>
            <a:ext cx="15249776"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5764DD4B-75CE-C8B6-2858-AF2BCA27A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7482" y="1339944"/>
            <a:ext cx="4166720" cy="4166720"/>
          </a:xfrm>
          <a:prstGeom prst="rect">
            <a:avLst/>
          </a:prstGeom>
        </p:spPr>
      </p:pic>
    </p:spTree>
    <p:extLst>
      <p:ext uri="{BB962C8B-B14F-4D97-AF65-F5344CB8AC3E}">
        <p14:creationId xmlns:p14="http://schemas.microsoft.com/office/powerpoint/2010/main" val="184852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230894-4F4B-6148-734D-3EDA73CBC3B9}"/>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72441A4-1F7C-80C5-DC30-45A4CB75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27DD273-E6AF-46B6-55E7-BBC24BED3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AEBEE2F2-1478-8CDC-65C3-B928F6FD267C}"/>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E198C0B-63AD-5BFC-DD8E-C3A8117E6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AEC839B9-A243-04F0-096F-3AAE10C91A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AD86FA6-0409-C4A0-C996-F4255CB5A20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62F65223-8DA9-5DCE-39D3-CC6E6CFA5D9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70</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7F0167E8-04EC-3717-6F76-2C00206A8122}"/>
              </a:ext>
            </a:extLst>
          </p:cNvPr>
          <p:cNvSpPr txBox="1"/>
          <p:nvPr/>
        </p:nvSpPr>
        <p:spPr>
          <a:xfrm>
            <a:off x="3569110" y="2819566"/>
            <a:ext cx="7787738" cy="2585323"/>
          </a:xfrm>
          <a:prstGeom prst="rect">
            <a:avLst/>
          </a:prstGeom>
          <a:noFill/>
        </p:spPr>
        <p:txBody>
          <a:bodyPr wrap="square" rtlCol="0">
            <a:spAutoFit/>
          </a:bodyPr>
          <a:lstStyle/>
          <a:p>
            <a:r>
              <a:rPr lang="de-DE" b="1">
                <a:solidFill>
                  <a:srgbClr val="DABC9E"/>
                </a:solidFill>
              </a:rPr>
              <a:t>Die Antibabypille</a:t>
            </a:r>
          </a:p>
          <a:p>
            <a:pPr marL="285750" indent="-285750">
              <a:buFont typeface="Arial" panose="020B0604020202020204" pitchFamily="34" charset="0"/>
              <a:buChar char="•"/>
            </a:pPr>
            <a:r>
              <a:rPr lang="de-DE"/>
              <a:t>Tabletten oder Dragees</a:t>
            </a:r>
          </a:p>
          <a:p>
            <a:pPr marL="285750" indent="-285750">
              <a:buFont typeface="Arial" panose="020B0604020202020204" pitchFamily="34" charset="0"/>
              <a:buChar char="•"/>
            </a:pPr>
            <a:r>
              <a:rPr lang="de-DE"/>
              <a:t>Mischung aus künstlich nachgebauten Hormonen </a:t>
            </a:r>
          </a:p>
          <a:p>
            <a:endParaRPr lang="de-DE"/>
          </a:p>
          <a:p>
            <a:pPr marL="285750" indent="-285750">
              <a:buFont typeface="Arial" panose="020B0604020202020204" pitchFamily="34" charset="0"/>
              <a:buChar char="•"/>
            </a:pPr>
            <a:r>
              <a:rPr lang="de-DE"/>
              <a:t>Orale Ovulationshemmer =&gt; unterdrückt den Eisprung </a:t>
            </a:r>
          </a:p>
          <a:p>
            <a:pPr marL="285750" indent="-285750">
              <a:buFont typeface="Arial" panose="020B0604020202020204" pitchFamily="34" charset="0"/>
              <a:buChar char="•"/>
            </a:pPr>
            <a:r>
              <a:rPr lang="de-DE"/>
              <a:t>Greift in den Hormonkreislauf der Frau ein </a:t>
            </a:r>
          </a:p>
          <a:p>
            <a:pPr marL="742950" lvl="1" indent="-285750">
              <a:buFont typeface="Wingdings" panose="05000000000000000000" pitchFamily="2" charset="2"/>
              <a:buChar char="Ø"/>
            </a:pPr>
            <a:r>
              <a:rPr lang="de-DE"/>
              <a:t>Pille hat mehrere Angriffspunkte im hormonellen Regelkreis </a:t>
            </a:r>
          </a:p>
          <a:p>
            <a:pPr marL="742950" lvl="1" indent="-285750">
              <a:buFont typeface="Wingdings" panose="05000000000000000000" pitchFamily="2" charset="2"/>
              <a:buChar char="Ø"/>
            </a:pPr>
            <a:r>
              <a:rPr lang="de-DE"/>
              <a:t>Schützt auf dreifache Weise </a:t>
            </a:r>
          </a:p>
          <a:p>
            <a:pPr marL="285750" indent="-285750">
              <a:buFont typeface="Arial" panose="020B0604020202020204" pitchFamily="34" charset="0"/>
              <a:buChar char="•"/>
            </a:pPr>
            <a:r>
              <a:rPr lang="de-DE"/>
              <a:t>Rund 60 verschiedene Präparate</a:t>
            </a:r>
          </a:p>
        </p:txBody>
      </p:sp>
      <p:sp>
        <p:nvSpPr>
          <p:cNvPr id="6" name="Textfeld 5">
            <a:extLst>
              <a:ext uri="{FF2B5EF4-FFF2-40B4-BE49-F238E27FC236}">
                <a16:creationId xmlns:a16="http://schemas.microsoft.com/office/drawing/2014/main" id="{86201324-9C6C-A29B-B0BE-172B7E920069}"/>
              </a:ext>
            </a:extLst>
          </p:cNvPr>
          <p:cNvSpPr txBox="1"/>
          <p:nvPr/>
        </p:nvSpPr>
        <p:spPr>
          <a:xfrm>
            <a:off x="3569110" y="3610585"/>
            <a:ext cx="6115664" cy="369332"/>
          </a:xfrm>
          <a:prstGeom prst="rect">
            <a:avLst/>
          </a:prstGeom>
          <a:noFill/>
        </p:spPr>
        <p:txBody>
          <a:bodyPr wrap="square">
            <a:spAutoFit/>
          </a:bodyPr>
          <a:lstStyle/>
          <a:p>
            <a:pPr marL="742950" lvl="1" indent="-285750">
              <a:buFont typeface="Wingdings" panose="05000000000000000000" pitchFamily="2" charset="2"/>
              <a:buChar char="Ø"/>
            </a:pPr>
            <a:r>
              <a:rPr lang="de-DE" b="1"/>
              <a:t>Zwei Arten </a:t>
            </a:r>
          </a:p>
        </p:txBody>
      </p:sp>
      <p:sp>
        <p:nvSpPr>
          <p:cNvPr id="9" name="Ellipse 8">
            <a:extLst>
              <a:ext uri="{FF2B5EF4-FFF2-40B4-BE49-F238E27FC236}">
                <a16:creationId xmlns:a16="http://schemas.microsoft.com/office/drawing/2014/main" id="{68B5A358-DDCF-7A68-F664-45AB0655078C}"/>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DAE68F1F-68FF-0DA3-9C41-BF266F2EF98F}"/>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95FBFDEF-40CA-09C2-4739-3F2C957949E7}"/>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D4AADF80-4A69-CD2F-F3EA-018453083908}"/>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74B34334-C3A2-A608-4E3D-4DC4001E5B43}"/>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Inhaltsplatzhalter 10" descr="Ein Bild, das Person, Nagel, Finger, Hand enthält.&#10;&#10;KI-generierte Inhalte können fehlerhaft sein.">
            <a:extLst>
              <a:ext uri="{FF2B5EF4-FFF2-40B4-BE49-F238E27FC236}">
                <a16:creationId xmlns:a16="http://schemas.microsoft.com/office/drawing/2014/main" id="{F53E2A94-9DAD-520A-9A03-7A85E3B7AA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52" y="2929626"/>
            <a:ext cx="2543494" cy="1526097"/>
          </a:xfrm>
          <a:prstGeom prst="rect">
            <a:avLst/>
          </a:prstGeom>
        </p:spPr>
      </p:pic>
    </p:spTree>
    <p:extLst>
      <p:ext uri="{BB962C8B-B14F-4D97-AF65-F5344CB8AC3E}">
        <p14:creationId xmlns:p14="http://schemas.microsoft.com/office/powerpoint/2010/main" val="2855332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9668A8-6E74-D86E-B1E4-E34E9263F36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88DDF680-4403-19C0-CA78-D6681C2269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1502AA4F-2F7A-62C9-91B8-A651D9F62B31}"/>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1D16DB5E-FE0B-F72D-13C2-8E4E2B4F2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32C4345-7455-C133-170A-2A9CB8A14AD0}"/>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D41E1E5-8B4C-8248-E435-F1A58332E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28E17904-E5E8-3EC6-B55A-B6C40FD14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F062DFC-D513-8616-E0DC-E995ECC2020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57C5918-5281-0305-1E33-A4B5433417A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71</a:t>
            </a:fld>
            <a:endParaRPr lang="de-DE">
              <a:solidFill>
                <a:schemeClr val="tx1">
                  <a:lumMod val="50000"/>
                  <a:lumOff val="50000"/>
                </a:schemeClr>
              </a:solidFill>
            </a:endParaRPr>
          </a:p>
        </p:txBody>
      </p:sp>
      <p:sp>
        <p:nvSpPr>
          <p:cNvPr id="8" name="Textfeld 7">
            <a:extLst>
              <a:ext uri="{FF2B5EF4-FFF2-40B4-BE49-F238E27FC236}">
                <a16:creationId xmlns:a16="http://schemas.microsoft.com/office/drawing/2014/main" id="{2CCB0F58-B5ED-3D9F-B8EC-70A4170526D1}"/>
              </a:ext>
            </a:extLst>
          </p:cNvPr>
          <p:cNvSpPr txBox="1"/>
          <p:nvPr/>
        </p:nvSpPr>
        <p:spPr>
          <a:xfrm>
            <a:off x="2371303" y="2676139"/>
            <a:ext cx="6115664" cy="369332"/>
          </a:xfrm>
          <a:prstGeom prst="rect">
            <a:avLst/>
          </a:prstGeom>
          <a:noFill/>
        </p:spPr>
        <p:txBody>
          <a:bodyPr wrap="square">
            <a:spAutoFit/>
          </a:bodyPr>
          <a:lstStyle/>
          <a:p>
            <a:pPr marL="742950" lvl="1" indent="-285750">
              <a:buFont typeface="Wingdings" panose="05000000000000000000" pitchFamily="2" charset="2"/>
              <a:buChar char="Ø"/>
            </a:pPr>
            <a:r>
              <a:rPr lang="de-DE" b="1"/>
              <a:t>Zwei Arten </a:t>
            </a:r>
          </a:p>
        </p:txBody>
      </p:sp>
      <p:sp>
        <p:nvSpPr>
          <p:cNvPr id="9" name="Ellipse 8">
            <a:extLst>
              <a:ext uri="{FF2B5EF4-FFF2-40B4-BE49-F238E27FC236}">
                <a16:creationId xmlns:a16="http://schemas.microsoft.com/office/drawing/2014/main" id="{46D27B78-0D34-6D9E-660D-00DC95531DE6}"/>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6" name="Tabelle 5">
            <a:extLst>
              <a:ext uri="{FF2B5EF4-FFF2-40B4-BE49-F238E27FC236}">
                <a16:creationId xmlns:a16="http://schemas.microsoft.com/office/drawing/2014/main" id="{B58B13E7-54EE-597F-FE79-85260089177F}"/>
              </a:ext>
            </a:extLst>
          </p:cNvPr>
          <p:cNvGraphicFramePr>
            <a:graphicFrameLocks noGrp="1"/>
          </p:cNvGraphicFramePr>
          <p:nvPr>
            <p:extLst>
              <p:ext uri="{D42A27DB-BD31-4B8C-83A1-F6EECF244321}">
                <p14:modId xmlns:p14="http://schemas.microsoft.com/office/powerpoint/2010/main" val="1175629873"/>
              </p:ext>
            </p:extLst>
          </p:nvPr>
        </p:nvGraphicFramePr>
        <p:xfrm>
          <a:off x="2930681" y="3096577"/>
          <a:ext cx="8791182" cy="3113536"/>
        </p:xfrm>
        <a:graphic>
          <a:graphicData uri="http://schemas.openxmlformats.org/drawingml/2006/table">
            <a:tbl>
              <a:tblPr firstRow="1" bandRow="1">
                <a:tableStyleId>{5C22544A-7EE6-4342-B048-85BDC9FD1C3A}</a:tableStyleId>
              </a:tblPr>
              <a:tblGrid>
                <a:gridCol w="4395591">
                  <a:extLst>
                    <a:ext uri="{9D8B030D-6E8A-4147-A177-3AD203B41FA5}">
                      <a16:colId xmlns:a16="http://schemas.microsoft.com/office/drawing/2014/main" val="4113846696"/>
                    </a:ext>
                  </a:extLst>
                </a:gridCol>
                <a:gridCol w="4395591">
                  <a:extLst>
                    <a:ext uri="{9D8B030D-6E8A-4147-A177-3AD203B41FA5}">
                      <a16:colId xmlns:a16="http://schemas.microsoft.com/office/drawing/2014/main" val="3286635184"/>
                    </a:ext>
                  </a:extLst>
                </a:gridCol>
              </a:tblGrid>
              <a:tr h="827536">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1"/>
                        <a:t>die Mikropille-Kombinationspräparat</a:t>
                      </a:r>
                      <a:endParaRPr lang="de-DE"/>
                    </a:p>
                  </a:txBody>
                  <a:tcPr/>
                </a:tc>
                <a:tc>
                  <a:txBody>
                    <a:bodyPr/>
                    <a:lstStyle/>
                    <a:p>
                      <a:r>
                        <a:rPr lang="de-DE"/>
                        <a:t>Die Minipille</a:t>
                      </a:r>
                    </a:p>
                  </a:txBody>
                  <a:tcPr/>
                </a:tc>
                <a:extLst>
                  <a:ext uri="{0D108BD9-81ED-4DB2-BD59-A6C34878D82A}">
                    <a16:rowId xmlns:a16="http://schemas.microsoft.com/office/drawing/2014/main" val="3989680934"/>
                  </a:ext>
                </a:extLst>
              </a:tr>
              <a:tr h="479445">
                <a:tc>
                  <a:txBody>
                    <a:bodyPr/>
                    <a:lstStyle/>
                    <a:p>
                      <a:pPr marL="285750" indent="-285750">
                        <a:buFont typeface="Arial" panose="020B0604020202020204" pitchFamily="34" charset="0"/>
                        <a:buChar char="•"/>
                      </a:pPr>
                      <a:r>
                        <a:rPr lang="de-DE"/>
                        <a:t>Kombinationspräparat aus Östrogen und Gestagen</a:t>
                      </a:r>
                    </a:p>
                    <a:p>
                      <a:pPr marL="285750" indent="-285750" algn="l" rtl="0" fontAlgn="base">
                        <a:buFont typeface="Arial" panose="020B0604020202020204" pitchFamily="34" charset="0"/>
                        <a:buChar char="•"/>
                      </a:pPr>
                      <a:r>
                        <a:rPr lang="de-DE" sz="1800" b="0" i="0" u="none" strike="noStrike">
                          <a:solidFill>
                            <a:srgbClr val="000000"/>
                          </a:solidFill>
                          <a:effectLst/>
                        </a:rPr>
                        <a:t>Sicherheitsfenster bei vergessener Einnahme: 12 Stunden</a:t>
                      </a:r>
                      <a:r>
                        <a:rPr lang="en-US" sz="1800" b="0" i="0">
                          <a:solidFill>
                            <a:srgbClr val="000000"/>
                          </a:solidFill>
                          <a:effectLst/>
                        </a:rPr>
                        <a:t>​</a:t>
                      </a:r>
                      <a:endParaRPr lang="en-US" b="0" i="0">
                        <a:solidFill>
                          <a:srgbClr val="000000"/>
                        </a:solidFill>
                        <a:effectLst/>
                      </a:endParaRPr>
                    </a:p>
                    <a:p>
                      <a:pPr marL="285750" indent="-285750">
                        <a:buFont typeface="Arial" panose="020B0604020202020204" pitchFamily="34" charset="0"/>
                        <a:buChar char="•"/>
                      </a:pPr>
                      <a:endParaRPr lang="de-DE"/>
                    </a:p>
                  </a:txBody>
                  <a:tcPr/>
                </a:tc>
                <a:tc>
                  <a:txBody>
                    <a:bodyPr/>
                    <a:lstStyle/>
                    <a:p>
                      <a:pPr marL="285750" indent="-285750">
                        <a:buFont typeface="Arial" panose="020B0604020202020204" pitchFamily="34" charset="0"/>
                        <a:buChar char="•"/>
                      </a:pPr>
                      <a:r>
                        <a:rPr lang="de-DE"/>
                        <a:t>Enthält nur Gestagen, ist also Östrogenfrei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a:t>Aber: einige moderne Varianten </a:t>
                      </a:r>
                      <a:r>
                        <a:rPr lang="de-DE">
                          <a:solidFill>
                            <a:schemeClr val="tx1">
                              <a:lumMod val="85000"/>
                              <a:lumOff val="15000"/>
                            </a:schemeClr>
                          </a:solidFill>
                          <a:ea typeface="+mn-lt"/>
                          <a:cs typeface="+mn-lt"/>
                        </a:rPr>
                        <a:t>mit dem Hormon </a:t>
                      </a:r>
                      <a:r>
                        <a:rPr lang="de-DE" err="1">
                          <a:solidFill>
                            <a:schemeClr val="tx1">
                              <a:lumMod val="85000"/>
                              <a:lumOff val="15000"/>
                            </a:schemeClr>
                          </a:solidFill>
                          <a:ea typeface="+mn-lt"/>
                          <a:cs typeface="+mn-lt"/>
                        </a:rPr>
                        <a:t>Desogestrel</a:t>
                      </a:r>
                      <a:r>
                        <a:rPr lang="de-DE">
                          <a:solidFill>
                            <a:schemeClr val="tx1">
                              <a:lumMod val="85000"/>
                              <a:lumOff val="15000"/>
                            </a:schemeClr>
                          </a:solidFill>
                          <a:ea typeface="+mn-lt"/>
                          <a:cs typeface="+mn-lt"/>
                        </a:rPr>
                        <a:t> und Drospirenon hemmen zusätzlich den Eisprung</a:t>
                      </a:r>
                      <a:r>
                        <a:rPr lang="de-DE" b="0" i="0">
                          <a:solidFill>
                            <a:schemeClr val="tx1">
                              <a:lumMod val="85000"/>
                              <a:lumOff val="15000"/>
                            </a:schemeClr>
                          </a:solidFill>
                          <a:effectLst/>
                          <a:ea typeface="+mn-lt"/>
                          <a:cs typeface="+mn-lt"/>
                        </a:rPr>
                        <a:t> (wie Östrogen)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b="0" i="0" u="none" strike="noStrike">
                          <a:solidFill>
                            <a:srgbClr val="000000"/>
                          </a:solidFill>
                          <a:effectLst/>
                        </a:rPr>
                        <a:t>Einnahmezeit: ± 3 Stunden zu normaler, täglicher Einnahmezeit</a:t>
                      </a:r>
                      <a:endParaRPr lang="en-US" b="0" i="0">
                        <a:solidFill>
                          <a:srgbClr val="000000"/>
                        </a:solidFill>
                        <a:effectLst/>
                      </a:endParaRPr>
                    </a:p>
                  </a:txBody>
                  <a:tcPr/>
                </a:tc>
                <a:extLst>
                  <a:ext uri="{0D108BD9-81ED-4DB2-BD59-A6C34878D82A}">
                    <a16:rowId xmlns:a16="http://schemas.microsoft.com/office/drawing/2014/main" val="1344738829"/>
                  </a:ext>
                </a:extLst>
              </a:tr>
            </a:tbl>
          </a:graphicData>
        </a:graphic>
      </p:graphicFrame>
      <p:pic>
        <p:nvPicPr>
          <p:cNvPr id="5" name="Inhaltsplatzhalter 10" descr="Ein Bild, das Person, Nagel, Finger, Hand enthält.&#10;&#10;KI-generierte Inhalte können fehlerhaft sein.">
            <a:extLst>
              <a:ext uri="{FF2B5EF4-FFF2-40B4-BE49-F238E27FC236}">
                <a16:creationId xmlns:a16="http://schemas.microsoft.com/office/drawing/2014/main" id="{958B42A8-7A71-3A21-465A-E68C57155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35" y="2676139"/>
            <a:ext cx="2543494" cy="1526097"/>
          </a:xfrm>
          <a:prstGeom prst="rect">
            <a:avLst/>
          </a:prstGeom>
        </p:spPr>
      </p:pic>
    </p:spTree>
    <p:extLst>
      <p:ext uri="{BB962C8B-B14F-4D97-AF65-F5344CB8AC3E}">
        <p14:creationId xmlns:p14="http://schemas.microsoft.com/office/powerpoint/2010/main" val="1221193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1E787E-EAC1-DBF2-1D23-7600FF9969E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85ECDEF-256B-8BBC-CB30-8ACFEB363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4CDF779C-6C02-F771-D27E-50C35DC8B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F64A653-C31D-03D9-1593-6D11509BB5E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EF0E563-257F-2F0B-22E8-07C580D71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E9D2B46-5F06-E7E5-A7AE-8208B0286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E18EE41-B361-4C51-B432-11480E28F7DC}"/>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C65F4E15-04EB-2C61-E060-7B5D1A69E15D}"/>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72</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D7285562-6BC4-A0D5-09BF-043BF40AF6CF}"/>
              </a:ext>
            </a:extLst>
          </p:cNvPr>
          <p:cNvSpPr txBox="1"/>
          <p:nvPr/>
        </p:nvSpPr>
        <p:spPr>
          <a:xfrm>
            <a:off x="-455433" y="2582913"/>
            <a:ext cx="11167446" cy="369332"/>
          </a:xfrm>
          <a:prstGeom prst="rect">
            <a:avLst/>
          </a:prstGeom>
          <a:noFill/>
        </p:spPr>
        <p:txBody>
          <a:bodyPr wrap="square" rtlCol="0">
            <a:spAutoFit/>
          </a:bodyPr>
          <a:lstStyle/>
          <a:p>
            <a:pPr algn="ctr"/>
            <a:r>
              <a:rPr lang="de-DE" b="1">
                <a:solidFill>
                  <a:srgbClr val="DABC9E"/>
                </a:solidFill>
              </a:rPr>
              <a:t>Die Antibabypille</a:t>
            </a:r>
          </a:p>
        </p:txBody>
      </p:sp>
      <p:sp>
        <p:nvSpPr>
          <p:cNvPr id="9" name="Ellipse 8">
            <a:extLst>
              <a:ext uri="{FF2B5EF4-FFF2-40B4-BE49-F238E27FC236}">
                <a16:creationId xmlns:a16="http://schemas.microsoft.com/office/drawing/2014/main" id="{263E94BA-39D6-0E77-2C48-EB646D90EE86}"/>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239362F1-6F37-4177-404E-3B0E9943A04A}"/>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100AB431-FD48-D49B-B26F-D572CC942F40}"/>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3806C60C-AE12-71C9-3BFA-F93D47D22F41}"/>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49C2779B-E782-DA83-F0AA-3C9A8D33CBDA}"/>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5CDF38B-D18A-4C7F-7423-A25BB646654E}"/>
              </a:ext>
            </a:extLst>
          </p:cNvPr>
          <p:cNvSpPr txBox="1"/>
          <p:nvPr/>
        </p:nvSpPr>
        <p:spPr>
          <a:xfrm>
            <a:off x="625823" y="2952258"/>
            <a:ext cx="4511874" cy="861774"/>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Relativ leicht anzuwenden</a:t>
            </a:r>
            <a:endParaRPr lang="de-DE" sz="1600" dirty="0">
              <a:solidFill>
                <a:srgbClr val="008080"/>
              </a:solidFill>
              <a:cs typeface="Arial"/>
            </a:endParaRPr>
          </a:p>
          <a:p>
            <a:pPr marL="285750" indent="-285750">
              <a:buFont typeface="Arial" panose="020B0604020202020204" pitchFamily="34" charset="0"/>
              <a:buChar char="•"/>
            </a:pPr>
            <a:endParaRPr lang="de-DE" dirty="0">
              <a:solidFill>
                <a:srgbClr val="00B050"/>
              </a:solidFill>
            </a:endParaRPr>
          </a:p>
        </p:txBody>
      </p:sp>
      <p:sp>
        <p:nvSpPr>
          <p:cNvPr id="7" name="Textfeld 6">
            <a:extLst>
              <a:ext uri="{FF2B5EF4-FFF2-40B4-BE49-F238E27FC236}">
                <a16:creationId xmlns:a16="http://schemas.microsoft.com/office/drawing/2014/main" id="{C959F710-1377-EDD4-8A9B-106A03CBCCE5}"/>
              </a:ext>
            </a:extLst>
          </p:cNvPr>
          <p:cNvSpPr txBox="1"/>
          <p:nvPr/>
        </p:nvSpPr>
        <p:spPr>
          <a:xfrm>
            <a:off x="5260259" y="2948343"/>
            <a:ext cx="6743327" cy="1323439"/>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Viele Anwendungsfehler möglich</a:t>
            </a:r>
            <a:endParaRPr lang="de-DE" sz="1600" dirty="0">
              <a:solidFill>
                <a:srgbClr val="800080"/>
              </a:solidFill>
              <a:cs typeface="Arial"/>
            </a:endParaRPr>
          </a:p>
          <a:p>
            <a:r>
              <a:rPr lang="de-DE" sz="1600" dirty="0">
                <a:solidFill>
                  <a:srgbClr val="800080"/>
                </a:solidFill>
              </a:rPr>
              <a:t> =&gt; Disziplin bei Einnahme nötig (Verhütungs-Compliance)</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Empfängnisschutz kann durch Erbrechen oder Durchfall beeinträchtigt werden</a:t>
            </a:r>
            <a:endParaRPr lang="de-DE" sz="1600" dirty="0">
              <a:solidFill>
                <a:srgbClr val="800080"/>
              </a:solidFill>
              <a:cs typeface="Arial"/>
            </a:endParaRPr>
          </a:p>
        </p:txBody>
      </p:sp>
    </p:spTree>
    <p:extLst>
      <p:ext uri="{BB962C8B-B14F-4D97-AF65-F5344CB8AC3E}">
        <p14:creationId xmlns:p14="http://schemas.microsoft.com/office/powerpoint/2010/main" val="40631989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558A06-F80F-0D22-FCBC-0D62B8639577}"/>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2A9790F-AB65-8386-B523-D9F554466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7C8C6A4-C07F-C833-54C4-4353C6EED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BAF0F2A-9914-7628-F055-ACD03EE931EE}"/>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51E56453-A612-FC10-45D9-6C1E7A6360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250C43E6-B4DE-7FE0-0F2A-3B1E4ACE0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7DD6A4DF-AA3B-41CD-EF98-80470ECEF25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BCDAD690-180C-530A-A5F8-78FD5C2E68C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73</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BC4D88CB-9FED-18C1-2EE7-8C9C9DEA2221}"/>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9102DE4C-9A64-D6BB-3552-D43A39484919}"/>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0,3</a:t>
            </a:r>
          </a:p>
        </p:txBody>
      </p:sp>
      <p:sp>
        <p:nvSpPr>
          <p:cNvPr id="11" name="Textfeld 10">
            <a:extLst>
              <a:ext uri="{FF2B5EF4-FFF2-40B4-BE49-F238E27FC236}">
                <a16:creationId xmlns:a16="http://schemas.microsoft.com/office/drawing/2014/main" id="{C230FA33-B747-1BDA-34D5-1A56E6A553FA}"/>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7</a:t>
            </a:r>
          </a:p>
        </p:txBody>
      </p:sp>
      <p:sp>
        <p:nvSpPr>
          <p:cNvPr id="12" name="Ellipse 11">
            <a:extLst>
              <a:ext uri="{FF2B5EF4-FFF2-40B4-BE49-F238E27FC236}">
                <a16:creationId xmlns:a16="http://schemas.microsoft.com/office/drawing/2014/main" id="{A0D9B3B3-811C-768C-C319-158BB20D64C2}"/>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63481B19-FF30-2141-7869-E630E69380A2}"/>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EE956A00-0FBF-4F4C-331C-A2FED2A723AE}"/>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AB97D23A-B0D4-E2AD-12E9-78564AD85BA4}"/>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FB1CF056-AFF0-4E9C-B4DB-C57F8FD44450}"/>
              </a:ext>
            </a:extLst>
          </p:cNvPr>
          <p:cNvSpPr txBox="1"/>
          <p:nvPr/>
        </p:nvSpPr>
        <p:spPr>
          <a:xfrm>
            <a:off x="3234813" y="2941619"/>
            <a:ext cx="5879690" cy="3477875"/>
          </a:xfrm>
          <a:prstGeom prst="rect">
            <a:avLst/>
          </a:prstGeom>
          <a:solidFill>
            <a:schemeClr val="bg1"/>
          </a:solidFill>
          <a:ln>
            <a:solidFill>
              <a:srgbClr val="DABC9E"/>
            </a:solidFill>
          </a:ln>
        </p:spPr>
        <p:txBody>
          <a:bodyPr wrap="square" lIns="91440" tIns="45720" rIns="91440" bIns="45720" anchor="t">
            <a:spAutoFit/>
          </a:bodyPr>
          <a:lstStyle/>
          <a:p>
            <a:pPr algn="l" rtl="0" fontAlgn="base"/>
            <a:r>
              <a:rPr lang="de-DE" b="1" dirty="0">
                <a:solidFill>
                  <a:srgbClr val="DABC9E"/>
                </a:solidFill>
              </a:rPr>
              <a:t>Anwendungsfehler</a:t>
            </a:r>
          </a:p>
          <a:p>
            <a:pPr marL="285750" indent="-285750">
              <a:spcAft>
                <a:spcPts val="1200"/>
              </a:spcAft>
              <a:buFont typeface="Arial" panose="020B0604020202020204" pitchFamily="34" charset="0"/>
              <a:buChar char="•"/>
            </a:pPr>
            <a:r>
              <a:rPr lang="de-DE" sz="1800" dirty="0"/>
              <a:t>Pille zu spät einnehmen</a:t>
            </a:r>
            <a:br>
              <a:rPr lang="de-DE" sz="1800" dirty="0"/>
            </a:br>
            <a:r>
              <a:rPr lang="de-DE" sz="1800" dirty="0"/>
              <a:t>(Zeitverschiebung auf Reisen, Vergesslichkeit)</a:t>
            </a:r>
            <a:endParaRPr lang="de-DE" sz="1800" dirty="0">
              <a:cs typeface="Arial"/>
            </a:endParaRPr>
          </a:p>
          <a:p>
            <a:pPr marL="285750" indent="-285750">
              <a:spcAft>
                <a:spcPts val="1200"/>
              </a:spcAft>
              <a:buFont typeface="Arial" panose="020B0604020202020204" pitchFamily="34" charset="0"/>
              <a:buChar char="•"/>
            </a:pPr>
            <a:r>
              <a:rPr lang="de-DE" sz="1800" dirty="0"/>
              <a:t>Pille vergessen</a:t>
            </a:r>
            <a:endParaRPr lang="de-DE" sz="1800" dirty="0">
              <a:cs typeface="Arial"/>
            </a:endParaRPr>
          </a:p>
          <a:p>
            <a:pPr marL="285750" indent="-285750">
              <a:spcAft>
                <a:spcPts val="1200"/>
              </a:spcAft>
              <a:buFont typeface="Arial" panose="020B0604020202020204" pitchFamily="34" charset="0"/>
              <a:buChar char="•"/>
            </a:pPr>
            <a:r>
              <a:rPr lang="de-DE" sz="1800" dirty="0"/>
              <a:t>Durchfall/ Erbrechen</a:t>
            </a:r>
            <a:endParaRPr lang="de-DE" sz="1800" dirty="0">
              <a:cs typeface="Arial"/>
            </a:endParaRPr>
          </a:p>
          <a:p>
            <a:pPr marL="285750" indent="-285750">
              <a:spcAft>
                <a:spcPts val="1200"/>
              </a:spcAft>
              <a:buFont typeface="Arial" panose="020B0604020202020204" pitchFamily="34" charset="0"/>
              <a:buChar char="•"/>
            </a:pPr>
            <a:r>
              <a:rPr lang="de-DE" sz="1800" dirty="0"/>
              <a:t>Wechselwirkung mit anderen Medikamenten </a:t>
            </a:r>
            <a:r>
              <a:rPr lang="de-DE" dirty="0"/>
              <a:t>möglich </a:t>
            </a:r>
            <a:r>
              <a:rPr lang="de-DE" sz="1800" dirty="0"/>
              <a:t>(z. B. Antibiotika</a:t>
            </a:r>
            <a:r>
              <a:rPr lang="de-DE" dirty="0"/>
              <a:t>, </a:t>
            </a:r>
            <a:r>
              <a:rPr lang="de-DE" dirty="0">
                <a:ea typeface="+mn-lt"/>
                <a:cs typeface="+mn-lt"/>
              </a:rPr>
              <a:t>Abführmittel, Johanniskraut-Präparate mit </a:t>
            </a:r>
            <a:r>
              <a:rPr lang="de-DE" dirty="0" err="1">
                <a:ea typeface="+mn-lt"/>
                <a:cs typeface="+mn-lt"/>
              </a:rPr>
              <a:t>Hyperforin</a:t>
            </a:r>
            <a:r>
              <a:rPr lang="de-DE" dirty="0"/>
              <a:t>, regelmäßig viel Grapefruit-Saft)</a:t>
            </a:r>
            <a:endParaRPr lang="de-DE" sz="1800" dirty="0">
              <a:cs typeface="Arial"/>
            </a:endParaRPr>
          </a:p>
          <a:p>
            <a:pPr marL="285750" indent="-285750">
              <a:spcAft>
                <a:spcPts val="1200"/>
              </a:spcAft>
              <a:buFont typeface="Arial" panose="020B0604020202020204" pitchFamily="34" charset="0"/>
              <a:buChar char="•"/>
            </a:pPr>
            <a:r>
              <a:rPr lang="de-DE" sz="1800" dirty="0"/>
              <a:t>Falsche Lagerung</a:t>
            </a:r>
            <a:endParaRPr lang="de-DE" sz="1800" dirty="0">
              <a:cs typeface="Arial"/>
            </a:endParaRPr>
          </a:p>
        </p:txBody>
      </p:sp>
    </p:spTree>
    <p:extLst>
      <p:ext uri="{BB962C8B-B14F-4D97-AF65-F5344CB8AC3E}">
        <p14:creationId xmlns:p14="http://schemas.microsoft.com/office/powerpoint/2010/main" val="3054977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61A07C-CBCB-16CB-2E9B-841580E8EA1D}"/>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202A310-63A8-E066-FDBD-FC5022D44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5942261E-2B96-82DE-9EF2-3B611C3BE3AB}"/>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F5D69F6B-462C-8AD8-993B-1A4BE6241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8C18458-D40E-D149-0A99-163336D963FF}"/>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7C13D6E8-69C7-DE0C-8BCF-A824A60E60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F199ADE5-DB79-6CE9-8A9E-7916BAED48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D49FB6F-2F6F-05F0-34FD-CFB9F03E8DE2}"/>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1B5E33AB-321C-0A10-FABF-C568380F1BD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74</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9A73CD7F-4BA6-C61F-85BB-63EF813A28A8}"/>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C5400FB1-9D01-96AF-1C7F-9B80D78B2607}"/>
              </a:ext>
            </a:extLst>
          </p:cNvPr>
          <p:cNvSpPr txBox="1"/>
          <p:nvPr/>
        </p:nvSpPr>
        <p:spPr>
          <a:xfrm>
            <a:off x="3575557" y="2882409"/>
            <a:ext cx="7938198" cy="3377848"/>
          </a:xfrm>
          <a:prstGeom prst="rect">
            <a:avLst/>
          </a:prstGeom>
          <a:noFill/>
        </p:spPr>
        <p:txBody>
          <a:bodyPr wrap="square" lIns="91440" tIns="45720" rIns="91440" bIns="45720" rtlCol="0" anchor="t">
            <a:spAutoFit/>
          </a:bodyPr>
          <a:lstStyle/>
          <a:p>
            <a:r>
              <a:rPr lang="de-DE" b="1" dirty="0">
                <a:solidFill>
                  <a:srgbClr val="DABC9E"/>
                </a:solidFill>
              </a:rPr>
              <a:t>Die Hormonspirale</a:t>
            </a:r>
          </a:p>
          <a:p>
            <a:pPr marL="285750" indent="-285750">
              <a:buFont typeface="Arial" panose="020B0604020202020204" pitchFamily="34" charset="0"/>
              <a:buChar char="•"/>
            </a:pPr>
            <a:r>
              <a:rPr lang="de-DE" dirty="0"/>
              <a:t>auch IUS (= </a:t>
            </a:r>
            <a:r>
              <a:rPr lang="de-DE" dirty="0" err="1"/>
              <a:t>IntraUterinSystem</a:t>
            </a:r>
            <a:r>
              <a:rPr lang="de-DE" dirty="0"/>
              <a:t> genannt)</a:t>
            </a:r>
            <a:endParaRPr lang="de-DE" dirty="0">
              <a:cs typeface="Arial"/>
            </a:endParaRPr>
          </a:p>
          <a:p>
            <a:pPr marL="285750" indent="-285750">
              <a:buFont typeface="Arial" panose="020B0604020202020204" pitchFamily="34" charset="0"/>
              <a:buChar char="•"/>
            </a:pPr>
            <a:r>
              <a:rPr lang="de-DE" dirty="0"/>
              <a:t>Wird innerhalb von rund 5 Minuten in der Frauenarztpraxis in die Gebärmutter eingesetzt</a:t>
            </a:r>
            <a:endParaRPr lang="de-DE" dirty="0">
              <a:cs typeface="Arial"/>
            </a:endParaRPr>
          </a:p>
          <a:p>
            <a:endParaRPr lang="de-DE" dirty="0">
              <a:solidFill>
                <a:srgbClr val="000000"/>
              </a:solidFill>
              <a:cs typeface="Arial" panose="020B0604020202020204"/>
            </a:endParaRPr>
          </a:p>
          <a:p>
            <a:r>
              <a:rPr lang="de-DE" b="1" dirty="0">
                <a:solidFill>
                  <a:srgbClr val="DABC9E"/>
                </a:solidFill>
              </a:rPr>
              <a:t>Wirkungsweise</a:t>
            </a:r>
            <a:endParaRPr lang="de-DE" b="1" dirty="0">
              <a:solidFill>
                <a:srgbClr val="DABC9E"/>
              </a:solidFill>
              <a:cs typeface="Arial"/>
            </a:endParaRPr>
          </a:p>
          <a:p>
            <a:pPr marL="285750" indent="-285750">
              <a:buFont typeface="Arial"/>
              <a:buChar char="•"/>
            </a:pPr>
            <a:r>
              <a:rPr lang="de-DE" dirty="0"/>
              <a:t>Östrogenfrei, </a:t>
            </a:r>
            <a:r>
              <a:rPr lang="de-DE" dirty="0" err="1"/>
              <a:t>gestagenhaltig</a:t>
            </a:r>
            <a:endParaRPr lang="de-DE" dirty="0">
              <a:cs typeface="Arial" panose="020B0604020202020204"/>
            </a:endParaRPr>
          </a:p>
          <a:p>
            <a:pPr algn="l" rtl="0" fontAlgn="base">
              <a:lnSpc>
                <a:spcPts val="2100"/>
              </a:lnSpc>
              <a:buFont typeface="Arial" panose="020B0604020202020204" pitchFamily="34" charset="0"/>
              <a:buChar char="•"/>
            </a:pPr>
            <a:r>
              <a:rPr lang="de-DE" sz="1800" i="0" u="none" strike="noStrike" dirty="0">
                <a:effectLst/>
              </a:rPr>
              <a:t>Verdickung und Milieuveränderung des Schleims im Gebärmutterhalskanal</a:t>
            </a:r>
            <a:r>
              <a:rPr lang="en-US" sz="1800" i="0" dirty="0">
                <a:effectLst/>
              </a:rPr>
              <a:t>​</a:t>
            </a:r>
            <a:endParaRPr lang="en-US" i="0" dirty="0">
              <a:effectLst/>
              <a:cs typeface="Arial"/>
            </a:endParaRPr>
          </a:p>
          <a:p>
            <a:pPr algn="l" rtl="0" fontAlgn="base">
              <a:lnSpc>
                <a:spcPts val="2100"/>
              </a:lnSpc>
            </a:pPr>
            <a:r>
              <a:rPr lang="de-DE" sz="1800" i="0" u="none" strike="noStrike" dirty="0">
                <a:effectLst/>
              </a:rPr>
              <a:t>=&gt; Behinderung des Aufsteigens der Spermien</a:t>
            </a:r>
            <a:r>
              <a:rPr lang="en-US" sz="1800" i="0" dirty="0">
                <a:effectLst/>
              </a:rPr>
              <a:t>​</a:t>
            </a:r>
            <a:endParaRPr lang="en-US" i="0" dirty="0">
              <a:effectLst/>
              <a:cs typeface="Arial"/>
            </a:endParaRPr>
          </a:p>
          <a:p>
            <a:pPr>
              <a:lnSpc>
                <a:spcPts val="2100"/>
              </a:lnSpc>
            </a:pPr>
            <a:endParaRPr lang="en-US" dirty="0"/>
          </a:p>
          <a:p>
            <a:pPr algn="l" rtl="0" fontAlgn="base">
              <a:lnSpc>
                <a:spcPts val="2100"/>
              </a:lnSpc>
              <a:buFont typeface="Arial" panose="020B0604020202020204" pitchFamily="34" charset="0"/>
              <a:buChar char="•"/>
            </a:pPr>
            <a:r>
              <a:rPr lang="de-DE" sz="1800" i="0" u="none" strike="noStrike" dirty="0">
                <a:effectLst/>
              </a:rPr>
              <a:t>Wachstum Gebärmutterschleimhaut wird unterdrückt/reduziert</a:t>
            </a:r>
            <a:endParaRPr lang="de-DE" sz="1800" i="0" u="none" strike="noStrike" dirty="0">
              <a:effectLst/>
              <a:cs typeface="Arial"/>
            </a:endParaRPr>
          </a:p>
          <a:p>
            <a:pPr fontAlgn="base">
              <a:lnSpc>
                <a:spcPts val="2100"/>
              </a:lnSpc>
            </a:pPr>
            <a:r>
              <a:rPr lang="de-DE" i="0" dirty="0">
                <a:effectLst/>
              </a:rPr>
              <a:t>=&gt; Soll die Einnistun</a:t>
            </a:r>
            <a:r>
              <a:rPr lang="de-DE" dirty="0"/>
              <a:t>g einer doch befruchteten Eizelle verhindern</a:t>
            </a:r>
            <a:endParaRPr lang="de-DE" b="1" dirty="0">
              <a:solidFill>
                <a:srgbClr val="DABC9E"/>
              </a:solidFill>
            </a:endParaRPr>
          </a:p>
        </p:txBody>
      </p:sp>
      <p:pic>
        <p:nvPicPr>
          <p:cNvPr id="8" name="Grafik 7" descr="Ein Bild, das medizinische Ausrüstung, Person, medizinisch, Gesundheitsversorgung enthält.&#10;&#10;KI-generierte Inhalte können fehlerhaft sein.">
            <a:extLst>
              <a:ext uri="{FF2B5EF4-FFF2-40B4-BE49-F238E27FC236}">
                <a16:creationId xmlns:a16="http://schemas.microsoft.com/office/drawing/2014/main" id="{400875BE-DCB2-CF1E-29A0-D7E8FDC37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414" y="2929302"/>
            <a:ext cx="2414143" cy="2156634"/>
          </a:xfrm>
          <a:prstGeom prst="rect">
            <a:avLst/>
          </a:prstGeom>
        </p:spPr>
      </p:pic>
    </p:spTree>
    <p:extLst>
      <p:ext uri="{BB962C8B-B14F-4D97-AF65-F5344CB8AC3E}">
        <p14:creationId xmlns:p14="http://schemas.microsoft.com/office/powerpoint/2010/main" val="1998300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653F31-83A2-9EBB-52BC-9309E3BD811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B930FC8E-58EF-38FA-1A23-CD975299E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033741EB-EFEE-B0AF-7F2F-745173BF09E6}"/>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90D76F72-A394-53E5-CC79-0B7EF82B7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384289D-9B2B-D36F-C47D-891DD42AB251}"/>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859B7ACA-2762-3A3B-29DC-75FCFE0A1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8C46F555-8A5A-D361-C457-95CD8A541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7757569B-C533-D345-CDBF-2852F3E1AA9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98965258-B4B5-67DE-FE6B-07BF2752BD6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75</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2C92E02F-D13A-9DF4-02E2-2917CB1F6514}"/>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159B7A24-BF27-7ADB-26B8-FB4CCFE117AF}"/>
              </a:ext>
            </a:extLst>
          </p:cNvPr>
          <p:cNvSpPr txBox="1"/>
          <p:nvPr/>
        </p:nvSpPr>
        <p:spPr>
          <a:xfrm>
            <a:off x="3575557" y="2882409"/>
            <a:ext cx="7938198" cy="2585323"/>
          </a:xfrm>
          <a:prstGeom prst="rect">
            <a:avLst/>
          </a:prstGeom>
          <a:noFill/>
        </p:spPr>
        <p:txBody>
          <a:bodyPr wrap="square" lIns="91440" tIns="45720" rIns="91440" bIns="45720" rtlCol="0" anchor="t">
            <a:spAutoFit/>
          </a:bodyPr>
          <a:lstStyle/>
          <a:p>
            <a:r>
              <a:rPr lang="de-DE" b="1" dirty="0">
                <a:solidFill>
                  <a:srgbClr val="DABC9E"/>
                </a:solidFill>
              </a:rPr>
              <a:t>Die Lüge der „lokalen“ Wirkung </a:t>
            </a:r>
          </a:p>
          <a:p>
            <a:pPr marL="285750" indent="-285750">
              <a:buFont typeface="Arial" panose="020B0604020202020204" pitchFamily="34" charset="0"/>
              <a:buChar char="•"/>
            </a:pPr>
            <a:r>
              <a:rPr lang="de-DE" dirty="0"/>
              <a:t>Geworben wird häufig mit lokaler Wirkung der Hormonspirale in der Gebärmutter v.a. im Vergleich zur Pille, die oral eingenommen wird und somit systemisch (im ganzen Körper) wirkt.</a:t>
            </a:r>
            <a:endParaRPr lang="de-DE" dirty="0">
              <a:cs typeface="Arial"/>
            </a:endParaRPr>
          </a:p>
          <a:p>
            <a:endParaRPr lang="de-DE" dirty="0">
              <a:cs typeface="Arial"/>
            </a:endParaRPr>
          </a:p>
          <a:p>
            <a:pPr marL="285750" indent="-285750">
              <a:buFont typeface="Arial" panose="020B0604020202020204" pitchFamily="34" charset="0"/>
              <a:buChar char="•"/>
            </a:pPr>
            <a:r>
              <a:rPr lang="de-DE" dirty="0">
                <a:solidFill>
                  <a:srgbClr val="800080"/>
                </a:solidFill>
              </a:rPr>
              <a:t>Der Mythos ist aber falsch! Die Hormone der Hormonspirale wirken primär lokal, gelangen aber in geringen Mengen ins Blut. Eine systemische Wirkung gilt als nachgewiesen.</a:t>
            </a:r>
          </a:p>
          <a:p>
            <a:endParaRPr lang="de-DE" dirty="0">
              <a:cs typeface="Arial"/>
            </a:endParaRPr>
          </a:p>
        </p:txBody>
      </p:sp>
      <p:pic>
        <p:nvPicPr>
          <p:cNvPr id="6" name="Grafik 5" descr="Ein Bild, das medizinische Ausrüstung, Person, medizinisch, Gesundheitsversorgung enthält.&#10;&#10;KI-generierte Inhalte können fehlerhaft sein.">
            <a:extLst>
              <a:ext uri="{FF2B5EF4-FFF2-40B4-BE49-F238E27FC236}">
                <a16:creationId xmlns:a16="http://schemas.microsoft.com/office/drawing/2014/main" id="{22731417-49C6-06A6-2665-7A860581A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414" y="2929302"/>
            <a:ext cx="2414143" cy="2156634"/>
          </a:xfrm>
          <a:prstGeom prst="rect">
            <a:avLst/>
          </a:prstGeom>
        </p:spPr>
      </p:pic>
    </p:spTree>
    <p:extLst>
      <p:ext uri="{BB962C8B-B14F-4D97-AF65-F5344CB8AC3E}">
        <p14:creationId xmlns:p14="http://schemas.microsoft.com/office/powerpoint/2010/main" val="947828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C8235A-AA2F-B1E9-3DB7-3C7899333A7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3B9A17E-A3B9-6877-BB8F-1F8C917A77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795C1EFA-3C11-7B7A-C866-E10F3D91B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F5AB2B4-3E74-E4E2-41AE-409F252D055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7E26AC17-A8AC-470C-DB47-0F2EC2F12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F547E72-A7D9-0CCA-AFDB-C63669151B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05661BA-6965-C7C7-5CBA-F683F4CB629E}"/>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B6634A6A-9334-2E9D-1F74-7DA3A97ABFE8}"/>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76</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CA43FEC0-B509-B3AF-15C0-D8C883EC75BE}"/>
              </a:ext>
            </a:extLst>
          </p:cNvPr>
          <p:cNvSpPr txBox="1"/>
          <p:nvPr/>
        </p:nvSpPr>
        <p:spPr>
          <a:xfrm>
            <a:off x="-455433" y="2582913"/>
            <a:ext cx="11167446" cy="369332"/>
          </a:xfrm>
          <a:prstGeom prst="rect">
            <a:avLst/>
          </a:prstGeom>
          <a:noFill/>
        </p:spPr>
        <p:txBody>
          <a:bodyPr wrap="square" rtlCol="0">
            <a:spAutoFit/>
          </a:bodyPr>
          <a:lstStyle/>
          <a:p>
            <a:pPr algn="ctr"/>
            <a:r>
              <a:rPr lang="de-DE" b="1">
                <a:solidFill>
                  <a:srgbClr val="DABC9E"/>
                </a:solidFill>
              </a:rPr>
              <a:t>Die Hormonspirale</a:t>
            </a:r>
          </a:p>
        </p:txBody>
      </p:sp>
      <p:sp>
        <p:nvSpPr>
          <p:cNvPr id="9" name="Ellipse 8">
            <a:extLst>
              <a:ext uri="{FF2B5EF4-FFF2-40B4-BE49-F238E27FC236}">
                <a16:creationId xmlns:a16="http://schemas.microsoft.com/office/drawing/2014/main" id="{F5B411FD-4019-D0CC-EAE4-A31569135C49}"/>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4D5A2BCB-FE9D-4ECD-76EC-3CD3380BFAF3}"/>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20BFC83-79C1-5AE0-455F-DDA4E1D60F41}"/>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D34E9505-499C-23FC-9197-F7728BFB353C}"/>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8D15C9F8-CEA7-94F7-54BA-A359B03E4E4A}"/>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58649C8-835C-9955-2B80-53E2694CC767}"/>
              </a:ext>
            </a:extLst>
          </p:cNvPr>
          <p:cNvSpPr txBox="1"/>
          <p:nvPr/>
        </p:nvSpPr>
        <p:spPr>
          <a:xfrm>
            <a:off x="688882" y="2984055"/>
            <a:ext cx="4493060" cy="2616101"/>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Sehr sicheres Verhütungsmittel (keine Anwendungsfehler möglich)</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3-5 Jahre unbeschwerte Verhütung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Nach Einlage keine weitere Aufmerksamkeit erforderlich, lediglich 1x pro Jahr Kontrolle in der gynäkologischen Praxis</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Unsichtbare Anwendung</a:t>
            </a:r>
          </a:p>
          <a:p>
            <a:endParaRPr lang="de-DE" dirty="0">
              <a:solidFill>
                <a:srgbClr val="008080"/>
              </a:solidFill>
              <a:cs typeface="Arial"/>
            </a:endParaRPr>
          </a:p>
          <a:p>
            <a:pPr marL="285750" indent="-285750">
              <a:buFont typeface="Arial" panose="020B0604020202020204" pitchFamily="34" charset="0"/>
              <a:buChar char="•"/>
            </a:pPr>
            <a:endParaRPr lang="de-DE" dirty="0">
              <a:solidFill>
                <a:srgbClr val="008080"/>
              </a:solidFill>
              <a:cs typeface="Arial"/>
            </a:endParaRPr>
          </a:p>
        </p:txBody>
      </p:sp>
      <p:sp>
        <p:nvSpPr>
          <p:cNvPr id="7" name="Textfeld 6">
            <a:extLst>
              <a:ext uri="{FF2B5EF4-FFF2-40B4-BE49-F238E27FC236}">
                <a16:creationId xmlns:a16="http://schemas.microsoft.com/office/drawing/2014/main" id="{CC313DB1-D745-D51D-07FD-436A8BE4924C}"/>
              </a:ext>
            </a:extLst>
          </p:cNvPr>
          <p:cNvSpPr txBox="1"/>
          <p:nvPr/>
        </p:nvSpPr>
        <p:spPr>
          <a:xfrm>
            <a:off x="5246690" y="3025146"/>
            <a:ext cx="6686883" cy="2092881"/>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Das Hormon-IUD kann (unbemerkt) verrutschen und ausgestoßen werden und wirkt dann nicht mehr zuverlässig</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cs typeface="Arial"/>
              </a:rPr>
              <a:t>Einsetzen kann mit Schmerzen verbunden sein</a:t>
            </a:r>
          </a:p>
          <a:p>
            <a:pPr marL="285750" indent="-285750">
              <a:buFont typeface="Arial" panose="020B0604020202020204" pitchFamily="34" charset="0"/>
              <a:buChar char="•"/>
            </a:pPr>
            <a:r>
              <a:rPr lang="de-DE" sz="1600" dirty="0">
                <a:solidFill>
                  <a:srgbClr val="800080"/>
                </a:solidFill>
                <a:cs typeface="Arial"/>
              </a:rPr>
              <a:t>Schmerzen, weil Spirale in Gebärmutter "stört"  </a:t>
            </a:r>
          </a:p>
          <a:p>
            <a:pPr marL="285750" indent="-285750">
              <a:buFont typeface="Arial" panose="020B0604020202020204" pitchFamily="34" charset="0"/>
              <a:buChar char="•"/>
            </a:pPr>
            <a:r>
              <a:rPr lang="de-DE" sz="1600" dirty="0">
                <a:solidFill>
                  <a:srgbClr val="800080"/>
                </a:solidFill>
                <a:cs typeface="Arial"/>
              </a:rPr>
              <a:t>Kann nur in Arztpraxis entfernt werden</a:t>
            </a:r>
            <a:endParaRPr lang="de-DE" dirty="0">
              <a:solidFill>
                <a:srgbClr val="800080"/>
              </a:solidFill>
            </a:endParaRPr>
          </a:p>
          <a:p>
            <a:endParaRPr lang="de-DE" sz="1600" dirty="0">
              <a:solidFill>
                <a:srgbClr val="C00000"/>
              </a:solidFill>
              <a:cs typeface="Arial" panose="020B0604020202020204"/>
            </a:endParaRPr>
          </a:p>
          <a:p>
            <a:pPr marL="285750" indent="-285750">
              <a:buFont typeface="Arial" panose="020B0604020202020204" pitchFamily="34" charset="0"/>
              <a:buChar char="•"/>
            </a:pPr>
            <a:endParaRPr lang="de-DE" dirty="0">
              <a:solidFill>
                <a:srgbClr val="C00000"/>
              </a:solidFill>
              <a:cs typeface="Arial" panose="020B0604020202020204"/>
            </a:endParaRPr>
          </a:p>
        </p:txBody>
      </p:sp>
    </p:spTree>
    <p:extLst>
      <p:ext uri="{BB962C8B-B14F-4D97-AF65-F5344CB8AC3E}">
        <p14:creationId xmlns:p14="http://schemas.microsoft.com/office/powerpoint/2010/main" val="272112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C761D94-CD41-7781-96D6-D8F6AC3C656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D298487F-E543-A427-FB2E-A587476EF7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603B2AE4-64FA-D9F6-CB1F-BA1FE5E1DB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53ACA946-FE85-C4FD-4AF4-8F633F73CCEE}"/>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AF2AD920-D689-D75F-37D3-6F2280936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BF9945BF-7EA8-19CF-E194-795C707B0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5F3D0287-5011-1045-8103-6ADEF08BBE4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A7DC0095-BEDB-08B2-4874-EA7E47BF0E2B}"/>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77</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9D1EBF02-B0C2-AAEC-89FC-B302E4C2C82D}"/>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3E41E9FE-EED9-06B9-66CA-B75B5A8707D8}"/>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0,5</a:t>
            </a:r>
          </a:p>
        </p:txBody>
      </p:sp>
      <p:sp>
        <p:nvSpPr>
          <p:cNvPr id="11" name="Textfeld 10">
            <a:extLst>
              <a:ext uri="{FF2B5EF4-FFF2-40B4-BE49-F238E27FC236}">
                <a16:creationId xmlns:a16="http://schemas.microsoft.com/office/drawing/2014/main" id="{42722634-6A7A-2C7D-D1BF-A126F92B6F1B}"/>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0,7</a:t>
            </a:r>
          </a:p>
        </p:txBody>
      </p:sp>
      <p:sp>
        <p:nvSpPr>
          <p:cNvPr id="12" name="Ellipse 11">
            <a:extLst>
              <a:ext uri="{FF2B5EF4-FFF2-40B4-BE49-F238E27FC236}">
                <a16:creationId xmlns:a16="http://schemas.microsoft.com/office/drawing/2014/main" id="{F5F28A7F-7C3E-E9CC-60D1-2F8209F616B1}"/>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D0E18811-F081-F152-BA55-3700C9EBC149}"/>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68D38F7-7413-A9E9-C182-CFED4E68943E}"/>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F63E2CA0-9145-A539-F69F-49DECEFC00F6}"/>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94405696-63C1-BC0E-E52D-AC35A8BE3F3E}"/>
              </a:ext>
            </a:extLst>
          </p:cNvPr>
          <p:cNvSpPr txBox="1"/>
          <p:nvPr/>
        </p:nvSpPr>
        <p:spPr>
          <a:xfrm>
            <a:off x="3234813" y="2786874"/>
            <a:ext cx="5879690" cy="3354765"/>
          </a:xfrm>
          <a:prstGeom prst="rect">
            <a:avLst/>
          </a:prstGeom>
          <a:solidFill>
            <a:schemeClr val="bg1"/>
          </a:solidFill>
          <a:ln>
            <a:solidFill>
              <a:srgbClr val="DABC9E"/>
            </a:solidFill>
          </a:ln>
        </p:spPr>
        <p:txBody>
          <a:bodyPr wrap="square">
            <a:spAutoFit/>
          </a:bodyPr>
          <a:lstStyle/>
          <a:p>
            <a:pPr algn="l" rtl="0" fontAlgn="base"/>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Spirale wählen, die nicht richtig passt</a:t>
            </a:r>
          </a:p>
          <a:p>
            <a:pPr lvl="1">
              <a:spcAft>
                <a:spcPts val="1200"/>
              </a:spcAft>
              <a:buFont typeface="Wingdings" panose="05000000000000000000" pitchFamily="2" charset="2"/>
              <a:buChar char="à"/>
            </a:pPr>
            <a:r>
              <a:rPr lang="de-DE" dirty="0"/>
              <a:t>Größe der Gebärmutter ist individuell</a:t>
            </a:r>
          </a:p>
          <a:p>
            <a:pPr lvl="1">
              <a:spcAft>
                <a:spcPts val="1200"/>
              </a:spcAft>
              <a:buFont typeface="Wingdings" panose="05000000000000000000" pitchFamily="2" charset="2"/>
              <a:buChar char="à"/>
            </a:pPr>
            <a:r>
              <a:rPr lang="de-DE" dirty="0"/>
              <a:t>Spirale kann verrutschen oder herausfallen/ abgestoßen werden und bietet keine Sicherheit mehr</a:t>
            </a:r>
          </a:p>
          <a:p>
            <a:pPr marL="285750" indent="-285750">
              <a:spcAft>
                <a:spcPts val="1200"/>
              </a:spcAft>
              <a:buFont typeface="Arial" panose="020B0604020202020204" pitchFamily="34" charset="0"/>
              <a:buChar char="•"/>
            </a:pPr>
            <a:r>
              <a:rPr lang="de-DE" dirty="0"/>
              <a:t>Kontrolluntersuchungen nicht wahrnehmen</a:t>
            </a:r>
          </a:p>
          <a:p>
            <a:pPr marL="285750" indent="-285750">
              <a:spcAft>
                <a:spcPts val="1200"/>
              </a:spcAft>
              <a:buFont typeface="Arial" panose="020B0604020202020204" pitchFamily="34" charset="0"/>
              <a:buChar char="•"/>
            </a:pPr>
            <a:r>
              <a:rPr lang="de-DE" dirty="0"/>
              <a:t>Hormone nicht vorher testen</a:t>
            </a:r>
          </a:p>
          <a:p>
            <a:pPr lvl="1">
              <a:spcAft>
                <a:spcPts val="1200"/>
              </a:spcAft>
              <a:buFont typeface="Wingdings" panose="05000000000000000000" pitchFamily="2" charset="2"/>
              <a:buChar char="à"/>
            </a:pPr>
            <a:r>
              <a:rPr lang="de-DE" dirty="0">
                <a:sym typeface="Wingdings" panose="05000000000000000000" pitchFamily="2" charset="2"/>
              </a:rPr>
              <a:t>Nebenwirkungen</a:t>
            </a:r>
            <a:endParaRPr lang="de-DE" dirty="0"/>
          </a:p>
        </p:txBody>
      </p:sp>
    </p:spTree>
    <p:extLst>
      <p:ext uri="{BB962C8B-B14F-4D97-AF65-F5344CB8AC3E}">
        <p14:creationId xmlns:p14="http://schemas.microsoft.com/office/powerpoint/2010/main" val="2078080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A321AA-19E3-7F30-9B9B-0D8CF7875E09}"/>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3140EA4-CF35-6447-09FA-9F8A9E969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BD04F45C-D466-E61D-54B2-9C7188C135AB}"/>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FD81FC84-7E16-3CD7-AED3-316DB007AB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48D1C4C-22C3-514B-4E37-0D9EB71C387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73B3B926-DF5D-B75D-3D31-7EF1C0D62B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1AE45C03-766D-94B0-2DCA-5FC7A1F61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43FF7731-7AF5-C119-8C48-C5C3FFD7287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97BA259-B08C-3FE3-FEF2-154C891470F0}"/>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78</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25D913E2-3C94-79B0-96D0-A05C66428C95}"/>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3869CE4-3297-502B-ED12-E2C795EFCADE}"/>
              </a:ext>
            </a:extLst>
          </p:cNvPr>
          <p:cNvSpPr txBox="1"/>
          <p:nvPr/>
        </p:nvSpPr>
        <p:spPr>
          <a:xfrm>
            <a:off x="3783665" y="2882409"/>
            <a:ext cx="7938198" cy="2862322"/>
          </a:xfrm>
          <a:prstGeom prst="rect">
            <a:avLst/>
          </a:prstGeom>
          <a:noFill/>
        </p:spPr>
        <p:txBody>
          <a:bodyPr wrap="square" lIns="91440" tIns="45720" rIns="91440" bIns="45720" rtlCol="0" anchor="t">
            <a:spAutoFit/>
          </a:bodyPr>
          <a:lstStyle/>
          <a:p>
            <a:r>
              <a:rPr lang="de-DE" b="1">
                <a:solidFill>
                  <a:srgbClr val="DABC9E"/>
                </a:solidFill>
              </a:rPr>
              <a:t>Der Verhütungsring</a:t>
            </a:r>
          </a:p>
          <a:p>
            <a:pPr marL="285750" indent="-285750">
              <a:buFont typeface="Arial" panose="020B0604020202020204" pitchFamily="34" charset="0"/>
              <a:buChar char="•"/>
            </a:pPr>
            <a:r>
              <a:rPr lang="de-DE"/>
              <a:t>Kunststoffring mit einem Durchmesser von ca. </a:t>
            </a:r>
            <a:r>
              <a:rPr lang="de-DE" dirty="0"/>
              <a:t>5 cm </a:t>
            </a:r>
            <a:r>
              <a:rPr lang="de-DE"/>
              <a:t>und einer Dicke von ca. 0,4 cm</a:t>
            </a:r>
            <a:endParaRPr lang="de-DE" dirty="0">
              <a:cs typeface="Arial"/>
            </a:endParaRPr>
          </a:p>
          <a:p>
            <a:pPr marL="285750" indent="-285750">
              <a:buFont typeface="Arial" panose="020B0604020202020204" pitchFamily="34" charset="0"/>
              <a:buChar char="•"/>
            </a:pPr>
            <a:r>
              <a:rPr lang="de-DE"/>
              <a:t>Wird ähnlich wie ein Tampon von der Frau selbst eingeführt und kann selbstständig entfernt werden </a:t>
            </a:r>
            <a:endParaRPr lang="de-DE" dirty="0">
              <a:cs typeface="Arial"/>
            </a:endParaRPr>
          </a:p>
          <a:p>
            <a:pPr marL="285750" indent="-285750">
              <a:buFont typeface="Arial" panose="020B0604020202020204" pitchFamily="34" charset="0"/>
              <a:buChar char="•"/>
            </a:pPr>
            <a:r>
              <a:rPr lang="de-DE"/>
              <a:t>3 Woche Tragen, 1 Woche Pause</a:t>
            </a:r>
            <a:endParaRPr lang="de-DE" dirty="0">
              <a:cs typeface="Arial"/>
            </a:endParaRPr>
          </a:p>
          <a:p>
            <a:endParaRPr lang="de-DE" dirty="0">
              <a:solidFill>
                <a:srgbClr val="000000"/>
              </a:solidFill>
              <a:cs typeface="Arial" panose="020B0604020202020204"/>
            </a:endParaRPr>
          </a:p>
          <a:p>
            <a:r>
              <a:rPr lang="de-DE" b="1">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a:t>Kombination aus Östrogen und Gestagen</a:t>
            </a:r>
            <a:endParaRPr lang="de-DE" dirty="0">
              <a:cs typeface="Arial"/>
            </a:endParaRPr>
          </a:p>
          <a:p>
            <a:pPr marL="285750" indent="-285750">
              <a:buFont typeface="Arial" panose="020B0604020202020204" pitchFamily="34" charset="0"/>
              <a:buChar char="•"/>
            </a:pPr>
            <a:r>
              <a:rPr lang="de-DE"/>
              <a:t>Wirkung entspricht der Kombi-Pille</a:t>
            </a:r>
            <a:endParaRPr lang="de-DE" dirty="0">
              <a:cs typeface="Arial"/>
            </a:endParaRPr>
          </a:p>
        </p:txBody>
      </p:sp>
      <p:pic>
        <p:nvPicPr>
          <p:cNvPr id="6" name="Grafik 5" descr="Ein Bild, das Person, Finger, Nagel, Haut enthält.&#10;&#10;Beschreibung automatisch generiert.">
            <a:extLst>
              <a:ext uri="{FF2B5EF4-FFF2-40B4-BE49-F238E27FC236}">
                <a16:creationId xmlns:a16="http://schemas.microsoft.com/office/drawing/2014/main" id="{25CA0E55-A1EF-385F-7236-2CD628A18E30}"/>
              </a:ext>
            </a:extLst>
          </p:cNvPr>
          <p:cNvPicPr>
            <a:picLocks noChangeAspect="1"/>
          </p:cNvPicPr>
          <p:nvPr/>
        </p:nvPicPr>
        <p:blipFill>
          <a:blip r:embed="rId2"/>
          <a:stretch>
            <a:fillRect/>
          </a:stretch>
        </p:blipFill>
        <p:spPr>
          <a:xfrm>
            <a:off x="832357" y="2962959"/>
            <a:ext cx="2743200" cy="1645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1051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AD0F0B-FB24-ADA1-6184-B583F45E209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90B6524-F844-7D0F-6DED-0BBA01C5DE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C7E8207F-A6A8-42DD-236A-923CD85C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2F2C1F3-906A-28F2-5ADA-6DFF14C78C61}"/>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B3CE132-2789-0948-C3A6-77BF4B7AA5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B9160C4-B12B-6A2D-8752-E1A5F81FE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A0F3AED-F16C-BFB5-0425-4D7DA103BA6D}"/>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C32576A6-C346-190E-0235-4BB01FAA2B58}"/>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79</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0161B82B-41CD-F622-6E12-5707FEF6A805}"/>
              </a:ext>
            </a:extLst>
          </p:cNvPr>
          <p:cNvSpPr txBox="1"/>
          <p:nvPr/>
        </p:nvSpPr>
        <p:spPr>
          <a:xfrm>
            <a:off x="-455433" y="2582913"/>
            <a:ext cx="11167446" cy="369332"/>
          </a:xfrm>
          <a:prstGeom prst="rect">
            <a:avLst/>
          </a:prstGeom>
          <a:noFill/>
        </p:spPr>
        <p:txBody>
          <a:bodyPr wrap="square" rtlCol="0">
            <a:spAutoFit/>
          </a:bodyPr>
          <a:lstStyle/>
          <a:p>
            <a:pPr algn="ctr"/>
            <a:r>
              <a:rPr lang="de-DE" b="1">
                <a:solidFill>
                  <a:srgbClr val="DABC9E"/>
                </a:solidFill>
              </a:rPr>
              <a:t>Der Verhütungsring</a:t>
            </a:r>
          </a:p>
        </p:txBody>
      </p:sp>
      <p:sp>
        <p:nvSpPr>
          <p:cNvPr id="9" name="Ellipse 8">
            <a:extLst>
              <a:ext uri="{FF2B5EF4-FFF2-40B4-BE49-F238E27FC236}">
                <a16:creationId xmlns:a16="http://schemas.microsoft.com/office/drawing/2014/main" id="{8E87C32B-DB20-ACEC-B232-EB9857D0F92E}"/>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893D97E3-E1C4-7DDD-DE65-09AD1C42B854}"/>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5709B396-F1D0-97E6-FC0E-2E6A3292A943}"/>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237CB8A-EC8A-3A69-64BA-803CECD7EEFA}"/>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CC3CD837-DDE2-75FC-4036-CC3C71940DB0}"/>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67CE4C5-298C-E987-7F7B-CF4DE81DFBB7}"/>
              </a:ext>
            </a:extLst>
          </p:cNvPr>
          <p:cNvSpPr txBox="1"/>
          <p:nvPr/>
        </p:nvSpPr>
        <p:spPr>
          <a:xfrm>
            <a:off x="688882" y="2984055"/>
            <a:ext cx="5181942" cy="1600438"/>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Selbstständige Anwendung</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Wirksamkeit ist nicht durch Erbrechen oder Durchfall eingeschränkt </a:t>
            </a:r>
            <a:endParaRPr lang="de-DE" sz="1600" dirty="0">
              <a:solidFill>
                <a:srgbClr val="008080"/>
              </a:solidFill>
              <a:cs typeface="Arial"/>
            </a:endParaRPr>
          </a:p>
          <a:p>
            <a:endParaRPr lang="de-DE" sz="1600" dirty="0">
              <a:solidFill>
                <a:srgbClr val="008080"/>
              </a:solidFill>
              <a:cs typeface="Arial"/>
            </a:endParaRPr>
          </a:p>
          <a:p>
            <a:pPr marL="285750" indent="-285750">
              <a:buFont typeface="Arial" panose="020B0604020202020204" pitchFamily="34" charset="0"/>
              <a:buChar char="•"/>
            </a:pPr>
            <a:endParaRPr lang="de-DE" dirty="0">
              <a:solidFill>
                <a:srgbClr val="008080"/>
              </a:solidFill>
              <a:cs typeface="Arial" panose="020B0604020202020204"/>
            </a:endParaRPr>
          </a:p>
        </p:txBody>
      </p:sp>
      <p:sp>
        <p:nvSpPr>
          <p:cNvPr id="7" name="Textfeld 6">
            <a:extLst>
              <a:ext uri="{FF2B5EF4-FFF2-40B4-BE49-F238E27FC236}">
                <a16:creationId xmlns:a16="http://schemas.microsoft.com/office/drawing/2014/main" id="{3DBE61BF-6FCD-66CE-2C58-D13D90B11FFB}"/>
              </a:ext>
            </a:extLst>
          </p:cNvPr>
          <p:cNvSpPr txBox="1"/>
          <p:nvPr/>
        </p:nvSpPr>
        <p:spPr>
          <a:xfrm>
            <a:off x="5870824" y="3025146"/>
            <a:ext cx="6062749" cy="830997"/>
          </a:xfrm>
          <a:prstGeom prst="rect">
            <a:avLst/>
          </a:prstGeom>
          <a:noFill/>
        </p:spPr>
        <p:txBody>
          <a:bodyPr wrap="square" lIns="91440" tIns="45720" rIns="91440" bIns="45720" rtlCol="0" anchor="t">
            <a:spAutoFit/>
          </a:bodyPr>
          <a:lstStyle/>
          <a:p>
            <a:r>
              <a:rPr lang="de-DE" sz="1600" b="1" dirty="0">
                <a:solidFill>
                  <a:srgbClr val="800080"/>
                </a:solidFill>
              </a:rPr>
              <a:t>Nachteile:</a:t>
            </a:r>
          </a:p>
          <a:p>
            <a:pPr marL="285750" indent="-285750">
              <a:buFont typeface="Arial" panose="020B0604020202020204" pitchFamily="34" charset="0"/>
              <a:buChar char="•"/>
            </a:pPr>
            <a:r>
              <a:rPr lang="de-DE" sz="1600" dirty="0">
                <a:solidFill>
                  <a:srgbClr val="800080"/>
                </a:solidFill>
              </a:rPr>
              <a:t>Keine zusätzlichen, als bereits bei hormonellen Verhütungsmitteln genannt </a:t>
            </a:r>
            <a:endParaRPr lang="de-DE" sz="1600" dirty="0">
              <a:solidFill>
                <a:srgbClr val="800080"/>
              </a:solidFill>
              <a:cs typeface="Arial"/>
            </a:endParaRPr>
          </a:p>
        </p:txBody>
      </p:sp>
    </p:spTree>
    <p:extLst>
      <p:ext uri="{BB962C8B-B14F-4D97-AF65-F5344CB8AC3E}">
        <p14:creationId xmlns:p14="http://schemas.microsoft.com/office/powerpoint/2010/main" val="371270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310BCB-85DA-BFC2-778E-E0D803CDCE8F}"/>
              </a:ext>
            </a:extLst>
          </p:cNvPr>
          <p:cNvSpPr>
            <a:spLocks noGrp="1"/>
          </p:cNvSpPr>
          <p:nvPr>
            <p:ph type="ctrTitle"/>
          </p:nvPr>
        </p:nvSpPr>
        <p:spPr>
          <a:xfrm>
            <a:off x="890338" y="640080"/>
            <a:ext cx="3734014" cy="3566160"/>
          </a:xfrm>
        </p:spPr>
        <p:txBody>
          <a:bodyPr anchor="b">
            <a:normAutofit/>
          </a:bodyPr>
          <a:lstStyle/>
          <a:p>
            <a:pPr algn="l"/>
            <a:r>
              <a:rPr lang="de-DE" sz="5400" b="1"/>
              <a:t>Verhütung</a:t>
            </a:r>
          </a:p>
        </p:txBody>
      </p:sp>
      <p:sp>
        <p:nvSpPr>
          <p:cNvPr id="3" name="Untertitel 2">
            <a:extLst>
              <a:ext uri="{FF2B5EF4-FFF2-40B4-BE49-F238E27FC236}">
                <a16:creationId xmlns:a16="http://schemas.microsoft.com/office/drawing/2014/main" id="{A1E9A2E0-251F-EC2E-7FFC-0097107ABC34}"/>
              </a:ext>
            </a:extLst>
          </p:cNvPr>
          <p:cNvSpPr>
            <a:spLocks noGrp="1"/>
          </p:cNvSpPr>
          <p:nvPr>
            <p:ph type="subTitle" idx="1"/>
          </p:nvPr>
        </p:nvSpPr>
        <p:spPr>
          <a:xfrm>
            <a:off x="890339" y="4636008"/>
            <a:ext cx="3734014" cy="1572768"/>
          </a:xfrm>
        </p:spPr>
        <p:txBody>
          <a:bodyPr>
            <a:normAutofit/>
          </a:bodyPr>
          <a:lstStyle/>
          <a:p>
            <a:pPr algn="l"/>
            <a:r>
              <a:rPr lang="de-DE"/>
              <a:t>Name </a:t>
            </a:r>
          </a:p>
          <a:p>
            <a:pPr algn="l"/>
            <a:r>
              <a:rPr lang="de-DE"/>
              <a:t>Datum </a:t>
            </a:r>
          </a:p>
          <a:p>
            <a:pPr algn="l"/>
            <a:r>
              <a:rPr lang="de-DE"/>
              <a:t>Fach</a:t>
            </a:r>
          </a:p>
        </p:txBody>
      </p:sp>
      <p:sp>
        <p:nvSpPr>
          <p:cNvPr id="2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descr="Ein Bild, das Farbigkeit, pink, Magenta, Screenshot enthält.&#10;&#10;KI-generierte Inhalte können fehlerhaft sein.">
            <a:extLst>
              <a:ext uri="{FF2B5EF4-FFF2-40B4-BE49-F238E27FC236}">
                <a16:creationId xmlns:a16="http://schemas.microsoft.com/office/drawing/2014/main" id="{0F2FBBB7-80F1-AA18-D826-06C83275A807}"/>
              </a:ext>
            </a:extLst>
          </p:cNvPr>
          <p:cNvPicPr>
            <a:picLocks noChangeAspect="1"/>
          </p:cNvPicPr>
          <p:nvPr/>
        </p:nvPicPr>
        <p:blipFill>
          <a:blip r:embed="rId2">
            <a:extLst>
              <a:ext uri="{28A0092B-C50C-407E-A947-70E740481C1C}">
                <a14:useLocalDpi xmlns:a14="http://schemas.microsoft.com/office/drawing/2010/main" val="0"/>
              </a:ext>
            </a:extLst>
          </a:blip>
          <a:srcRect l="13392" r="19742" b="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142472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407858-580D-A06D-868D-88D8BD7D02F6}"/>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8A6C8A6-EFA3-3D86-E519-45D3F5B98A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6A97DAA7-F594-3B12-BFBB-91F0E8EBB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790763F-6ADB-4762-971E-504C6EB1195A}"/>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FF7D6B14-17DB-C58E-B7A9-86B82B00C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3F476193-125C-B6EB-159F-E74F69C9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2ADEA9D-6260-A08E-6DA4-7AD54D491D14}"/>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6FFAADBF-D8ED-CB08-5E4E-20A3E3A0B0C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80</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0A0418DA-0F12-663C-1FB7-E21544ED03D7}"/>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7450170-6902-B825-4B61-DFB5E0DC0589}"/>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0,3</a:t>
            </a:r>
          </a:p>
        </p:txBody>
      </p:sp>
      <p:sp>
        <p:nvSpPr>
          <p:cNvPr id="11" name="Textfeld 10">
            <a:extLst>
              <a:ext uri="{FF2B5EF4-FFF2-40B4-BE49-F238E27FC236}">
                <a16:creationId xmlns:a16="http://schemas.microsoft.com/office/drawing/2014/main" id="{6634D263-DD62-D986-C641-592D91E47C32}"/>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7</a:t>
            </a:r>
          </a:p>
        </p:txBody>
      </p:sp>
      <p:sp>
        <p:nvSpPr>
          <p:cNvPr id="12" name="Ellipse 11">
            <a:extLst>
              <a:ext uri="{FF2B5EF4-FFF2-40B4-BE49-F238E27FC236}">
                <a16:creationId xmlns:a16="http://schemas.microsoft.com/office/drawing/2014/main" id="{B54D8C5F-AB6A-59C6-441C-B6D0C6F5B302}"/>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0C92CB9B-8FB0-4BDD-67C0-802C80C53037}"/>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BB232C22-B7A3-5A84-80A9-D6349ECBD921}"/>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9ABA5F3B-ADF1-E73C-D9F0-A723FA2F7A61}"/>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EBD5B8E6-142A-7A91-95EB-64E3A8607FA6}"/>
              </a:ext>
            </a:extLst>
          </p:cNvPr>
          <p:cNvSpPr txBox="1"/>
          <p:nvPr/>
        </p:nvSpPr>
        <p:spPr>
          <a:xfrm>
            <a:off x="3234813" y="3080119"/>
            <a:ext cx="5879690" cy="2646878"/>
          </a:xfrm>
          <a:prstGeom prst="rect">
            <a:avLst/>
          </a:prstGeom>
          <a:solidFill>
            <a:schemeClr val="bg1"/>
          </a:solidFill>
          <a:ln>
            <a:solidFill>
              <a:srgbClr val="DABC9E"/>
            </a:solidFill>
          </a:ln>
        </p:spPr>
        <p:txBody>
          <a:bodyPr wrap="square" lIns="91440" tIns="45720" rIns="91440" bIns="45720" anchor="t">
            <a:spAutoFit/>
          </a:bodyPr>
          <a:lstStyle/>
          <a:p>
            <a:pPr algn="l" rtl="0" fontAlgn="base"/>
            <a:r>
              <a:rPr lang="de-DE" b="1" dirty="0">
                <a:solidFill>
                  <a:srgbClr val="DABC9E"/>
                </a:solidFill>
              </a:rPr>
              <a:t>Anwendungsfehler</a:t>
            </a:r>
          </a:p>
          <a:p>
            <a:pPr marL="285750" indent="-285750">
              <a:spcAft>
                <a:spcPts val="1200"/>
              </a:spcAft>
              <a:buFont typeface="Arial" panose="020B0604020202020204" pitchFamily="34" charset="0"/>
              <a:buChar char="•"/>
            </a:pPr>
            <a:r>
              <a:rPr lang="de-DE" sz="1800" dirty="0"/>
              <a:t>Verhütungsring zu spät einsetzen</a:t>
            </a:r>
            <a:endParaRPr lang="de-DE" sz="1800" dirty="0">
              <a:cs typeface="Arial"/>
            </a:endParaRPr>
          </a:p>
          <a:p>
            <a:pPr marL="285750" indent="-285750">
              <a:spcAft>
                <a:spcPts val="1200"/>
              </a:spcAft>
              <a:buFont typeface="Arial" panose="020B0604020202020204" pitchFamily="34" charset="0"/>
              <a:buChar char="•"/>
            </a:pPr>
            <a:r>
              <a:rPr lang="de-DE" dirty="0"/>
              <a:t>V</a:t>
            </a:r>
            <a:r>
              <a:rPr lang="de-DE" sz="1800" dirty="0"/>
              <a:t>ergessen</a:t>
            </a:r>
            <a:endParaRPr lang="de-DE" sz="1800" dirty="0">
              <a:cs typeface="Arial"/>
            </a:endParaRPr>
          </a:p>
          <a:p>
            <a:pPr marL="285750" indent="-285750">
              <a:spcAft>
                <a:spcPts val="1200"/>
              </a:spcAft>
              <a:buFont typeface="Arial" panose="020B0604020202020204" pitchFamily="34" charset="0"/>
              <a:buChar char="•"/>
            </a:pPr>
            <a:r>
              <a:rPr lang="de-DE" dirty="0"/>
              <a:t>Unbemerkt verloren z.B. während Sex</a:t>
            </a:r>
            <a:endParaRPr lang="de-DE" sz="1800" dirty="0">
              <a:cs typeface="Arial"/>
            </a:endParaRPr>
          </a:p>
          <a:p>
            <a:pPr marL="285750" indent="-285750">
              <a:spcAft>
                <a:spcPts val="1200"/>
              </a:spcAft>
              <a:buFont typeface="Arial" panose="020B0604020202020204" pitchFamily="34" charset="0"/>
              <a:buChar char="•"/>
            </a:pPr>
            <a:r>
              <a:rPr lang="de-DE" sz="1800" dirty="0"/>
              <a:t>Wechselwirkung mit anderen Medikamenten (z. B. Antibiotika)</a:t>
            </a:r>
            <a:endParaRPr lang="de-DE" sz="1800" dirty="0">
              <a:cs typeface="Arial"/>
            </a:endParaRPr>
          </a:p>
          <a:p>
            <a:pPr marL="285750" indent="-285750">
              <a:spcAft>
                <a:spcPts val="1200"/>
              </a:spcAft>
              <a:buFont typeface="Arial" panose="020B0604020202020204" pitchFamily="34" charset="0"/>
              <a:buChar char="•"/>
            </a:pPr>
            <a:r>
              <a:rPr lang="de-DE" sz="1800" dirty="0"/>
              <a:t>Falsche Lagerung</a:t>
            </a:r>
            <a:endParaRPr lang="de-DE" b="1" dirty="0">
              <a:solidFill>
                <a:srgbClr val="DABC9E"/>
              </a:solidFill>
            </a:endParaRPr>
          </a:p>
        </p:txBody>
      </p:sp>
    </p:spTree>
    <p:extLst>
      <p:ext uri="{BB962C8B-B14F-4D97-AF65-F5344CB8AC3E}">
        <p14:creationId xmlns:p14="http://schemas.microsoft.com/office/powerpoint/2010/main" val="70572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12B692-01FE-6804-3EFB-5B8BA6CC7945}"/>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56B8B24-602A-625C-B520-576F214D0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CE028F08-C6CF-D0A5-2A79-2EEBADF3FB0B}"/>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77057C6E-F70A-E353-07EC-91D4BD66D2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016985E-7C06-6DE4-59A4-0FCB829D7549}"/>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80B3C82-8FE2-F3EF-CC02-D35D347F2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DDA95D4-4F4C-8680-944A-C12A37804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F66256F-409A-C160-8EFD-CF9972D8884D}"/>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8EE1268-CC18-D1BD-B097-E260467704A5}"/>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81</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F5CA9CBB-C7FE-B250-5048-A12410EDF18F}"/>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035386C-56BB-994B-2051-2DA146534673}"/>
              </a:ext>
            </a:extLst>
          </p:cNvPr>
          <p:cNvSpPr txBox="1"/>
          <p:nvPr/>
        </p:nvSpPr>
        <p:spPr>
          <a:xfrm>
            <a:off x="3783665" y="2882409"/>
            <a:ext cx="7938198" cy="2585323"/>
          </a:xfrm>
          <a:prstGeom prst="rect">
            <a:avLst/>
          </a:prstGeom>
          <a:noFill/>
        </p:spPr>
        <p:txBody>
          <a:bodyPr wrap="square" lIns="91440" tIns="45720" rIns="91440" bIns="45720" rtlCol="0" anchor="t">
            <a:spAutoFit/>
          </a:bodyPr>
          <a:lstStyle/>
          <a:p>
            <a:r>
              <a:rPr lang="de-DE" b="1">
                <a:solidFill>
                  <a:srgbClr val="DABC9E"/>
                </a:solidFill>
              </a:rPr>
              <a:t>Das Verhütungspflaster</a:t>
            </a:r>
          </a:p>
          <a:p>
            <a:pPr marL="285750" indent="-285750">
              <a:buFont typeface="Arial" panose="020B0604020202020204" pitchFamily="34" charset="0"/>
              <a:buChar char="•"/>
            </a:pPr>
            <a:r>
              <a:rPr lang="de-DE"/>
              <a:t>Aussehen: etwa 4,5 x 4,5 cm groß, abgerundete Ecken, beige Farbe</a:t>
            </a:r>
            <a:endParaRPr lang="de-DE" dirty="0">
              <a:cs typeface="Arial"/>
            </a:endParaRPr>
          </a:p>
          <a:p>
            <a:pPr marL="285750" indent="-285750">
              <a:buFont typeface="Arial" panose="020B0604020202020204" pitchFamily="34" charset="0"/>
              <a:buChar char="•"/>
            </a:pPr>
            <a:r>
              <a:rPr lang="de-DE"/>
              <a:t>1 Packung: 3 Pflaster für je 7 Tage + eine Woche kein Pflaster </a:t>
            </a:r>
            <a:endParaRPr lang="de-DE" dirty="0">
              <a:cs typeface="Arial"/>
            </a:endParaRPr>
          </a:p>
          <a:p>
            <a:pPr marL="285750" indent="-285750">
              <a:buFont typeface="Arial" panose="020B0604020202020204" pitchFamily="34" charset="0"/>
              <a:buChar char="•"/>
            </a:pPr>
            <a:r>
              <a:rPr lang="de-DE"/>
              <a:t>=&gt; Pflaster wird auf unteren Bauch oder die Außenseite des Oberarms geklebt  </a:t>
            </a:r>
            <a:endParaRPr lang="de-DE" dirty="0">
              <a:cs typeface="Arial"/>
            </a:endParaRPr>
          </a:p>
          <a:p>
            <a:pPr marL="285750" indent="-285750">
              <a:buFont typeface="Arial" panose="020B0604020202020204" pitchFamily="34" charset="0"/>
              <a:buChar char="•"/>
            </a:pPr>
            <a:endParaRPr lang="de-DE" dirty="0">
              <a:solidFill>
                <a:srgbClr val="000000"/>
              </a:solidFill>
            </a:endParaRPr>
          </a:p>
          <a:p>
            <a:r>
              <a:rPr lang="de-DE" b="1">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a:t>Kombination aus Östrogen und Gestagen </a:t>
            </a:r>
            <a:endParaRPr lang="de-DE" dirty="0">
              <a:cs typeface="Arial"/>
            </a:endParaRPr>
          </a:p>
          <a:p>
            <a:pPr marL="285750" indent="-285750">
              <a:buFont typeface="Arial" panose="020B0604020202020204" pitchFamily="34" charset="0"/>
              <a:buChar char="•"/>
            </a:pPr>
            <a:r>
              <a:rPr lang="de-DE"/>
              <a:t>Wirkung wie Kombipille</a:t>
            </a:r>
            <a:endParaRPr lang="de-DE" dirty="0">
              <a:cs typeface="Arial"/>
            </a:endParaRPr>
          </a:p>
        </p:txBody>
      </p:sp>
      <p:pic>
        <p:nvPicPr>
          <p:cNvPr id="8" name="Grafik 7" descr="Ein Bild, das Person, Nagel, Finger, Zubehör enthält.&#10;&#10;KI-generierte Inhalte können fehlerhaft sein.">
            <a:extLst>
              <a:ext uri="{FF2B5EF4-FFF2-40B4-BE49-F238E27FC236}">
                <a16:creationId xmlns:a16="http://schemas.microsoft.com/office/drawing/2014/main" id="{379A6221-83A9-B9DE-2C6A-62318489E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25" y="2972697"/>
            <a:ext cx="2805872" cy="1683523"/>
          </a:xfrm>
          <a:prstGeom prst="rect">
            <a:avLst/>
          </a:prstGeom>
        </p:spPr>
      </p:pic>
    </p:spTree>
    <p:extLst>
      <p:ext uri="{BB962C8B-B14F-4D97-AF65-F5344CB8AC3E}">
        <p14:creationId xmlns:p14="http://schemas.microsoft.com/office/powerpoint/2010/main" val="2859092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AE3992C-3AC5-500A-EC4A-131E0AD9522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A242CF52-122E-7F56-DCC5-E519E146CA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847E30E5-3508-3FAC-87C6-62515CC7D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DDD4E74-BC36-419A-A791-0EE244914067}"/>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B60C5F36-A5D0-0B77-1AF1-771922655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B24A4C69-9BAE-5DE8-FA72-03CA15F54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83C42488-6C1A-00C4-948D-8800B3D06ECA}"/>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64CB82E9-3E43-D06B-81D6-7DA97999360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82</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8268105E-6256-652A-49A9-C08FFE832628}"/>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Das Verhütungspflaster</a:t>
            </a:r>
          </a:p>
        </p:txBody>
      </p:sp>
      <p:sp>
        <p:nvSpPr>
          <p:cNvPr id="9" name="Ellipse 8">
            <a:extLst>
              <a:ext uri="{FF2B5EF4-FFF2-40B4-BE49-F238E27FC236}">
                <a16:creationId xmlns:a16="http://schemas.microsoft.com/office/drawing/2014/main" id="{CE2133B8-E982-3EDB-C873-3D1273A4953B}"/>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C3C96AD-E203-C8C0-7E1B-7FDA17C8ACD2}"/>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583FA644-5DB6-DA17-B6B5-9DC2F453A08F}"/>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F9F34649-5029-350B-0E2E-82F2544EAA62}"/>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F4EF036-C8E0-6975-937F-2D6BF95C46D6}"/>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2EA61413-DA88-4A89-EE8D-7B3ECDC21FF1}"/>
              </a:ext>
            </a:extLst>
          </p:cNvPr>
          <p:cNvSpPr txBox="1"/>
          <p:nvPr/>
        </p:nvSpPr>
        <p:spPr>
          <a:xfrm>
            <a:off x="688882" y="2984055"/>
            <a:ext cx="5181942" cy="1477328"/>
          </a:xfrm>
          <a:prstGeom prst="rect">
            <a:avLst/>
          </a:prstGeom>
          <a:noFill/>
        </p:spPr>
        <p:txBody>
          <a:bodyPr wrap="square" lIns="91440" tIns="45720" rIns="91440" bIns="45720" rtlCol="0" anchor="t">
            <a:spAutoFit/>
          </a:bodyPr>
          <a:lstStyle/>
          <a:p>
            <a:r>
              <a:rPr lang="de-DE" b="1" dirty="0">
                <a:solidFill>
                  <a:srgbClr val="008080"/>
                </a:solidFill>
              </a:rPr>
              <a:t>Vorteile:</a:t>
            </a:r>
            <a:endParaRPr lang="de-DE" b="1" dirty="0">
              <a:solidFill>
                <a:srgbClr val="008080"/>
              </a:solidFill>
              <a:cs typeface="Arial"/>
            </a:endParaRPr>
          </a:p>
          <a:p>
            <a:pPr marL="285750" indent="-285750">
              <a:buFont typeface="Arial" panose="020B0604020202020204" pitchFamily="34" charset="0"/>
              <a:buChar char="•"/>
            </a:pPr>
            <a:r>
              <a:rPr lang="de-DE" dirty="0">
                <a:solidFill>
                  <a:srgbClr val="008080"/>
                </a:solidFill>
              </a:rPr>
              <a:t>Selbstständige Anwendung</a:t>
            </a:r>
            <a:endParaRPr lang="de-DE" dirty="0">
              <a:solidFill>
                <a:srgbClr val="008080"/>
              </a:solidFill>
              <a:cs typeface="Arial"/>
            </a:endParaRPr>
          </a:p>
          <a:p>
            <a:pPr marL="285750" indent="-285750">
              <a:buFont typeface="Arial" panose="020B0604020202020204" pitchFamily="34" charset="0"/>
              <a:buChar char="•"/>
            </a:pPr>
            <a:r>
              <a:rPr lang="de-DE" dirty="0">
                <a:solidFill>
                  <a:srgbClr val="008080"/>
                </a:solidFill>
              </a:rPr>
              <a:t>Wirksamkeit ist nicht durch Erbrechen oder Durchfall eingeschränkt </a:t>
            </a:r>
            <a:endParaRPr lang="de-DE" dirty="0">
              <a:solidFill>
                <a:srgbClr val="008080"/>
              </a:solidFill>
              <a:cs typeface="Arial"/>
            </a:endParaRPr>
          </a:p>
          <a:p>
            <a:pPr marL="285750" indent="-285750">
              <a:buFont typeface="Arial" panose="020B0604020202020204" pitchFamily="34" charset="0"/>
              <a:buChar char="•"/>
            </a:pPr>
            <a:endParaRPr lang="de-DE" dirty="0">
              <a:solidFill>
                <a:srgbClr val="008080"/>
              </a:solidFill>
              <a:cs typeface="Arial"/>
            </a:endParaRPr>
          </a:p>
        </p:txBody>
      </p:sp>
      <p:sp>
        <p:nvSpPr>
          <p:cNvPr id="7" name="Textfeld 6">
            <a:extLst>
              <a:ext uri="{FF2B5EF4-FFF2-40B4-BE49-F238E27FC236}">
                <a16:creationId xmlns:a16="http://schemas.microsoft.com/office/drawing/2014/main" id="{7E178A33-8DA7-CFAA-0ADF-15158058413F}"/>
              </a:ext>
            </a:extLst>
          </p:cNvPr>
          <p:cNvSpPr txBox="1"/>
          <p:nvPr/>
        </p:nvSpPr>
        <p:spPr>
          <a:xfrm>
            <a:off x="5870824" y="3025146"/>
            <a:ext cx="6062749" cy="646331"/>
          </a:xfrm>
          <a:prstGeom prst="rect">
            <a:avLst/>
          </a:prstGeom>
          <a:noFill/>
        </p:spPr>
        <p:txBody>
          <a:bodyPr wrap="square" lIns="91440" tIns="45720" rIns="91440" bIns="45720" rtlCol="0" anchor="t">
            <a:spAutoFit/>
          </a:bodyPr>
          <a:lstStyle/>
          <a:p>
            <a:r>
              <a:rPr lang="de-DE" b="1" dirty="0">
                <a:solidFill>
                  <a:srgbClr val="800080"/>
                </a:solidFill>
              </a:rPr>
              <a:t>Nachteile: </a:t>
            </a:r>
          </a:p>
          <a:p>
            <a:pPr marL="285750" indent="-285750">
              <a:buFont typeface="Arial" panose="020B0604020202020204" pitchFamily="34" charset="0"/>
              <a:buChar char="•"/>
            </a:pPr>
            <a:r>
              <a:rPr lang="de-DE" dirty="0">
                <a:solidFill>
                  <a:srgbClr val="800080"/>
                </a:solidFill>
                <a:cs typeface="Arial"/>
              </a:rPr>
              <a:t>Sichtbar (Sport, Schwimmbad)</a:t>
            </a:r>
            <a:endParaRPr lang="de-DE" dirty="0">
              <a:solidFill>
                <a:srgbClr val="800080"/>
              </a:solidFill>
            </a:endParaRPr>
          </a:p>
        </p:txBody>
      </p:sp>
    </p:spTree>
    <p:extLst>
      <p:ext uri="{BB962C8B-B14F-4D97-AF65-F5344CB8AC3E}">
        <p14:creationId xmlns:p14="http://schemas.microsoft.com/office/powerpoint/2010/main" val="2362155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F57CE4-B99F-0C29-3862-B12ECF17346B}"/>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8D609DCE-9AB0-0AC3-50A6-799F48D852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EC936F7D-3F89-C3C8-1C07-DB9AEA39B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1940BF6C-AD0F-209D-D569-3E87996CF544}"/>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8140B19-1C2F-BEC0-952C-BA9D457808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880C199D-CA64-24B0-B070-738B4D9DB3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97597E2-E502-F301-70C4-752A623F9824}"/>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425F6D48-C56C-5991-72BA-511B831238A9}"/>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83</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32685DF0-BD45-57E1-A0F6-26BE981C5F25}"/>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03564AC3-EEDE-9F12-FA90-CA11F517655E}"/>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0,3</a:t>
            </a:r>
          </a:p>
        </p:txBody>
      </p:sp>
      <p:sp>
        <p:nvSpPr>
          <p:cNvPr id="11" name="Textfeld 10">
            <a:extLst>
              <a:ext uri="{FF2B5EF4-FFF2-40B4-BE49-F238E27FC236}">
                <a16:creationId xmlns:a16="http://schemas.microsoft.com/office/drawing/2014/main" id="{9FCA3D80-2DB3-E55F-B984-303E9B34491F}"/>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7</a:t>
            </a:r>
          </a:p>
        </p:txBody>
      </p:sp>
      <p:sp>
        <p:nvSpPr>
          <p:cNvPr id="12" name="Ellipse 11">
            <a:extLst>
              <a:ext uri="{FF2B5EF4-FFF2-40B4-BE49-F238E27FC236}">
                <a16:creationId xmlns:a16="http://schemas.microsoft.com/office/drawing/2014/main" id="{358F1B4E-1395-13E1-4F29-977E9E9D58B9}"/>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76E02DB8-E82A-340F-F177-D04877EEB105}"/>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AB449CAD-E3DC-7435-239B-97531522B56F}"/>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A2E21552-C888-3ACE-77C6-86DB64AB325E}"/>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FBAA99D5-2A2E-EF2E-7A73-64C317CBFB83}"/>
              </a:ext>
            </a:extLst>
          </p:cNvPr>
          <p:cNvSpPr txBox="1"/>
          <p:nvPr/>
        </p:nvSpPr>
        <p:spPr>
          <a:xfrm>
            <a:off x="3234813" y="3080119"/>
            <a:ext cx="5879690" cy="2800767"/>
          </a:xfrm>
          <a:prstGeom prst="rect">
            <a:avLst/>
          </a:prstGeom>
          <a:solidFill>
            <a:schemeClr val="bg1"/>
          </a:solidFill>
          <a:ln>
            <a:solidFill>
              <a:srgbClr val="DABC9E"/>
            </a:solidFill>
          </a:ln>
        </p:spPr>
        <p:txBody>
          <a:bodyPr wrap="square" lIns="91440" tIns="45720" rIns="91440" bIns="45720" anchor="t">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sz="1800" dirty="0"/>
              <a:t>Verhütungspflaster zu spät wechseln</a:t>
            </a:r>
            <a:endParaRPr lang="de-DE" sz="1800" dirty="0">
              <a:cs typeface="Arial"/>
            </a:endParaRPr>
          </a:p>
          <a:p>
            <a:pPr marL="285750" indent="-285750">
              <a:spcAft>
                <a:spcPts val="1200"/>
              </a:spcAft>
              <a:buFont typeface="Arial" panose="020B0604020202020204" pitchFamily="34" charset="0"/>
              <a:buChar char="•"/>
            </a:pPr>
            <a:r>
              <a:rPr lang="de-DE" sz="1800" dirty="0"/>
              <a:t>Verhütungspflaster vergessen</a:t>
            </a:r>
            <a:endParaRPr lang="de-DE" sz="1800" dirty="0">
              <a:cs typeface="Arial"/>
            </a:endParaRPr>
          </a:p>
          <a:p>
            <a:pPr marL="285750" indent="-285750">
              <a:spcAft>
                <a:spcPts val="1200"/>
              </a:spcAft>
              <a:buFont typeface="Arial" panose="020B0604020202020204" pitchFamily="34" charset="0"/>
              <a:buChar char="•"/>
            </a:pPr>
            <a:r>
              <a:rPr lang="de-DE" sz="1800" dirty="0"/>
              <a:t>Verhütungspflaster löst sich unbemerkt ab</a:t>
            </a:r>
            <a:endParaRPr lang="de-DE" sz="1800" dirty="0">
              <a:cs typeface="Arial"/>
            </a:endParaRPr>
          </a:p>
          <a:p>
            <a:pPr marL="285750" indent="-285750">
              <a:spcAft>
                <a:spcPts val="1200"/>
              </a:spcAft>
              <a:buFont typeface="Arial" panose="020B0604020202020204" pitchFamily="34" charset="0"/>
              <a:buChar char="•"/>
            </a:pPr>
            <a:r>
              <a:rPr lang="de-DE" sz="1800" dirty="0"/>
              <a:t>Wechselwirkung mit anderen Medikamenten (z. B. Antibiotika</a:t>
            </a:r>
            <a:r>
              <a:rPr lang="de-DE" dirty="0"/>
              <a:t>, Abführmittel etc.)</a:t>
            </a:r>
            <a:endParaRPr lang="de-DE" sz="1800" dirty="0">
              <a:cs typeface="Arial"/>
            </a:endParaRPr>
          </a:p>
          <a:p>
            <a:pPr marL="285750" indent="-285750">
              <a:spcAft>
                <a:spcPts val="1200"/>
              </a:spcAft>
              <a:buFont typeface="Arial" panose="020B0604020202020204" pitchFamily="34" charset="0"/>
              <a:buChar char="•"/>
            </a:pPr>
            <a:r>
              <a:rPr lang="de-DE" sz="1800" dirty="0"/>
              <a:t>Falsche Lagerung</a:t>
            </a:r>
            <a:endParaRPr lang="de-DE" sz="1800" dirty="0">
              <a:cs typeface="Arial"/>
            </a:endParaRPr>
          </a:p>
        </p:txBody>
      </p:sp>
    </p:spTree>
    <p:extLst>
      <p:ext uri="{BB962C8B-B14F-4D97-AF65-F5344CB8AC3E}">
        <p14:creationId xmlns:p14="http://schemas.microsoft.com/office/powerpoint/2010/main" val="3101147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C47623-82E8-9842-E6D2-52A025056F45}"/>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16BA6CC-685D-6967-399A-39982A13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4FDAFB80-D994-3478-BF44-D3E0F49D92B4}"/>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DA8BB7BA-9245-4C9C-5AEB-6DF4F9E22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A58CD06-42CF-81F3-92B1-D77FDAAF1FBE}"/>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DC76203B-D655-4D32-3E57-93A42296F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BC470F6A-9737-D901-6D3E-A6F68935E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EA19E64F-9114-A323-45F8-674352E88D9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B7BAAE2-EF49-180A-6DB3-740E7E1E0EDB}"/>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84</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0F5F53CF-CF7E-CFB2-25D5-A7A643BA4EE0}"/>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76BBE81F-6DB5-003C-5CCF-0C084640BA08}"/>
              </a:ext>
            </a:extLst>
          </p:cNvPr>
          <p:cNvSpPr txBox="1"/>
          <p:nvPr/>
        </p:nvSpPr>
        <p:spPr>
          <a:xfrm>
            <a:off x="3783665" y="2882409"/>
            <a:ext cx="7938198" cy="3662541"/>
          </a:xfrm>
          <a:prstGeom prst="rect">
            <a:avLst/>
          </a:prstGeom>
          <a:noFill/>
        </p:spPr>
        <p:txBody>
          <a:bodyPr wrap="square" lIns="91440" tIns="45720" rIns="91440" bIns="45720" rtlCol="0" anchor="t">
            <a:spAutoFit/>
          </a:bodyPr>
          <a:lstStyle/>
          <a:p>
            <a:r>
              <a:rPr lang="de-DE" b="1" dirty="0">
                <a:solidFill>
                  <a:srgbClr val="DABC9E"/>
                </a:solidFill>
              </a:rPr>
              <a:t>Das Verhütungsstäbchen</a:t>
            </a:r>
          </a:p>
          <a:p>
            <a:pPr marL="285750" indent="-285750">
              <a:buFont typeface="Arial" panose="020B0604020202020204" pitchFamily="34" charset="0"/>
              <a:buChar char="•"/>
            </a:pPr>
            <a:r>
              <a:rPr lang="de-DE" dirty="0"/>
              <a:t>Ein Hormonimplantat, das unter die Haut des Oberarms gesetzt wird</a:t>
            </a:r>
            <a:endParaRPr lang="de-DE" dirty="0">
              <a:cs typeface="Arial"/>
            </a:endParaRPr>
          </a:p>
          <a:p>
            <a:pPr marL="285750" indent="-285750">
              <a:buFont typeface="Arial" panose="020B0604020202020204" pitchFamily="34" charset="0"/>
              <a:buChar char="•"/>
            </a:pPr>
            <a:r>
              <a:rPr lang="de-DE" dirty="0"/>
              <a:t>Ca. 2 mm dünn &amp; 4 cm lang</a:t>
            </a:r>
            <a:endParaRPr lang="de-DE" dirty="0">
              <a:cs typeface="Arial"/>
            </a:endParaRPr>
          </a:p>
          <a:p>
            <a:pPr marL="285750" indent="-285750">
              <a:buFont typeface="Arial" panose="020B0604020202020204" pitchFamily="34" charset="0"/>
              <a:buChar char="•"/>
            </a:pPr>
            <a:r>
              <a:rPr lang="de-DE" dirty="0"/>
              <a:t>Langzeitverhütung: 3 Jahre </a:t>
            </a:r>
            <a:endParaRPr lang="de-DE" dirty="0">
              <a:cs typeface="Arial"/>
            </a:endParaRPr>
          </a:p>
          <a:p>
            <a:pPr marL="285750" indent="-285750">
              <a:buFont typeface="Arial" panose="020B0604020202020204" pitchFamily="34" charset="0"/>
              <a:buChar char="•"/>
            </a:pPr>
            <a:endParaRPr lang="de-DE" dirty="0">
              <a:solidFill>
                <a:srgbClr val="000000"/>
              </a:solidFill>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Östrogenfrei, Gestagen-haltig</a:t>
            </a:r>
            <a:endParaRPr lang="de-DE" dirty="0">
              <a:cs typeface="Arial"/>
            </a:endParaRPr>
          </a:p>
          <a:p>
            <a:pPr marL="285750" indent="-285750">
              <a:buFont typeface="Arial" panose="020B0604020202020204" pitchFamily="34" charset="0"/>
              <a:buChar char="•"/>
            </a:pPr>
            <a:r>
              <a:rPr lang="de-DE" dirty="0"/>
              <a:t>Hemmt Eisprung</a:t>
            </a:r>
            <a:endParaRPr lang="de-DE" dirty="0">
              <a:cs typeface="Arial"/>
            </a:endParaRPr>
          </a:p>
          <a:p>
            <a:pPr algn="l" rtl="0" fontAlgn="base">
              <a:lnSpc>
                <a:spcPts val="2100"/>
              </a:lnSpc>
              <a:buFont typeface="Arial" panose="020B0604020202020204" pitchFamily="34" charset="0"/>
              <a:buChar char="•"/>
            </a:pPr>
            <a:r>
              <a:rPr lang="de-DE" sz="1800" i="0" u="none" strike="noStrike" dirty="0">
                <a:effectLst/>
              </a:rPr>
              <a:t>Verdickung und Milieuveränderung des Schleims im Gebärmutterhalskanal</a:t>
            </a:r>
            <a:r>
              <a:rPr lang="en-US" sz="1800" i="0" dirty="0">
                <a:effectLst/>
              </a:rPr>
              <a:t>​</a:t>
            </a:r>
            <a:endParaRPr lang="en-US" i="0" dirty="0">
              <a:effectLst/>
              <a:cs typeface="Arial"/>
            </a:endParaRPr>
          </a:p>
          <a:p>
            <a:pPr algn="l" rtl="0" fontAlgn="base">
              <a:lnSpc>
                <a:spcPts val="2100"/>
              </a:lnSpc>
            </a:pPr>
            <a:r>
              <a:rPr lang="de-DE" sz="1800" i="0" u="none" strike="noStrike" dirty="0">
                <a:effectLst/>
              </a:rPr>
              <a:t>=&gt; Behinderung des Aufsteigens der Spermien</a:t>
            </a:r>
            <a:r>
              <a:rPr lang="en-US" sz="1800" i="0" dirty="0">
                <a:effectLst/>
              </a:rPr>
              <a:t>​</a:t>
            </a:r>
            <a:endParaRPr lang="en-US" i="0" dirty="0">
              <a:effectLst/>
              <a:cs typeface="Arial"/>
            </a:endParaRPr>
          </a:p>
          <a:p>
            <a:pPr algn="l" rtl="0" fontAlgn="base">
              <a:lnSpc>
                <a:spcPts val="2100"/>
              </a:lnSpc>
              <a:buFont typeface="Arial" panose="020B0604020202020204" pitchFamily="34" charset="0"/>
              <a:buChar char="•"/>
            </a:pPr>
            <a:r>
              <a:rPr lang="de-DE" sz="1800" i="0" u="none" strike="noStrike" dirty="0">
                <a:effectLst/>
              </a:rPr>
              <a:t>Wachstum Gebärmutterschleimhaut wird unterdrückt/reduziert</a:t>
            </a:r>
            <a:endParaRPr lang="de-DE" sz="1800" i="0" u="none" strike="noStrike" dirty="0">
              <a:effectLst/>
              <a:cs typeface="Arial"/>
            </a:endParaRPr>
          </a:p>
          <a:p>
            <a:pPr fontAlgn="base">
              <a:lnSpc>
                <a:spcPts val="2100"/>
              </a:lnSpc>
            </a:pPr>
            <a:r>
              <a:rPr lang="de-DE" i="0" dirty="0">
                <a:effectLst/>
              </a:rPr>
              <a:t>=&gt; </a:t>
            </a:r>
            <a:r>
              <a:rPr lang="de-DE" dirty="0">
                <a:ea typeface="+mn-lt"/>
                <a:cs typeface="+mn-lt"/>
              </a:rPr>
              <a:t>soll die Einnistung einer befruchteten Eizelle verhindern</a:t>
            </a:r>
            <a:r>
              <a:rPr lang="de-DE" dirty="0"/>
              <a:t>. </a:t>
            </a:r>
            <a:endParaRPr lang="en-US" i="0" dirty="0">
              <a:effectLst/>
            </a:endParaRPr>
          </a:p>
          <a:p>
            <a:endParaRPr lang="de-DE" dirty="0"/>
          </a:p>
        </p:txBody>
      </p:sp>
      <p:pic>
        <p:nvPicPr>
          <p:cNvPr id="7" name="Grafik 6" descr="Ein Bild, das Person, Toilettenartikel, Haut, Wimper enthält.&#10;&#10;KI-generierte Inhalte können fehlerhaft sein.">
            <a:extLst>
              <a:ext uri="{FF2B5EF4-FFF2-40B4-BE49-F238E27FC236}">
                <a16:creationId xmlns:a16="http://schemas.microsoft.com/office/drawing/2014/main" id="{6FBCD776-E865-37D7-2DA2-C7F4B1007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560" y="2972499"/>
            <a:ext cx="2537857" cy="1945989"/>
          </a:xfrm>
          <a:prstGeom prst="rect">
            <a:avLst/>
          </a:prstGeom>
        </p:spPr>
      </p:pic>
    </p:spTree>
    <p:extLst>
      <p:ext uri="{BB962C8B-B14F-4D97-AF65-F5344CB8AC3E}">
        <p14:creationId xmlns:p14="http://schemas.microsoft.com/office/powerpoint/2010/main" val="688127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8E7DAF-3156-BD2A-F69A-A89DB9493945}"/>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84CA6A3B-5FC2-343A-5B36-70B8B6FDA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AAAAC3D3-5D20-1227-E3DE-DF8F3BF1F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C9BD55D-60B3-0CB9-70A6-6235BE00EA73}"/>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676CE72E-AF6B-ED62-F959-3BB496B29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8C016BF-6EC8-24C8-2062-D7044752C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BCA031B-B01D-CFC0-68CA-E8C32F03EB40}"/>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16B6172E-F250-338B-4F75-BEE055D52B1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85</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06873CDE-C045-6D4B-3142-036282095BF7}"/>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Das Verhütungsstäbchen</a:t>
            </a:r>
          </a:p>
        </p:txBody>
      </p:sp>
      <p:sp>
        <p:nvSpPr>
          <p:cNvPr id="9" name="Ellipse 8">
            <a:extLst>
              <a:ext uri="{FF2B5EF4-FFF2-40B4-BE49-F238E27FC236}">
                <a16:creationId xmlns:a16="http://schemas.microsoft.com/office/drawing/2014/main" id="{0BF31057-1E2D-469E-DDBF-FE6921F7CE11}"/>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CAE7939-26D6-DE8D-30F5-9C3C4B3A6910}"/>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C20B1D03-6529-89D4-4D39-ACFEB2D19FD8}"/>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445CEBC0-5070-3CC7-1330-FDDCCCA65199}"/>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146A0881-86B7-DCED-8D68-CA6DF6C24384}"/>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8BBB973F-6DE1-65AA-C0FC-246B886D7D62}"/>
              </a:ext>
            </a:extLst>
          </p:cNvPr>
          <p:cNvSpPr txBox="1"/>
          <p:nvPr/>
        </p:nvSpPr>
        <p:spPr>
          <a:xfrm>
            <a:off x="688882" y="2984055"/>
            <a:ext cx="5181942" cy="1754326"/>
          </a:xfrm>
          <a:prstGeom prst="rect">
            <a:avLst/>
          </a:prstGeom>
          <a:noFill/>
        </p:spPr>
        <p:txBody>
          <a:bodyPr wrap="square" lIns="91440" tIns="45720" rIns="91440" bIns="45720" rtlCol="0" anchor="t">
            <a:spAutoFit/>
          </a:bodyPr>
          <a:lstStyle/>
          <a:p>
            <a:r>
              <a:rPr lang="de-DE" b="1" dirty="0">
                <a:solidFill>
                  <a:srgbClr val="008080"/>
                </a:solidFill>
              </a:rPr>
              <a:t>Vorteile:</a:t>
            </a:r>
            <a:endParaRPr lang="de-DE" b="1" dirty="0">
              <a:solidFill>
                <a:srgbClr val="008080"/>
              </a:solidFill>
              <a:cs typeface="Arial"/>
            </a:endParaRPr>
          </a:p>
          <a:p>
            <a:pPr marL="285750" indent="-285750">
              <a:buFont typeface="Arial" panose="020B0604020202020204" pitchFamily="34" charset="0"/>
              <a:buChar char="•"/>
            </a:pPr>
            <a:r>
              <a:rPr lang="de-DE" dirty="0">
                <a:solidFill>
                  <a:srgbClr val="008080"/>
                </a:solidFill>
              </a:rPr>
              <a:t>Sehr sicheres Verhütungsmittel</a:t>
            </a:r>
            <a:endParaRPr lang="de-DE" dirty="0">
              <a:solidFill>
                <a:srgbClr val="008080"/>
              </a:solidFill>
              <a:cs typeface="Arial"/>
            </a:endParaRPr>
          </a:p>
          <a:p>
            <a:pPr marL="285750" indent="-285750">
              <a:buFont typeface="Arial" panose="020B0604020202020204" pitchFamily="34" charset="0"/>
              <a:buChar char="•"/>
            </a:pPr>
            <a:r>
              <a:rPr lang="de-DE" dirty="0">
                <a:solidFill>
                  <a:srgbClr val="008080"/>
                </a:solidFill>
              </a:rPr>
              <a:t>Nach Einsetzen keine weitere Aufmerksamkeit erforderlich</a:t>
            </a:r>
            <a:endParaRPr lang="de-DE" dirty="0">
              <a:solidFill>
                <a:srgbClr val="008080"/>
              </a:solidFill>
              <a:cs typeface="Arial"/>
            </a:endParaRPr>
          </a:p>
          <a:p>
            <a:pPr marL="285750" indent="-285750">
              <a:buFont typeface="Arial" panose="020B0604020202020204" pitchFamily="34" charset="0"/>
              <a:buChar char="•"/>
            </a:pPr>
            <a:r>
              <a:rPr lang="de-DE" dirty="0">
                <a:solidFill>
                  <a:srgbClr val="008080"/>
                </a:solidFill>
                <a:cs typeface="Arial"/>
              </a:rPr>
              <a:t>Unsichtbare Anwendung</a:t>
            </a:r>
          </a:p>
          <a:p>
            <a:pPr marL="285750" indent="-285750">
              <a:buFont typeface="Arial" panose="020B0604020202020204" pitchFamily="34" charset="0"/>
              <a:buChar char="•"/>
            </a:pPr>
            <a:endParaRPr lang="de-DE" dirty="0">
              <a:solidFill>
                <a:srgbClr val="008080"/>
              </a:solidFill>
              <a:cs typeface="Arial"/>
            </a:endParaRPr>
          </a:p>
        </p:txBody>
      </p:sp>
      <p:sp>
        <p:nvSpPr>
          <p:cNvPr id="7" name="Textfeld 6">
            <a:extLst>
              <a:ext uri="{FF2B5EF4-FFF2-40B4-BE49-F238E27FC236}">
                <a16:creationId xmlns:a16="http://schemas.microsoft.com/office/drawing/2014/main" id="{D5E39FB2-BFAD-2820-1369-00BBF17F76F5}"/>
              </a:ext>
            </a:extLst>
          </p:cNvPr>
          <p:cNvSpPr txBox="1"/>
          <p:nvPr/>
        </p:nvSpPr>
        <p:spPr>
          <a:xfrm>
            <a:off x="5870824" y="3025146"/>
            <a:ext cx="6062749" cy="2031325"/>
          </a:xfrm>
          <a:prstGeom prst="rect">
            <a:avLst/>
          </a:prstGeom>
          <a:noFill/>
        </p:spPr>
        <p:txBody>
          <a:bodyPr wrap="square" lIns="91440" tIns="45720" rIns="91440" bIns="45720" rtlCol="0" anchor="t">
            <a:spAutoFit/>
          </a:bodyPr>
          <a:lstStyle/>
          <a:p>
            <a:r>
              <a:rPr lang="de-DE" b="1" dirty="0">
                <a:solidFill>
                  <a:srgbClr val="800080"/>
                </a:solidFill>
              </a:rPr>
              <a:t>Nachteile: </a:t>
            </a:r>
            <a:endParaRPr lang="de-DE" b="1" dirty="0">
              <a:solidFill>
                <a:srgbClr val="800080"/>
              </a:solidFill>
              <a:cs typeface="Arial"/>
            </a:endParaRPr>
          </a:p>
          <a:p>
            <a:pPr marL="285750" indent="-285750">
              <a:buFont typeface="Arial" panose="020B0604020202020204" pitchFamily="34" charset="0"/>
              <a:buChar char="•"/>
            </a:pPr>
            <a:r>
              <a:rPr lang="de-DE" dirty="0">
                <a:solidFill>
                  <a:srgbClr val="800080"/>
                </a:solidFill>
              </a:rPr>
              <a:t>Implantat kann verrutschen/wandern</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rPr>
              <a:t>Werden die Hormone nicht vertragen, muss das Implantat in Arztpraxis entfernt werden (aufwändiger als eine Pille abzusetzen)</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cs typeface="Arial"/>
              </a:rPr>
              <a:t>Einsetzen kann schmerzhaft sein</a:t>
            </a:r>
          </a:p>
          <a:p>
            <a:endParaRPr lang="de-DE" dirty="0">
              <a:solidFill>
                <a:srgbClr val="800080"/>
              </a:solidFill>
              <a:cs typeface="Arial"/>
            </a:endParaRPr>
          </a:p>
        </p:txBody>
      </p:sp>
    </p:spTree>
    <p:extLst>
      <p:ext uri="{BB962C8B-B14F-4D97-AF65-F5344CB8AC3E}">
        <p14:creationId xmlns:p14="http://schemas.microsoft.com/office/powerpoint/2010/main" val="42261608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6F5D41-FB71-2A1C-A704-0A2B8B9AB78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C46EB23-BADA-E274-7767-ABA46F86F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DD923247-0430-ABBF-65AC-3FA51A6E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768FF374-E76D-F5FA-9977-1EA2FF2075A2}"/>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9C36D3EA-D513-BA8B-0867-8FC6711D3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D5CFE2C5-600F-3C27-3DAE-175459D8F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F71C4EA6-55B3-DF93-8A15-74ABEA47D6F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084B71D5-A3C4-498F-B4E6-A66A67F6693C}"/>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86</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DCA37C75-E419-82AB-DDFE-ED51B73026DE}"/>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870EC8BB-513A-7B4E-F2D1-0C7EA40820DA}"/>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0,1</a:t>
            </a:r>
          </a:p>
        </p:txBody>
      </p:sp>
      <p:sp>
        <p:nvSpPr>
          <p:cNvPr id="11" name="Textfeld 10">
            <a:extLst>
              <a:ext uri="{FF2B5EF4-FFF2-40B4-BE49-F238E27FC236}">
                <a16:creationId xmlns:a16="http://schemas.microsoft.com/office/drawing/2014/main" id="{7C5ECE8A-7424-B5A0-D8F1-5FABA5EDD784}"/>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0,1</a:t>
            </a:r>
          </a:p>
        </p:txBody>
      </p:sp>
      <p:sp>
        <p:nvSpPr>
          <p:cNvPr id="12" name="Ellipse 11">
            <a:extLst>
              <a:ext uri="{FF2B5EF4-FFF2-40B4-BE49-F238E27FC236}">
                <a16:creationId xmlns:a16="http://schemas.microsoft.com/office/drawing/2014/main" id="{B43FAA2F-FB77-FC84-BD4C-B69B85A3B712}"/>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0C2D8F23-F611-713A-AC89-ADC2EC182916}"/>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8F46ACEE-8D58-7D84-384C-84C3E87020A7}"/>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FCC7E320-102A-7083-3CBC-6DA752F9368F}"/>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0D47B87B-F789-7A0D-9EAB-916597E3856C}"/>
              </a:ext>
            </a:extLst>
          </p:cNvPr>
          <p:cNvSpPr txBox="1"/>
          <p:nvPr/>
        </p:nvSpPr>
        <p:spPr>
          <a:xfrm>
            <a:off x="3198294" y="3682976"/>
            <a:ext cx="5879690" cy="1231106"/>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Implantat kann verrutschen </a:t>
            </a:r>
          </a:p>
          <a:p>
            <a:pPr marL="285750" indent="-285750">
              <a:spcAft>
                <a:spcPts val="1200"/>
              </a:spcAft>
              <a:buFont typeface="Arial" panose="020B0604020202020204" pitchFamily="34" charset="0"/>
              <a:buChar char="•"/>
            </a:pPr>
            <a:r>
              <a:rPr lang="de-DE" dirty="0"/>
              <a:t>Hormone vorher nicht testen (=&gt; Nebenwirkungen)</a:t>
            </a:r>
          </a:p>
        </p:txBody>
      </p:sp>
    </p:spTree>
    <p:extLst>
      <p:ext uri="{BB962C8B-B14F-4D97-AF65-F5344CB8AC3E}">
        <p14:creationId xmlns:p14="http://schemas.microsoft.com/office/powerpoint/2010/main" val="252654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13E087-D019-6607-2D29-06E77F320C71}"/>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67D1E9C-709F-CE73-9502-5AF6400A9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llipse 9">
            <a:extLst>
              <a:ext uri="{FF2B5EF4-FFF2-40B4-BE49-F238E27FC236}">
                <a16:creationId xmlns:a16="http://schemas.microsoft.com/office/drawing/2014/main" id="{7A35466D-4342-0A16-31ED-50AC6CF409EE}"/>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90354512-AF73-EE8F-261E-6B9C51BD2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319F8C8-1FFF-AF20-459E-6DC930AFCE96}"/>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C62F9ED9-2BAC-7A71-2F6F-B8EAADB67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3C595ED6-9B1D-10B6-F51B-81E6F3908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03BC722B-B022-C3CD-411E-42F0CB8B6A1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22D9B57F-4301-7B68-99A4-A1BFDB2D8D6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87</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4437AF96-4E29-D844-84EF-7F0330D3011A}"/>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ACCEEDB0-72EC-C9CE-F3A9-97F8AD1CE4AD}"/>
              </a:ext>
            </a:extLst>
          </p:cNvPr>
          <p:cNvSpPr txBox="1"/>
          <p:nvPr/>
        </p:nvSpPr>
        <p:spPr>
          <a:xfrm>
            <a:off x="3783665" y="2882409"/>
            <a:ext cx="7938198" cy="2308324"/>
          </a:xfrm>
          <a:prstGeom prst="rect">
            <a:avLst/>
          </a:prstGeom>
          <a:noFill/>
        </p:spPr>
        <p:txBody>
          <a:bodyPr wrap="square" lIns="91440" tIns="45720" rIns="91440" bIns="45720" rtlCol="0" anchor="t">
            <a:spAutoFit/>
          </a:bodyPr>
          <a:lstStyle/>
          <a:p>
            <a:r>
              <a:rPr lang="de-DE" b="1" dirty="0">
                <a:solidFill>
                  <a:srgbClr val="DABC9E"/>
                </a:solidFill>
              </a:rPr>
              <a:t>Die Depotspritze</a:t>
            </a:r>
          </a:p>
          <a:p>
            <a:pPr marL="285750" indent="-285750">
              <a:buFont typeface="Arial" panose="020B0604020202020204" pitchFamily="34" charset="0"/>
              <a:buChar char="•"/>
            </a:pPr>
            <a:r>
              <a:rPr lang="de-DE" dirty="0"/>
              <a:t>Auch „Dreimonatsspritze“ genannt =&gt; hält für 3 Monate</a:t>
            </a:r>
            <a:endParaRPr lang="de-DE" dirty="0">
              <a:cs typeface="Arial"/>
            </a:endParaRPr>
          </a:p>
          <a:p>
            <a:pPr marL="285750" indent="-285750">
              <a:buFont typeface="Arial" panose="020B0604020202020204" pitchFamily="34" charset="0"/>
              <a:buChar char="•"/>
            </a:pPr>
            <a:r>
              <a:rPr lang="de-DE" dirty="0"/>
              <a:t>Wird in Arztpraxis in den Gesäßmuskel oder den Muskel am Oberarm injiziert</a:t>
            </a:r>
            <a:endParaRPr lang="de-DE" dirty="0">
              <a:cs typeface="Arial"/>
            </a:endParaRPr>
          </a:p>
          <a:p>
            <a:endParaRPr lang="de-DE" dirty="0">
              <a:solidFill>
                <a:srgbClr val="000000"/>
              </a:solidFill>
              <a:cs typeface="Arial" panose="020B0604020202020204"/>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Östrogenfrei, Gestagen-haltig</a:t>
            </a:r>
          </a:p>
          <a:p>
            <a:pPr marL="285750" indent="-285750">
              <a:buFont typeface="Arial" panose="020B0604020202020204" pitchFamily="34" charset="0"/>
              <a:buChar char="•"/>
            </a:pPr>
            <a:r>
              <a:rPr lang="de-DE" dirty="0"/>
              <a:t>Wirkung entspricht der des Verhütungsstäbchens</a:t>
            </a:r>
            <a:endParaRPr lang="de-DE" dirty="0">
              <a:cs typeface="Arial"/>
            </a:endParaRPr>
          </a:p>
        </p:txBody>
      </p:sp>
      <p:pic>
        <p:nvPicPr>
          <p:cNvPr id="8" name="Grafik 7" descr="Ein Bild, das Person, Nagel, Im Haus, Finger enthält.&#10;&#10;KI-generierte Inhalte können fehlerhaft sein.">
            <a:extLst>
              <a:ext uri="{FF2B5EF4-FFF2-40B4-BE49-F238E27FC236}">
                <a16:creationId xmlns:a16="http://schemas.microsoft.com/office/drawing/2014/main" id="{21A20A4F-E415-7948-D51D-B8C12CA90D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0070" y="2925014"/>
            <a:ext cx="2380953" cy="1428572"/>
          </a:xfrm>
          <a:prstGeom prst="rect">
            <a:avLst/>
          </a:prstGeom>
        </p:spPr>
      </p:pic>
    </p:spTree>
    <p:extLst>
      <p:ext uri="{BB962C8B-B14F-4D97-AF65-F5344CB8AC3E}">
        <p14:creationId xmlns:p14="http://schemas.microsoft.com/office/powerpoint/2010/main" val="4005574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CEDD7B-D9B6-195C-5AC3-9844B399EB35}"/>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F44FD01-22A2-9935-E9B2-15BD0C3E1F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5F3BBA68-6C04-0580-35A5-872869A092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91307D2-E62B-A972-C27E-1648152F7336}"/>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06407EF2-9752-9719-00CD-31F901C5D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034B8B9-346A-26AC-F273-4E9A34625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1E38914B-6215-22C8-6536-94F1D1DE2FE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39AD610E-561A-54A3-D4B5-3D52611B6FB6}"/>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88</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48B3ACDA-F2AC-86C8-D9F3-AFA49964E517}"/>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Die Verhütungsspritze</a:t>
            </a:r>
          </a:p>
        </p:txBody>
      </p:sp>
      <p:sp>
        <p:nvSpPr>
          <p:cNvPr id="9" name="Ellipse 8">
            <a:extLst>
              <a:ext uri="{FF2B5EF4-FFF2-40B4-BE49-F238E27FC236}">
                <a16:creationId xmlns:a16="http://schemas.microsoft.com/office/drawing/2014/main" id="{0F51F714-B931-34D5-0DD0-2FD9F2081A27}"/>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BDF3B510-0AF1-BDE0-1FEC-E5D07DEC4480}"/>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D252C53B-68FE-1F74-60AE-8B3462FF8161}"/>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55E21A18-F510-7661-A2BF-90D363B8D8E3}"/>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0FC6A05F-EE14-C686-53E9-19683D5DAC15}"/>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D75A66F-F53E-E3F4-BF82-F61D42EA61AE}"/>
              </a:ext>
            </a:extLst>
          </p:cNvPr>
          <p:cNvSpPr txBox="1"/>
          <p:nvPr/>
        </p:nvSpPr>
        <p:spPr>
          <a:xfrm>
            <a:off x="632438" y="2965241"/>
            <a:ext cx="4758609" cy="1200329"/>
          </a:xfrm>
          <a:prstGeom prst="rect">
            <a:avLst/>
          </a:prstGeom>
          <a:noFill/>
        </p:spPr>
        <p:txBody>
          <a:bodyPr wrap="square" lIns="91440" tIns="45720" rIns="91440" bIns="45720" rtlCol="0" anchor="t">
            <a:spAutoFit/>
          </a:bodyPr>
          <a:lstStyle/>
          <a:p>
            <a:r>
              <a:rPr lang="de-DE" b="1" dirty="0">
                <a:solidFill>
                  <a:srgbClr val="008080"/>
                </a:solidFill>
              </a:rPr>
              <a:t>Vorteile:</a:t>
            </a:r>
            <a:endParaRPr lang="de-DE" b="1" dirty="0">
              <a:solidFill>
                <a:srgbClr val="008080"/>
              </a:solidFill>
              <a:cs typeface="Arial"/>
            </a:endParaRPr>
          </a:p>
          <a:p>
            <a:pPr marL="285750" indent="-285750">
              <a:buFont typeface="Arial" panose="020B0604020202020204" pitchFamily="34" charset="0"/>
              <a:buChar char="•"/>
            </a:pPr>
            <a:r>
              <a:rPr lang="de-DE" dirty="0">
                <a:solidFill>
                  <a:srgbClr val="008080"/>
                </a:solidFill>
              </a:rPr>
              <a:t>Sehr sicheres Verhütungsmittel</a:t>
            </a:r>
            <a:endParaRPr lang="de-DE" dirty="0">
              <a:solidFill>
                <a:srgbClr val="008080"/>
              </a:solidFill>
              <a:cs typeface="Arial"/>
            </a:endParaRPr>
          </a:p>
          <a:p>
            <a:pPr marL="285750" indent="-285750">
              <a:buFont typeface="Arial" panose="020B0604020202020204" pitchFamily="34" charset="0"/>
              <a:buChar char="•"/>
            </a:pPr>
            <a:r>
              <a:rPr lang="de-DE" dirty="0">
                <a:solidFill>
                  <a:srgbClr val="008080"/>
                </a:solidFill>
                <a:cs typeface="Arial"/>
              </a:rPr>
              <a:t>Unsichtbare Anwendung</a:t>
            </a:r>
          </a:p>
          <a:p>
            <a:pPr marL="285750" indent="-285750">
              <a:buFont typeface="Arial" panose="020B0604020202020204" pitchFamily="34" charset="0"/>
              <a:buChar char="•"/>
            </a:pPr>
            <a:endParaRPr lang="de-DE" dirty="0">
              <a:solidFill>
                <a:srgbClr val="008080"/>
              </a:solidFill>
              <a:cs typeface="Arial"/>
            </a:endParaRPr>
          </a:p>
        </p:txBody>
      </p:sp>
      <p:sp>
        <p:nvSpPr>
          <p:cNvPr id="7" name="Textfeld 6">
            <a:extLst>
              <a:ext uri="{FF2B5EF4-FFF2-40B4-BE49-F238E27FC236}">
                <a16:creationId xmlns:a16="http://schemas.microsoft.com/office/drawing/2014/main" id="{9F40240B-0E4F-156D-93C7-833561DA61AD}"/>
              </a:ext>
            </a:extLst>
          </p:cNvPr>
          <p:cNvSpPr txBox="1"/>
          <p:nvPr/>
        </p:nvSpPr>
        <p:spPr>
          <a:xfrm>
            <a:off x="5411476" y="3025146"/>
            <a:ext cx="6522097" cy="1477328"/>
          </a:xfrm>
          <a:prstGeom prst="rect">
            <a:avLst/>
          </a:prstGeom>
          <a:noFill/>
        </p:spPr>
        <p:txBody>
          <a:bodyPr wrap="square" lIns="91440" tIns="45720" rIns="91440" bIns="45720" rtlCol="0" anchor="t">
            <a:spAutoFit/>
          </a:bodyPr>
          <a:lstStyle/>
          <a:p>
            <a:r>
              <a:rPr lang="de-DE" b="1" dirty="0">
                <a:solidFill>
                  <a:srgbClr val="800080"/>
                </a:solidFill>
              </a:rPr>
              <a:t>Nachteile: </a:t>
            </a:r>
            <a:endParaRPr lang="de-DE" b="1" dirty="0">
              <a:solidFill>
                <a:srgbClr val="800080"/>
              </a:solidFill>
              <a:cs typeface="Arial"/>
            </a:endParaRPr>
          </a:p>
          <a:p>
            <a:pPr marL="285750" indent="-285750">
              <a:buFont typeface="Arial" panose="020B0604020202020204" pitchFamily="34" charset="0"/>
              <a:buChar char="•"/>
            </a:pPr>
            <a:r>
              <a:rPr lang="de-DE" dirty="0">
                <a:solidFill>
                  <a:srgbClr val="800080"/>
                </a:solidFill>
              </a:rPr>
              <a:t>Regelmäßige Arztbesuche notwendig</a:t>
            </a:r>
            <a:endParaRPr lang="de-DE" dirty="0">
              <a:solidFill>
                <a:srgbClr val="800080"/>
              </a:solidFill>
              <a:cs typeface="Arial"/>
            </a:endParaRPr>
          </a:p>
          <a:p>
            <a:pPr marL="285750" indent="-285750">
              <a:buFont typeface="Arial" panose="020B0604020202020204" pitchFamily="34" charset="0"/>
              <a:buChar char="•"/>
            </a:pPr>
            <a:r>
              <a:rPr lang="de-DE" dirty="0">
                <a:solidFill>
                  <a:srgbClr val="800080"/>
                </a:solidFill>
              </a:rPr>
              <a:t>Werden die Hormone nicht vertragen, können die Hormone nicht einfach aus dem Körper entfernt werden</a:t>
            </a:r>
            <a:endParaRPr lang="de-DE" dirty="0">
              <a:solidFill>
                <a:srgbClr val="800080"/>
              </a:solidFill>
              <a:cs typeface="Arial"/>
            </a:endParaRPr>
          </a:p>
          <a:p>
            <a:endParaRPr lang="de-DE" dirty="0">
              <a:solidFill>
                <a:srgbClr val="800080"/>
              </a:solidFill>
            </a:endParaRPr>
          </a:p>
        </p:txBody>
      </p:sp>
    </p:spTree>
    <p:extLst>
      <p:ext uri="{BB962C8B-B14F-4D97-AF65-F5344CB8AC3E}">
        <p14:creationId xmlns:p14="http://schemas.microsoft.com/office/powerpoint/2010/main" val="824561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508566-29E3-CBF2-4B35-9E20E2E2CA68}"/>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5676308-B91A-82FC-7398-84084BC9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D8D4B418-B6B0-0EE8-94E9-F65669DF8B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F694F1A-4D37-4CF2-1916-F379721374D1}"/>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9B526C5-DFBC-379E-5A2F-3FC6C684EE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FBB5B49E-C520-3236-880D-1C1A93D93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F0407D10-0A61-38EF-A78E-649C1225A088}"/>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2500" b="1" dirty="0"/>
              <a:t>Hormonell</a:t>
            </a:r>
          </a:p>
          <a:p>
            <a:pPr marL="971550" lvl="1" indent="-514350">
              <a:buAutoNum type="arabicPeriod"/>
            </a:pPr>
            <a:r>
              <a:rPr lang="de-DE" sz="1200"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36716263-8B37-0967-E2F2-6214C4ECC8C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89</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0B7EE7FF-6273-D4E6-E7AB-E407DB6093AB}"/>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110B3B3E-7682-BB35-C792-BF0BD67E0FBA}"/>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0,2</a:t>
            </a:r>
          </a:p>
        </p:txBody>
      </p:sp>
      <p:sp>
        <p:nvSpPr>
          <p:cNvPr id="11" name="Textfeld 10">
            <a:extLst>
              <a:ext uri="{FF2B5EF4-FFF2-40B4-BE49-F238E27FC236}">
                <a16:creationId xmlns:a16="http://schemas.microsoft.com/office/drawing/2014/main" id="{39749288-951C-C740-F549-D822E59992FB}"/>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4</a:t>
            </a:r>
          </a:p>
        </p:txBody>
      </p:sp>
      <p:sp>
        <p:nvSpPr>
          <p:cNvPr id="12" name="Ellipse 11">
            <a:extLst>
              <a:ext uri="{FF2B5EF4-FFF2-40B4-BE49-F238E27FC236}">
                <a16:creationId xmlns:a16="http://schemas.microsoft.com/office/drawing/2014/main" id="{CD8F8A2A-257B-2011-4F1E-001C08FE7117}"/>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35A216AF-47D8-6AF0-69C2-D0AD7B87811A}"/>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FF3F7BD7-1687-2ABB-25AE-123BBC9DB8DD}"/>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906AC1CB-1DAE-6026-FCB1-D819A1BE3AD2}"/>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BDFA6445-05F5-2DAF-2B50-CF81DC8C6834}"/>
              </a:ext>
            </a:extLst>
          </p:cNvPr>
          <p:cNvSpPr txBox="1"/>
          <p:nvPr/>
        </p:nvSpPr>
        <p:spPr>
          <a:xfrm>
            <a:off x="3198294" y="3927920"/>
            <a:ext cx="5879690" cy="800219"/>
          </a:xfrm>
          <a:prstGeom prst="rect">
            <a:avLst/>
          </a:prstGeom>
          <a:solidFill>
            <a:schemeClr val="bg1"/>
          </a:solidFill>
          <a:ln>
            <a:solidFill>
              <a:srgbClr val="DABC9E"/>
            </a:solidFill>
          </a:ln>
        </p:spPr>
        <p:txBody>
          <a:bodyPr wrap="square">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sz="1800" dirty="0"/>
              <a:t>Hormone vorher nicht testen (=&gt; Nebenwirkungen)</a:t>
            </a:r>
          </a:p>
        </p:txBody>
      </p:sp>
    </p:spTree>
    <p:extLst>
      <p:ext uri="{BB962C8B-B14F-4D97-AF65-F5344CB8AC3E}">
        <p14:creationId xmlns:p14="http://schemas.microsoft.com/office/powerpoint/2010/main" val="4074569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FAFF9B-BACC-9BD7-46B9-1CA2DCA00C60}"/>
              </a:ext>
            </a:extLst>
          </p:cNvPr>
          <p:cNvSpPr>
            <a:spLocks noGrp="1"/>
          </p:cNvSpPr>
          <p:nvPr>
            <p:ph type="title"/>
          </p:nvPr>
        </p:nvSpPr>
        <p:spPr>
          <a:xfrm>
            <a:off x="838200" y="136525"/>
            <a:ext cx="10515600" cy="1325563"/>
          </a:xfrm>
        </p:spPr>
        <p:txBody>
          <a:bodyPr/>
          <a:lstStyle/>
          <a:p>
            <a:pPr algn="ctr"/>
            <a:r>
              <a:rPr lang="de-DE" dirty="0">
                <a:solidFill>
                  <a:srgbClr val="DABC9E"/>
                </a:solidFill>
              </a:rPr>
              <a:t>Gliederung</a:t>
            </a:r>
          </a:p>
        </p:txBody>
      </p:sp>
      <p:sp>
        <p:nvSpPr>
          <p:cNvPr id="3" name="Inhaltsplatzhalter 2">
            <a:extLst>
              <a:ext uri="{FF2B5EF4-FFF2-40B4-BE49-F238E27FC236}">
                <a16:creationId xmlns:a16="http://schemas.microsoft.com/office/drawing/2014/main" id="{BD120F87-D297-1C96-6137-840D906384AB}"/>
              </a:ext>
            </a:extLst>
          </p:cNvPr>
          <p:cNvSpPr>
            <a:spLocks noGrp="1"/>
          </p:cNvSpPr>
          <p:nvPr>
            <p:ph idx="1"/>
          </p:nvPr>
        </p:nvSpPr>
        <p:spPr>
          <a:xfrm>
            <a:off x="1261924" y="1189232"/>
            <a:ext cx="4588936" cy="5153674"/>
          </a:xfrm>
        </p:spPr>
        <p:txBody>
          <a:bodyPr>
            <a:normAutofit fontScale="32500" lnSpcReduction="20000"/>
          </a:bodyPr>
          <a:lstStyle/>
          <a:p>
            <a:r>
              <a:rPr lang="de-DE" sz="5500" dirty="0"/>
              <a:t>Einstieg </a:t>
            </a:r>
          </a:p>
          <a:p>
            <a:r>
              <a:rPr lang="de-DE" sz="5500" dirty="0"/>
              <a:t>Wieso ein wichtiges Thema</a:t>
            </a:r>
          </a:p>
          <a:p>
            <a:pPr marL="1371600" lvl="1" indent="-914400">
              <a:buAutoNum type="arabicPeriod"/>
            </a:pPr>
            <a:r>
              <a:rPr lang="de-DE" sz="5500" dirty="0">
                <a:cs typeface="Arial"/>
              </a:rPr>
              <a:t>Quellen über Sexualaufklärung</a:t>
            </a:r>
          </a:p>
          <a:p>
            <a:pPr marL="1371600" lvl="1" indent="-914400">
              <a:buAutoNum type="arabicPeriod"/>
            </a:pPr>
            <a:r>
              <a:rPr lang="de-DE" sz="5500" dirty="0">
                <a:cs typeface="Arial"/>
              </a:rPr>
              <a:t>Wandel der Rolle der Frau </a:t>
            </a:r>
            <a:endParaRPr lang="en-US" sz="5500" dirty="0"/>
          </a:p>
          <a:p>
            <a:pPr marL="1371600" lvl="1" indent="-914400">
              <a:buFont typeface="+mj-lt"/>
              <a:buAutoNum type="arabicPeriod"/>
            </a:pPr>
            <a:r>
              <a:rPr lang="de-DE" sz="5500" dirty="0"/>
              <a:t>Ungewollte Schwangerschaften</a:t>
            </a:r>
            <a:endParaRPr lang="en-US" sz="5500" dirty="0">
              <a:cs typeface="Arial" panose="020B0604020202020204"/>
            </a:endParaRPr>
          </a:p>
          <a:p>
            <a:pPr marL="1371600" lvl="1" indent="-914400">
              <a:buFont typeface="+mj-lt"/>
              <a:buAutoNum type="arabicPeriod"/>
            </a:pPr>
            <a:r>
              <a:rPr lang="de-DE" sz="5500" dirty="0"/>
              <a:t>Hohe Zahl an Schwangerschaftsabbrüchen</a:t>
            </a:r>
          </a:p>
          <a:p>
            <a:r>
              <a:rPr lang="de-DE" sz="5500" dirty="0"/>
              <a:t>Anwendung in Zahlen </a:t>
            </a:r>
          </a:p>
          <a:p>
            <a:r>
              <a:rPr lang="de-DE" sz="5500" dirty="0"/>
              <a:t>Grundlagen</a:t>
            </a:r>
          </a:p>
          <a:p>
            <a:pPr marL="971550" lvl="1" indent="-514350">
              <a:buAutoNum type="arabicPeriod"/>
            </a:pPr>
            <a:r>
              <a:rPr lang="de-DE" sz="5500" dirty="0"/>
              <a:t>Fruchtbarkeit </a:t>
            </a:r>
          </a:p>
          <a:p>
            <a:pPr marL="971550" lvl="1" indent="-514350">
              <a:buAutoNum type="arabicPeriod"/>
            </a:pPr>
            <a:r>
              <a:rPr lang="de-DE" sz="5500" dirty="0"/>
              <a:t>Anatomie</a:t>
            </a:r>
          </a:p>
          <a:p>
            <a:pPr marL="971550" lvl="1" indent="-514350">
              <a:buAutoNum type="arabicPeriod"/>
            </a:pPr>
            <a:r>
              <a:rPr lang="de-DE" sz="5500" dirty="0"/>
              <a:t>Weibliche Zyklus </a:t>
            </a:r>
          </a:p>
          <a:p>
            <a:pPr marL="971550" lvl="1" indent="-514350">
              <a:buAutoNum type="arabicPeriod"/>
            </a:pPr>
            <a:r>
              <a:rPr lang="de-DE" sz="5500" dirty="0"/>
              <a:t>Hormoneller Regelkreis</a:t>
            </a:r>
          </a:p>
          <a:p>
            <a:pPr marL="971550" lvl="1" indent="-514350">
              <a:buAutoNum type="arabicPeriod"/>
            </a:pPr>
            <a:r>
              <a:rPr lang="de-DE" sz="5500" dirty="0"/>
              <a:t>Definition &amp; Ziel von Verhütung </a:t>
            </a:r>
          </a:p>
          <a:p>
            <a:pPr marL="971550" lvl="1" indent="-514350">
              <a:buAutoNum type="arabicPeriod"/>
            </a:pPr>
            <a:r>
              <a:rPr lang="de-DE" sz="5500" dirty="0"/>
              <a:t>Pearl Index</a:t>
            </a:r>
          </a:p>
          <a:p>
            <a:pPr marL="514350" indent="-514350">
              <a:buAutoNum type="arabicPeriod"/>
            </a:pPr>
            <a:endParaRPr lang="de-DE" dirty="0"/>
          </a:p>
        </p:txBody>
      </p:sp>
      <p:sp>
        <p:nvSpPr>
          <p:cNvPr id="4" name="Foliennummernplatzhalter 3">
            <a:extLst>
              <a:ext uri="{FF2B5EF4-FFF2-40B4-BE49-F238E27FC236}">
                <a16:creationId xmlns:a16="http://schemas.microsoft.com/office/drawing/2014/main" id="{5637B6DF-B50C-67AD-5B1B-A8628CA8AA24}"/>
              </a:ext>
            </a:extLst>
          </p:cNvPr>
          <p:cNvSpPr>
            <a:spLocks noGrp="1"/>
          </p:cNvSpPr>
          <p:nvPr>
            <p:ph type="sldNum" sz="quarter" idx="12"/>
          </p:nvPr>
        </p:nvSpPr>
        <p:spPr/>
        <p:txBody>
          <a:bodyPr/>
          <a:lstStyle/>
          <a:p>
            <a:fld id="{802006FE-6571-4354-8775-F8708372C227}" type="slidenum">
              <a:rPr lang="de-DE" smtClean="0"/>
              <a:t>9</a:t>
            </a:fld>
            <a:endParaRPr lang="de-DE"/>
          </a:p>
        </p:txBody>
      </p:sp>
      <p:sp>
        <p:nvSpPr>
          <p:cNvPr id="6" name="Textfeld 5">
            <a:extLst>
              <a:ext uri="{FF2B5EF4-FFF2-40B4-BE49-F238E27FC236}">
                <a16:creationId xmlns:a16="http://schemas.microsoft.com/office/drawing/2014/main" id="{2FA419C5-1130-279F-92EB-F78C09E9E660}"/>
              </a:ext>
            </a:extLst>
          </p:cNvPr>
          <p:cNvSpPr txBox="1"/>
          <p:nvPr/>
        </p:nvSpPr>
        <p:spPr>
          <a:xfrm>
            <a:off x="6118348" y="1103257"/>
            <a:ext cx="5162173" cy="5601533"/>
          </a:xfrm>
          <a:prstGeom prst="rect">
            <a:avLst/>
          </a:prstGeom>
          <a:noFill/>
        </p:spPr>
        <p:txBody>
          <a:bodyPr wrap="square">
            <a:spAutoFit/>
          </a:bodyPr>
          <a:lstStyle/>
          <a:p>
            <a:pPr marL="285750" indent="-285750">
              <a:buFont typeface="Arial" panose="020B0604020202020204" pitchFamily="34" charset="0"/>
              <a:buChar char="•"/>
            </a:pPr>
            <a:r>
              <a:rPr lang="de-DE" dirty="0"/>
              <a:t>Verschiedene Verhütungsmethoden anhand der Wirkungsweisen </a:t>
            </a:r>
          </a:p>
          <a:p>
            <a:pPr marL="971550" lvl="1" indent="-514350">
              <a:buAutoNum type="arabicPeriod"/>
            </a:pPr>
            <a:r>
              <a:rPr lang="de-DE" sz="1400" dirty="0"/>
              <a:t>Überblick verschiedener Arten</a:t>
            </a:r>
          </a:p>
          <a:p>
            <a:pPr marL="971550" lvl="1" indent="-514350">
              <a:buAutoNum type="arabicPeriod"/>
            </a:pPr>
            <a:r>
              <a:rPr lang="de-DE" sz="1400" dirty="0"/>
              <a:t>Chemisch </a:t>
            </a:r>
          </a:p>
          <a:p>
            <a:pPr marL="971550" lvl="1" indent="-514350">
              <a:buAutoNum type="arabicPeriod"/>
            </a:pPr>
            <a:r>
              <a:rPr lang="de-DE" sz="1400" dirty="0"/>
              <a:t>Mechanisch </a:t>
            </a:r>
          </a:p>
          <a:p>
            <a:pPr marL="971550" lvl="1" indent="-514350">
              <a:buAutoNum type="arabicPeriod"/>
            </a:pPr>
            <a:r>
              <a:rPr lang="de-DE" sz="1400" dirty="0"/>
              <a:t>Hormonell</a:t>
            </a:r>
          </a:p>
          <a:p>
            <a:pPr marL="971550" lvl="1" indent="-514350">
              <a:buAutoNum type="arabicPeriod"/>
            </a:pPr>
            <a:r>
              <a:rPr lang="de-DE" sz="1400" dirty="0"/>
              <a:t>Hormonfrei </a:t>
            </a:r>
          </a:p>
          <a:p>
            <a:pPr marL="971550" lvl="1" indent="-514350">
              <a:buAutoNum type="arabicPeriod"/>
            </a:pPr>
            <a:r>
              <a:rPr lang="de-DE" sz="1400" dirty="0"/>
              <a:t>Operativ</a:t>
            </a:r>
          </a:p>
          <a:p>
            <a:pPr marL="971550" lvl="1" indent="-514350">
              <a:buAutoNum type="arabicPeriod"/>
            </a:pPr>
            <a:r>
              <a:rPr lang="de-DE" sz="1400" dirty="0"/>
              <a:t>Unsichere Methoden</a:t>
            </a:r>
          </a:p>
          <a:p>
            <a:pPr marL="971550" lvl="1" indent="-514350">
              <a:buAutoNum type="arabicPeriod"/>
            </a:pPr>
            <a:r>
              <a:rPr lang="de-DE" sz="1400" dirty="0"/>
              <a:t>Pearl Index im Vergleich</a:t>
            </a:r>
            <a:endParaRPr lang="de-DE" dirty="0"/>
          </a:p>
          <a:p>
            <a:pPr marL="285750" indent="-285750">
              <a:buFont typeface="Arial" panose="020B0604020202020204" pitchFamily="34" charset="0"/>
              <a:buChar char="•"/>
            </a:pPr>
            <a:r>
              <a:rPr lang="de-DE" dirty="0"/>
              <a:t>Verhütungsunfälle und Notfallkontrazeption</a:t>
            </a:r>
          </a:p>
          <a:p>
            <a:pPr marL="971550" lvl="1" indent="-514350">
              <a:buAutoNum type="arabicPeriod"/>
            </a:pPr>
            <a:r>
              <a:rPr lang="de-DE" sz="1400" dirty="0"/>
              <a:t>Definition Verhütungsunfall</a:t>
            </a:r>
          </a:p>
          <a:p>
            <a:pPr marL="971550" lvl="1" indent="-514350">
              <a:buAutoNum type="arabicPeriod"/>
            </a:pPr>
            <a:r>
              <a:rPr lang="de-DE" sz="1400" dirty="0"/>
              <a:t>Wann Notfallkontrazeption nutzen </a:t>
            </a:r>
          </a:p>
          <a:p>
            <a:pPr marL="971550" lvl="1" indent="-514350">
              <a:buAutoNum type="arabicPeriod"/>
            </a:pPr>
            <a:r>
              <a:rPr lang="de-DE" sz="1400" dirty="0"/>
              <a:t>Überblick verschiedener Arten</a:t>
            </a:r>
          </a:p>
          <a:p>
            <a:pPr marL="971550" lvl="1" indent="-514350">
              <a:buAutoNum type="arabicPeriod"/>
            </a:pPr>
            <a:r>
              <a:rPr lang="de-DE" sz="1400" dirty="0"/>
              <a:t>Hormonell </a:t>
            </a:r>
          </a:p>
          <a:p>
            <a:pPr marL="971550" lvl="1" indent="-514350">
              <a:buAutoNum type="arabicPeriod"/>
            </a:pPr>
            <a:r>
              <a:rPr lang="de-DE" sz="1400" dirty="0"/>
              <a:t>Hormonfrei </a:t>
            </a:r>
          </a:p>
          <a:p>
            <a:pPr marL="971550" lvl="1" indent="-514350">
              <a:buAutoNum type="arabicPeriod"/>
            </a:pPr>
            <a:r>
              <a:rPr lang="de-DE" sz="1400" dirty="0"/>
              <a:t>Ein Vergleich nach Sicherheit</a:t>
            </a:r>
          </a:p>
          <a:p>
            <a:pPr marL="285750" indent="-285750">
              <a:buFont typeface="Arial" panose="020B0604020202020204" pitchFamily="34" charset="0"/>
              <a:buChar char="•"/>
            </a:pPr>
            <a:r>
              <a:rPr lang="de-DE" dirty="0"/>
              <a:t>Zugang zu Verhütungsmitteln</a:t>
            </a:r>
          </a:p>
          <a:p>
            <a:pPr marL="285750" indent="-285750">
              <a:buFont typeface="Arial" panose="020B0604020202020204" pitchFamily="34" charset="0"/>
              <a:buChar char="•"/>
            </a:pPr>
            <a:r>
              <a:rPr lang="de-DE" dirty="0"/>
              <a:t>Die Wahl der Verhütungsmethode</a:t>
            </a:r>
          </a:p>
          <a:p>
            <a:pPr marL="285750" indent="-285750">
              <a:buFont typeface="Arial" panose="020B0604020202020204" pitchFamily="34" charset="0"/>
              <a:buChar char="•"/>
            </a:pPr>
            <a:r>
              <a:rPr lang="de-DE" dirty="0"/>
              <a:t>Verhütungsmythen – wahr oder Blödsinn?</a:t>
            </a:r>
          </a:p>
          <a:p>
            <a:pPr marL="285750" indent="-285750">
              <a:buFont typeface="Arial" panose="020B0604020202020204" pitchFamily="34" charset="0"/>
              <a:buChar char="•"/>
            </a:pPr>
            <a:r>
              <a:rPr lang="de-DE" dirty="0"/>
              <a:t>Praxis (Anschauungsmaterial)</a:t>
            </a:r>
          </a:p>
          <a:p>
            <a:pPr marL="285750" indent="-285750">
              <a:buFont typeface="Arial" panose="020B0604020202020204" pitchFamily="34" charset="0"/>
              <a:buChar char="•"/>
            </a:pPr>
            <a:r>
              <a:rPr lang="de-DE" dirty="0"/>
              <a:t>Abschluss </a:t>
            </a:r>
          </a:p>
          <a:p>
            <a:pPr marL="285750" indent="-285750">
              <a:buFont typeface="Arial" panose="020B0604020202020204" pitchFamily="34" charset="0"/>
              <a:buChar char="•"/>
            </a:pPr>
            <a:r>
              <a:rPr lang="de-DE" dirty="0"/>
              <a:t>Quellen</a:t>
            </a:r>
            <a:endParaRPr lang="de-DE" sz="2000" dirty="0"/>
          </a:p>
        </p:txBody>
      </p:sp>
      <p:sp>
        <p:nvSpPr>
          <p:cNvPr id="8" name="Ellipse 7">
            <a:extLst>
              <a:ext uri="{FF2B5EF4-FFF2-40B4-BE49-F238E27FC236}">
                <a16:creationId xmlns:a16="http://schemas.microsoft.com/office/drawing/2014/main" id="{DDE20812-77EB-0B35-876B-EF9EDD2CE1D9}"/>
              </a:ext>
            </a:extLst>
          </p:cNvPr>
          <p:cNvSpPr/>
          <p:nvPr/>
        </p:nvSpPr>
        <p:spPr>
          <a:xfrm rot="5400000">
            <a:off x="-4955721" y="364421"/>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32E30AF0-9742-133F-0B9B-94B34D4BBCA4}"/>
              </a:ext>
            </a:extLst>
          </p:cNvPr>
          <p:cNvSpPr/>
          <p:nvPr/>
        </p:nvSpPr>
        <p:spPr>
          <a:xfrm rot="2459567">
            <a:off x="-1260367" y="5463420"/>
            <a:ext cx="4343691" cy="345492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Ellipse 4">
            <a:extLst>
              <a:ext uri="{FF2B5EF4-FFF2-40B4-BE49-F238E27FC236}">
                <a16:creationId xmlns:a16="http://schemas.microsoft.com/office/drawing/2014/main" id="{80DA7AC2-4C0F-C8DF-78FF-B0EFE1645030}"/>
              </a:ext>
            </a:extLst>
          </p:cNvPr>
          <p:cNvSpPr/>
          <p:nvPr/>
        </p:nvSpPr>
        <p:spPr>
          <a:xfrm rot="5400000">
            <a:off x="10868608" y="62171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r Verbinder 11">
            <a:extLst>
              <a:ext uri="{FF2B5EF4-FFF2-40B4-BE49-F238E27FC236}">
                <a16:creationId xmlns:a16="http://schemas.microsoft.com/office/drawing/2014/main" id="{F60D015D-B890-D38C-E144-97DFB7E73A4C}"/>
              </a:ext>
            </a:extLst>
          </p:cNvPr>
          <p:cNvCxnSpPr/>
          <p:nvPr/>
        </p:nvCxnSpPr>
        <p:spPr>
          <a:xfrm>
            <a:off x="5733754" y="1189232"/>
            <a:ext cx="97104" cy="5412451"/>
          </a:xfrm>
          <a:prstGeom prst="line">
            <a:avLst/>
          </a:prstGeom>
        </p:spPr>
        <p:style>
          <a:lnRef idx="1">
            <a:schemeClr val="dk1"/>
          </a:lnRef>
          <a:fillRef idx="0">
            <a:schemeClr val="dk1"/>
          </a:fillRef>
          <a:effectRef idx="0">
            <a:schemeClr val="dk1"/>
          </a:effectRef>
          <a:fontRef idx="minor">
            <a:schemeClr val="tx1"/>
          </a:fontRef>
        </p:style>
      </p:cxnSp>
      <p:sp>
        <p:nvSpPr>
          <p:cNvPr id="13" name="Ellipse 12">
            <a:extLst>
              <a:ext uri="{FF2B5EF4-FFF2-40B4-BE49-F238E27FC236}">
                <a16:creationId xmlns:a16="http://schemas.microsoft.com/office/drawing/2014/main" id="{6097EE7E-9485-086E-1DBE-315DCDB9F5A7}"/>
              </a:ext>
            </a:extLst>
          </p:cNvPr>
          <p:cNvSpPr/>
          <p:nvPr/>
        </p:nvSpPr>
        <p:spPr>
          <a:xfrm rot="2459567">
            <a:off x="9903217" y="-2227411"/>
            <a:ext cx="4343691" cy="345492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53625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7B4B7EC-3E0D-E1A4-7324-562A4E50E760}"/>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43F6EDD0-9E02-7D1D-309E-88FB369FFB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FAD41F7E-4EC3-8E8B-1416-FBCD57361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B9AB0F0-E702-E05A-1A45-B67D7D4473E9}"/>
              </a:ext>
            </a:extLst>
          </p:cNvPr>
          <p:cNvSpPr>
            <a:spLocks noGrp="1"/>
          </p:cNvSpPr>
          <p:nvPr>
            <p:ph type="title"/>
          </p:nvPr>
        </p:nvSpPr>
        <p:spPr>
          <a:xfrm>
            <a:off x="1051560" y="586822"/>
            <a:ext cx="3657600" cy="1645920"/>
          </a:xfrm>
        </p:spPr>
        <p:txBody>
          <a:bodyPr>
            <a:normAutofit/>
          </a:bodyPr>
          <a:lstStyle/>
          <a:p>
            <a:r>
              <a:rPr lang="de-DE" sz="2700" dirty="0"/>
              <a:t>Verschiedene Verhütungsmethoden anhand der Wirkungsweisen </a:t>
            </a:r>
          </a:p>
        </p:txBody>
      </p:sp>
      <p:sp>
        <p:nvSpPr>
          <p:cNvPr id="20491" name="Rectangle 20490">
            <a:extLst>
              <a:ext uri="{FF2B5EF4-FFF2-40B4-BE49-F238E27FC236}">
                <a16:creationId xmlns:a16="http://schemas.microsoft.com/office/drawing/2014/main" id="{7B28E4F4-F73E-FEA8-D2DC-7EF346114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7F81F87D-7511-4779-0449-AE81F83DB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C2DDDA5-BAE5-D5F9-C063-CE74E1906530}"/>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a:t>
            </a:r>
            <a:r>
              <a:rPr lang="de-DE" sz="1200" dirty="0"/>
              <a:t>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36E17AF3-B516-E76C-DB3B-A5F8613C5FA6}"/>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90</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3DAD7DF5-D20F-F1EA-F39C-581F10A91904}"/>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E6C7840-B2AD-79A0-187D-EF1E16B8A839}"/>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E8940618-BDC6-5331-B720-0B9CE6D9F80D}"/>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7036FDDC-CE45-6526-0855-54177F8744CF}"/>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AD92877F-DEC2-2D7D-019B-189B59B16EBC}"/>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0AE26887-47E9-89DD-1D04-EBCA360D2DFE}"/>
              </a:ext>
            </a:extLst>
          </p:cNvPr>
          <p:cNvSpPr txBox="1"/>
          <p:nvPr/>
        </p:nvSpPr>
        <p:spPr>
          <a:xfrm>
            <a:off x="719144" y="2764700"/>
            <a:ext cx="9264580" cy="369332"/>
          </a:xfrm>
          <a:prstGeom prst="rect">
            <a:avLst/>
          </a:prstGeom>
          <a:noFill/>
        </p:spPr>
        <p:txBody>
          <a:bodyPr wrap="square">
            <a:spAutoFit/>
          </a:bodyPr>
          <a:lstStyle/>
          <a:p>
            <a:r>
              <a:rPr lang="de-DE" b="1">
                <a:solidFill>
                  <a:srgbClr val="DABC9E"/>
                </a:solidFill>
              </a:rPr>
              <a:t>Grundlegender Wirkungsmechanismus von Kupfer in der Gebärmutter</a:t>
            </a:r>
          </a:p>
        </p:txBody>
      </p:sp>
      <p:sp>
        <p:nvSpPr>
          <p:cNvPr id="24" name="Textfeld 23">
            <a:extLst>
              <a:ext uri="{FF2B5EF4-FFF2-40B4-BE49-F238E27FC236}">
                <a16:creationId xmlns:a16="http://schemas.microsoft.com/office/drawing/2014/main" id="{0CC7F722-AA28-0EA0-3623-6BA019F0D100}"/>
              </a:ext>
            </a:extLst>
          </p:cNvPr>
          <p:cNvSpPr txBox="1"/>
          <p:nvPr/>
        </p:nvSpPr>
        <p:spPr>
          <a:xfrm>
            <a:off x="719144" y="3173666"/>
            <a:ext cx="9264580" cy="2185214"/>
          </a:xfrm>
          <a:prstGeom prst="rect">
            <a:avLst/>
          </a:prstGeom>
          <a:noFill/>
        </p:spPr>
        <p:txBody>
          <a:bodyPr wrap="square" lIns="91440" tIns="45720" rIns="91440" bIns="45720" anchor="t">
            <a:spAutoFit/>
          </a:bodyPr>
          <a:lstStyle/>
          <a:p>
            <a:r>
              <a:rPr lang="de-DE" sz="1800" dirty="0"/>
              <a:t>Kontinuierliche Freisetzung von Kupfer-Ionen in der Gebärmutterhöhle verhindert in mehrfacher Weise eine Schwangerschaft: </a:t>
            </a:r>
          </a:p>
          <a:p>
            <a:endParaRPr lang="de-DE" sz="1800" dirty="0"/>
          </a:p>
          <a:p>
            <a:pPr marL="342900" indent="-342900">
              <a:spcAft>
                <a:spcPts val="1200"/>
              </a:spcAft>
              <a:buAutoNum type="arabicPeriod"/>
            </a:pPr>
            <a:r>
              <a:rPr lang="de-DE" dirty="0">
                <a:solidFill>
                  <a:schemeClr val="tx1">
                    <a:lumMod val="85000"/>
                    <a:lumOff val="15000"/>
                  </a:schemeClr>
                </a:solidFill>
                <a:ea typeface="+mn-lt"/>
                <a:cs typeface="+mn-lt"/>
              </a:rPr>
              <a:t>Die Kupfer-Ionen machen die Spermien bewegungs- und befruchtungsunfähig </a:t>
            </a:r>
          </a:p>
          <a:p>
            <a:pPr marL="342900" indent="-342900">
              <a:spcAft>
                <a:spcPts val="1200"/>
              </a:spcAft>
              <a:buAutoNum type="arabicPeriod"/>
            </a:pPr>
            <a:r>
              <a:rPr lang="de-DE" dirty="0">
                <a:solidFill>
                  <a:schemeClr val="tx1">
                    <a:lumMod val="85000"/>
                    <a:lumOff val="15000"/>
                  </a:schemeClr>
                </a:solidFill>
                <a:ea typeface="+mn-lt"/>
                <a:cs typeface="+mn-lt"/>
              </a:rPr>
              <a:t>Die Gebärmutterschleimhaut wird durch die Kupfer-Ionen einnistungsunfreundlich und soll so im zweiten Schritt die Einnistung einer befruchteten </a:t>
            </a:r>
            <a:r>
              <a:rPr lang="de-DE" b="0" i="0" dirty="0">
                <a:solidFill>
                  <a:schemeClr val="tx1">
                    <a:lumMod val="85000"/>
                    <a:lumOff val="15000"/>
                  </a:schemeClr>
                </a:solidFill>
                <a:effectLst/>
                <a:ea typeface="+mn-lt"/>
                <a:cs typeface="+mn-lt"/>
              </a:rPr>
              <a:t>Eizelle</a:t>
            </a:r>
            <a:r>
              <a:rPr lang="de-DE" dirty="0">
                <a:solidFill>
                  <a:schemeClr val="tx1">
                    <a:lumMod val="85000"/>
                    <a:lumOff val="15000"/>
                  </a:schemeClr>
                </a:solidFill>
                <a:ea typeface="+mn-lt"/>
                <a:cs typeface="+mn-lt"/>
              </a:rPr>
              <a:t> verhindern, falls es doch einmal ein Spermium zur Eizelle geschafft haben sollte </a:t>
            </a:r>
            <a:endParaRPr lang="de-DE" dirty="0">
              <a:solidFill>
                <a:schemeClr val="tx1">
                  <a:lumMod val="85000"/>
                  <a:lumOff val="15000"/>
                </a:schemeClr>
              </a:solidFill>
              <a:cs typeface="Arial" panose="020B0604020202020204"/>
            </a:endParaRPr>
          </a:p>
        </p:txBody>
      </p:sp>
    </p:spTree>
    <p:extLst>
      <p:ext uri="{BB962C8B-B14F-4D97-AF65-F5344CB8AC3E}">
        <p14:creationId xmlns:p14="http://schemas.microsoft.com/office/powerpoint/2010/main" val="2501375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372257-E21C-67AB-74DF-A0BD18A32E3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ECE900D1-C268-7522-EE63-FFE5FB1F2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79DF5AC6-F571-3234-ECA1-65DD819AD4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6DBF42D7-C7E4-ABA0-B9EF-F1A6EA3375FD}"/>
              </a:ext>
            </a:extLst>
          </p:cNvPr>
          <p:cNvSpPr>
            <a:spLocks noGrp="1"/>
          </p:cNvSpPr>
          <p:nvPr>
            <p:ph type="title"/>
          </p:nvPr>
        </p:nvSpPr>
        <p:spPr>
          <a:xfrm>
            <a:off x="1051560" y="586822"/>
            <a:ext cx="3657600" cy="1645920"/>
          </a:xfrm>
        </p:spPr>
        <p:txBody>
          <a:bodyPr>
            <a:normAutofit/>
          </a:bodyPr>
          <a:lstStyle/>
          <a:p>
            <a:r>
              <a:rPr lang="de-DE" sz="2700" dirty="0"/>
              <a:t>Versch. Verhütungsmethoden anhand der Wirkungsweisen </a:t>
            </a:r>
          </a:p>
        </p:txBody>
      </p:sp>
      <p:sp>
        <p:nvSpPr>
          <p:cNvPr id="20491" name="Rectangle 20490">
            <a:extLst>
              <a:ext uri="{FF2B5EF4-FFF2-40B4-BE49-F238E27FC236}">
                <a16:creationId xmlns:a16="http://schemas.microsoft.com/office/drawing/2014/main" id="{DC42E1D8-44F1-FE48-9C76-6798C97CD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E8D93A65-D2D4-8D1D-E46D-8BFF673D3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5E379584-2E90-B125-0430-8549253A1D54}"/>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a:t>
            </a:r>
            <a:r>
              <a:rPr lang="de-DE" sz="1200" dirty="0"/>
              <a:t>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1A73D75F-3715-2A6C-C95B-5100BDAB7B28}"/>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91</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731C7C28-A168-846B-C9F8-E625E867904A}"/>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FC2CD721-ACB3-D5F8-AF7A-AB41F41E4395}"/>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ABDC83D2-38D6-3416-F213-BB4989A65BEB}"/>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E046B292-F420-5354-ABE3-39283F4B84B7}"/>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88596F40-530C-5B22-744A-FC8461CC1067}"/>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E559F92C-A1E7-CCDC-1B46-D90722F46F25}"/>
              </a:ext>
            </a:extLst>
          </p:cNvPr>
          <p:cNvSpPr txBox="1"/>
          <p:nvPr/>
        </p:nvSpPr>
        <p:spPr>
          <a:xfrm>
            <a:off x="1463710" y="3073051"/>
            <a:ext cx="9264580" cy="369332"/>
          </a:xfrm>
          <a:prstGeom prst="rect">
            <a:avLst/>
          </a:prstGeom>
          <a:noFill/>
        </p:spPr>
        <p:txBody>
          <a:bodyPr wrap="square">
            <a:spAutoFit/>
          </a:bodyPr>
          <a:lstStyle/>
          <a:p>
            <a:pPr algn="ctr"/>
            <a:r>
              <a:rPr lang="de-DE" b="1">
                <a:solidFill>
                  <a:srgbClr val="DABC9E"/>
                </a:solidFill>
              </a:rPr>
              <a:t>Hormonfreie Verhütungsmittel im Überblick</a:t>
            </a:r>
          </a:p>
        </p:txBody>
      </p:sp>
      <p:sp>
        <p:nvSpPr>
          <p:cNvPr id="24" name="Textfeld 23">
            <a:extLst>
              <a:ext uri="{FF2B5EF4-FFF2-40B4-BE49-F238E27FC236}">
                <a16:creationId xmlns:a16="http://schemas.microsoft.com/office/drawing/2014/main" id="{59FC11C4-6E5F-9C04-074D-C8F0C4AE0028}"/>
              </a:ext>
            </a:extLst>
          </p:cNvPr>
          <p:cNvSpPr txBox="1"/>
          <p:nvPr/>
        </p:nvSpPr>
        <p:spPr>
          <a:xfrm>
            <a:off x="9208280" y="3620306"/>
            <a:ext cx="2633912" cy="369332"/>
          </a:xfrm>
          <a:prstGeom prst="rect">
            <a:avLst/>
          </a:prstGeom>
          <a:noFill/>
        </p:spPr>
        <p:txBody>
          <a:bodyPr wrap="square">
            <a:spAutoFit/>
          </a:bodyPr>
          <a:lstStyle/>
          <a:p>
            <a:r>
              <a:rPr lang="de-DE" sz="1800" dirty="0" err="1"/>
              <a:t>SensiPlan</a:t>
            </a:r>
            <a:r>
              <a:rPr lang="de-DE" b="0" i="0" dirty="0">
                <a:solidFill>
                  <a:srgbClr val="040C28"/>
                </a:solidFill>
                <a:effectLst/>
                <a:latin typeface="+mj-lt"/>
              </a:rPr>
              <a:t> ® </a:t>
            </a:r>
            <a:r>
              <a:rPr lang="de-DE" sz="1800" dirty="0"/>
              <a:t>-Methode</a:t>
            </a:r>
          </a:p>
        </p:txBody>
      </p:sp>
      <p:sp>
        <p:nvSpPr>
          <p:cNvPr id="7" name="Textfeld 6">
            <a:extLst>
              <a:ext uri="{FF2B5EF4-FFF2-40B4-BE49-F238E27FC236}">
                <a16:creationId xmlns:a16="http://schemas.microsoft.com/office/drawing/2014/main" id="{475A3FDA-9359-81DC-16DD-F267631E6471}"/>
              </a:ext>
            </a:extLst>
          </p:cNvPr>
          <p:cNvSpPr txBox="1"/>
          <p:nvPr/>
        </p:nvSpPr>
        <p:spPr>
          <a:xfrm>
            <a:off x="3361234" y="3542745"/>
            <a:ext cx="1544012" cy="369332"/>
          </a:xfrm>
          <a:prstGeom prst="rect">
            <a:avLst/>
          </a:prstGeom>
          <a:noFill/>
        </p:spPr>
        <p:txBody>
          <a:bodyPr wrap="none" rtlCol="0">
            <a:spAutoFit/>
          </a:bodyPr>
          <a:lstStyle/>
          <a:p>
            <a:r>
              <a:rPr lang="de-DE" dirty="0"/>
              <a:t>Kupferspirale</a:t>
            </a:r>
          </a:p>
        </p:txBody>
      </p:sp>
      <p:sp>
        <p:nvSpPr>
          <p:cNvPr id="11" name="Textfeld 10">
            <a:extLst>
              <a:ext uri="{FF2B5EF4-FFF2-40B4-BE49-F238E27FC236}">
                <a16:creationId xmlns:a16="http://schemas.microsoft.com/office/drawing/2014/main" id="{681D356F-1480-E755-F6F2-903827A1140C}"/>
              </a:ext>
            </a:extLst>
          </p:cNvPr>
          <p:cNvSpPr txBox="1"/>
          <p:nvPr/>
        </p:nvSpPr>
        <p:spPr>
          <a:xfrm>
            <a:off x="5656234" y="3542745"/>
            <a:ext cx="1870298" cy="369332"/>
          </a:xfrm>
          <a:prstGeom prst="rect">
            <a:avLst/>
          </a:prstGeom>
          <a:noFill/>
        </p:spPr>
        <p:txBody>
          <a:bodyPr wrap="square" rtlCol="0">
            <a:spAutoFit/>
          </a:bodyPr>
          <a:lstStyle/>
          <a:p>
            <a:r>
              <a:rPr lang="de-DE" dirty="0"/>
              <a:t>Kupferperlenball</a:t>
            </a:r>
          </a:p>
        </p:txBody>
      </p:sp>
      <p:pic>
        <p:nvPicPr>
          <p:cNvPr id="12" name="Grafik 11">
            <a:extLst>
              <a:ext uri="{FF2B5EF4-FFF2-40B4-BE49-F238E27FC236}">
                <a16:creationId xmlns:a16="http://schemas.microsoft.com/office/drawing/2014/main" id="{56C0D290-B705-FD2D-6119-F06947362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07" y="3948347"/>
            <a:ext cx="2347838" cy="1408702"/>
          </a:xfrm>
          <a:prstGeom prst="rect">
            <a:avLst/>
          </a:prstGeom>
        </p:spPr>
      </p:pic>
      <p:sp>
        <p:nvSpPr>
          <p:cNvPr id="13" name="Textfeld 12">
            <a:extLst>
              <a:ext uri="{FF2B5EF4-FFF2-40B4-BE49-F238E27FC236}">
                <a16:creationId xmlns:a16="http://schemas.microsoft.com/office/drawing/2014/main" id="{1DB3E129-63A9-1671-A9E5-3E7C3373E222}"/>
              </a:ext>
            </a:extLst>
          </p:cNvPr>
          <p:cNvSpPr txBox="1"/>
          <p:nvPr/>
        </p:nvSpPr>
        <p:spPr>
          <a:xfrm>
            <a:off x="1087313" y="3579249"/>
            <a:ext cx="1635134" cy="369332"/>
          </a:xfrm>
          <a:prstGeom prst="rect">
            <a:avLst/>
          </a:prstGeom>
          <a:noFill/>
        </p:spPr>
        <p:txBody>
          <a:bodyPr wrap="square" rtlCol="0">
            <a:spAutoFit/>
          </a:bodyPr>
          <a:lstStyle/>
          <a:p>
            <a:r>
              <a:rPr lang="de-DE" dirty="0"/>
              <a:t>Kupferkette</a:t>
            </a:r>
          </a:p>
        </p:txBody>
      </p:sp>
      <p:sp>
        <p:nvSpPr>
          <p:cNvPr id="14" name="Textfeld 13">
            <a:extLst>
              <a:ext uri="{FF2B5EF4-FFF2-40B4-BE49-F238E27FC236}">
                <a16:creationId xmlns:a16="http://schemas.microsoft.com/office/drawing/2014/main" id="{9BCD7473-CD48-58DB-CE3C-B44C8DDCF8F2}"/>
              </a:ext>
            </a:extLst>
          </p:cNvPr>
          <p:cNvSpPr txBox="1"/>
          <p:nvPr/>
        </p:nvSpPr>
        <p:spPr>
          <a:xfrm>
            <a:off x="7995761" y="3592137"/>
            <a:ext cx="928459" cy="369332"/>
          </a:xfrm>
          <a:prstGeom prst="rect">
            <a:avLst/>
          </a:prstGeom>
          <a:noFill/>
        </p:spPr>
        <p:txBody>
          <a:bodyPr wrap="none" rtlCol="0">
            <a:spAutoFit/>
          </a:bodyPr>
          <a:lstStyle/>
          <a:p>
            <a:r>
              <a:rPr lang="de-DE" err="1"/>
              <a:t>GynCS</a:t>
            </a:r>
            <a:endParaRPr lang="de-DE"/>
          </a:p>
        </p:txBody>
      </p:sp>
      <p:pic>
        <p:nvPicPr>
          <p:cNvPr id="15" name="Grafik 14">
            <a:extLst>
              <a:ext uri="{FF2B5EF4-FFF2-40B4-BE49-F238E27FC236}">
                <a16:creationId xmlns:a16="http://schemas.microsoft.com/office/drawing/2014/main" id="{4236FD6F-1936-95CD-82FF-81181B44C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4821" y="3989638"/>
            <a:ext cx="1890338" cy="1134203"/>
          </a:xfrm>
          <a:prstGeom prst="rect">
            <a:avLst/>
          </a:prstGeom>
        </p:spPr>
      </p:pic>
      <p:pic>
        <p:nvPicPr>
          <p:cNvPr id="16" name="Grafik 15" descr="Ein Bild, das Handschrift, Büroausstattung, Schreibwaren enthält.&#10;&#10;KI-generierte Inhalte können fehlerhaft sein.">
            <a:extLst>
              <a:ext uri="{FF2B5EF4-FFF2-40B4-BE49-F238E27FC236}">
                <a16:creationId xmlns:a16="http://schemas.microsoft.com/office/drawing/2014/main" id="{86281974-FBFE-831A-0A6F-A420905E97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4303" y="3950826"/>
            <a:ext cx="2218673" cy="1331204"/>
          </a:xfrm>
          <a:prstGeom prst="rect">
            <a:avLst/>
          </a:prstGeom>
        </p:spPr>
      </p:pic>
      <p:pic>
        <p:nvPicPr>
          <p:cNvPr id="20" name="Grafik 19" descr="Ein Bild, das Kunst enthält.&#10;&#10;KI-generierte Inhalte können fehlerhaft sein.">
            <a:extLst>
              <a:ext uri="{FF2B5EF4-FFF2-40B4-BE49-F238E27FC236}">
                <a16:creationId xmlns:a16="http://schemas.microsoft.com/office/drawing/2014/main" id="{0257C3FF-BAFC-4B40-71CF-3A20D30EEB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9776" y="3887133"/>
            <a:ext cx="2430983" cy="1458590"/>
          </a:xfrm>
          <a:prstGeom prst="rect">
            <a:avLst/>
          </a:prstGeom>
        </p:spPr>
      </p:pic>
      <p:pic>
        <p:nvPicPr>
          <p:cNvPr id="22" name="Grafik 21">
            <a:extLst>
              <a:ext uri="{FF2B5EF4-FFF2-40B4-BE49-F238E27FC236}">
                <a16:creationId xmlns:a16="http://schemas.microsoft.com/office/drawing/2014/main" id="{6F37D718-3BAF-560C-7705-2CAEE39A37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3226" y="3973967"/>
            <a:ext cx="2346550" cy="1407930"/>
          </a:xfrm>
          <a:prstGeom prst="rect">
            <a:avLst/>
          </a:prstGeom>
        </p:spPr>
      </p:pic>
    </p:spTree>
    <p:extLst>
      <p:ext uri="{BB962C8B-B14F-4D97-AF65-F5344CB8AC3E}">
        <p14:creationId xmlns:p14="http://schemas.microsoft.com/office/powerpoint/2010/main" val="1918601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2D8447-5531-FE5B-DDEF-A2EA4B60A201}"/>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871057EB-9D4B-057A-D080-11D84E9229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0FBABB1C-1083-C0FA-C42B-C2EBCBDB7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F495FAEA-5763-1AEF-2817-FEF6A3F151A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41587A0A-5E2E-2469-6484-9979DEF73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BF2C8A4-9AC1-C779-C718-26196B8F7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4646B116-1C56-D9A5-857D-256CEA6C6167}"/>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E6AABC84-50E3-FD00-554F-ADCD3D8A745F}"/>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92</a:t>
            </a:fld>
            <a:endParaRPr lang="de-DE" dirty="0">
              <a:solidFill>
                <a:schemeClr val="tx1">
                  <a:lumMod val="50000"/>
                  <a:lumOff val="50000"/>
                </a:schemeClr>
              </a:solidFill>
            </a:endParaRPr>
          </a:p>
        </p:txBody>
      </p:sp>
      <p:sp>
        <p:nvSpPr>
          <p:cNvPr id="5" name="Textfeld 4">
            <a:extLst>
              <a:ext uri="{FF2B5EF4-FFF2-40B4-BE49-F238E27FC236}">
                <a16:creationId xmlns:a16="http://schemas.microsoft.com/office/drawing/2014/main" id="{DF2BEED8-3860-42F5-A9BD-2335504AAB88}"/>
              </a:ext>
            </a:extLst>
          </p:cNvPr>
          <p:cNvSpPr txBox="1"/>
          <p:nvPr/>
        </p:nvSpPr>
        <p:spPr>
          <a:xfrm>
            <a:off x="0" y="2740690"/>
            <a:ext cx="12192000" cy="369332"/>
          </a:xfrm>
          <a:prstGeom prst="rect">
            <a:avLst/>
          </a:prstGeom>
          <a:noFill/>
        </p:spPr>
        <p:txBody>
          <a:bodyPr wrap="square" rtlCol="0">
            <a:spAutoFit/>
          </a:bodyPr>
          <a:lstStyle/>
          <a:p>
            <a:pPr algn="ctr"/>
            <a:r>
              <a:rPr lang="de-DE" b="1">
                <a:solidFill>
                  <a:srgbClr val="E4CEB7"/>
                </a:solidFill>
              </a:rPr>
              <a:t>Hormonfreie Verhütungsmethoden</a:t>
            </a:r>
          </a:p>
        </p:txBody>
      </p:sp>
      <p:sp>
        <p:nvSpPr>
          <p:cNvPr id="6" name="Textfeld 5">
            <a:extLst>
              <a:ext uri="{FF2B5EF4-FFF2-40B4-BE49-F238E27FC236}">
                <a16:creationId xmlns:a16="http://schemas.microsoft.com/office/drawing/2014/main" id="{306CF7A1-865B-C3AD-7FB2-CFAB42841D12}"/>
              </a:ext>
            </a:extLst>
          </p:cNvPr>
          <p:cNvSpPr txBox="1"/>
          <p:nvPr/>
        </p:nvSpPr>
        <p:spPr>
          <a:xfrm>
            <a:off x="618424" y="3477834"/>
            <a:ext cx="5418778" cy="2554545"/>
          </a:xfrm>
          <a:prstGeom prst="rect">
            <a:avLst/>
          </a:prstGeom>
          <a:noFill/>
        </p:spPr>
        <p:txBody>
          <a:bodyPr wrap="square" lIns="91440" tIns="45720" rIns="91440" bIns="45720" rtlCol="0" anchor="t">
            <a:spAutoFit/>
          </a:bodyPr>
          <a:lstStyle/>
          <a:p>
            <a:r>
              <a:rPr lang="de-DE" sz="1600" b="1" dirty="0">
                <a:solidFill>
                  <a:srgbClr val="008080"/>
                </a:solidFill>
              </a:rPr>
              <a:t>Vorteile:</a:t>
            </a:r>
            <a:r>
              <a:rPr lang="de-DE" sz="1600" dirty="0">
                <a:solidFill>
                  <a:srgbClr val="008080"/>
                </a:solidFill>
              </a:rPr>
              <a:t> </a:t>
            </a:r>
          </a:p>
          <a:p>
            <a:pPr marL="285750" indent="-285750">
              <a:buFont typeface="Arial" panose="020B0604020202020204" pitchFamily="34" charset="0"/>
              <a:buChar char="•"/>
            </a:pPr>
            <a:r>
              <a:rPr lang="de-DE" sz="1600" dirty="0">
                <a:solidFill>
                  <a:srgbClr val="008080"/>
                </a:solidFill>
              </a:rPr>
              <a:t>Keine systemischen Nebenwirkungen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Kein Einfluss auf Gewicht, Stimmung, sexuelle Lust (Libido) oder Knochendichte in der pubertären Wachstumsphase</a:t>
            </a:r>
            <a:endParaRPr lang="de-DE" sz="1600" dirty="0">
              <a:solidFill>
                <a:srgbClr val="008080"/>
              </a:solidFill>
            </a:endParaRPr>
          </a:p>
          <a:p>
            <a:pPr marL="285750" indent="-285750">
              <a:buFont typeface="Arial" panose="020B0604020202020204" pitchFamily="34" charset="0"/>
              <a:buChar char="•"/>
            </a:pPr>
            <a:r>
              <a:rPr lang="de-DE" sz="1600" dirty="0">
                <a:solidFill>
                  <a:srgbClr val="008080"/>
                </a:solidFill>
              </a:rPr>
              <a:t>Natürlicher Körperrhythmus bleibt erhalten (Menstruationszyklus)</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Langzeitschutz möglich</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Sofortige Rückkehr der Fruchtbarkeit nach Absetzen/Entfernung der Methode</a:t>
            </a:r>
            <a:endParaRPr lang="de-DE" sz="1600" dirty="0">
              <a:solidFill>
                <a:srgbClr val="008080"/>
              </a:solidFill>
              <a:cs typeface="Arial"/>
            </a:endParaRPr>
          </a:p>
        </p:txBody>
      </p:sp>
      <p:sp>
        <p:nvSpPr>
          <p:cNvPr id="7" name="Textfeld 6">
            <a:extLst>
              <a:ext uri="{FF2B5EF4-FFF2-40B4-BE49-F238E27FC236}">
                <a16:creationId xmlns:a16="http://schemas.microsoft.com/office/drawing/2014/main" id="{95FBAAD4-A81F-2A24-6C21-FB7DE0A545E6}"/>
              </a:ext>
            </a:extLst>
          </p:cNvPr>
          <p:cNvSpPr txBox="1"/>
          <p:nvPr/>
        </p:nvSpPr>
        <p:spPr>
          <a:xfrm>
            <a:off x="6716389" y="3429000"/>
            <a:ext cx="4411957" cy="1569660"/>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Kein Schutz vor sexuell übertragbaren Infektionen (STIs)</a:t>
            </a:r>
          </a:p>
          <a:p>
            <a:pPr marL="285750" indent="-285750">
              <a:buFont typeface="Arial" panose="020B0604020202020204" pitchFamily="34" charset="0"/>
              <a:buChar char="•"/>
            </a:pPr>
            <a:r>
              <a:rPr lang="de-DE" sz="1600" dirty="0">
                <a:solidFill>
                  <a:srgbClr val="800080"/>
                </a:solidFill>
              </a:rPr>
              <a:t>Evtl. Arztbesuch nötig (z.B. für Einsetzen Kupferkette/Kupferspirale) </a:t>
            </a:r>
            <a:endParaRPr lang="de-DE" sz="1600" dirty="0">
              <a:solidFill>
                <a:srgbClr val="800080"/>
              </a:solidFill>
              <a:cs typeface="Arial"/>
            </a:endParaRPr>
          </a:p>
          <a:p>
            <a:pPr marL="285750" indent="-285750">
              <a:buFont typeface="Arial" panose="020B0604020202020204" pitchFamily="34" charset="0"/>
              <a:buChar char="•"/>
            </a:pPr>
            <a:endParaRPr lang="de-DE" sz="1600" dirty="0">
              <a:solidFill>
                <a:srgbClr val="800080"/>
              </a:solidFill>
              <a:cs typeface="Arial"/>
            </a:endParaRPr>
          </a:p>
        </p:txBody>
      </p:sp>
    </p:spTree>
    <p:extLst>
      <p:ext uri="{BB962C8B-B14F-4D97-AF65-F5344CB8AC3E}">
        <p14:creationId xmlns:p14="http://schemas.microsoft.com/office/powerpoint/2010/main" val="89111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AA9420-C270-5EF2-397D-2D671148F267}"/>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F901E661-C54B-4D4C-D2A1-E6567C20C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AC5275D4-DE3E-5A49-B1A1-3B0FF3B7A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98" y="2888183"/>
            <a:ext cx="4071775" cy="2443065"/>
          </a:xfrm>
          <a:prstGeom prst="rect">
            <a:avLst/>
          </a:prstGeom>
        </p:spPr>
      </p:pic>
      <p:sp>
        <p:nvSpPr>
          <p:cNvPr id="10" name="Ellipse 9">
            <a:extLst>
              <a:ext uri="{FF2B5EF4-FFF2-40B4-BE49-F238E27FC236}">
                <a16:creationId xmlns:a16="http://schemas.microsoft.com/office/drawing/2014/main" id="{7ADAB80D-4C4D-C74D-385F-5E0D5612EBFD}"/>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654C7E70-7496-E511-1B24-809D934E5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90E03A2D-72B4-F7B3-4015-FC1DB8EF351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074CD501-0E2F-7E38-7659-E487883EB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CC27A5D-9ED5-C002-0972-D9A2D7E2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A9C2D0EC-7EB6-9627-2FAB-B7775D1F3D8B}"/>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4B6395E9-C7AB-9341-A1AA-FACDC2309E71}"/>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93</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54D22B3E-A1FD-3CBB-8A29-1398406C964B}"/>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60AFB24D-F86A-0641-1B62-C49DC53D9639}"/>
              </a:ext>
            </a:extLst>
          </p:cNvPr>
          <p:cNvSpPr txBox="1"/>
          <p:nvPr/>
        </p:nvSpPr>
        <p:spPr>
          <a:xfrm>
            <a:off x="3783665" y="2882409"/>
            <a:ext cx="7938198" cy="3416320"/>
          </a:xfrm>
          <a:prstGeom prst="rect">
            <a:avLst/>
          </a:prstGeom>
          <a:noFill/>
        </p:spPr>
        <p:txBody>
          <a:bodyPr wrap="square" lIns="91440" tIns="45720" rIns="91440" bIns="45720" rtlCol="0" anchor="t">
            <a:spAutoFit/>
          </a:bodyPr>
          <a:lstStyle/>
          <a:p>
            <a:r>
              <a:rPr lang="de-DE" b="1" dirty="0">
                <a:solidFill>
                  <a:srgbClr val="DABC9E"/>
                </a:solidFill>
              </a:rPr>
              <a:t>Die Kupferkette</a:t>
            </a:r>
          </a:p>
          <a:p>
            <a:pPr marL="285750" indent="-285750">
              <a:buFont typeface="Arial" panose="020B0604020202020204" pitchFamily="34" charset="0"/>
              <a:buChar char="•"/>
            </a:pPr>
            <a:r>
              <a:rPr lang="de-DE" dirty="0"/>
              <a:t>Weiterentwicklung der Kupferspirale =&gt; flexibler &amp; kleiner, da ohne Kunststoffgestell, weniger Kupfer (so wenig Störfaktor wie möglich)</a:t>
            </a:r>
          </a:p>
          <a:p>
            <a:pPr marL="285750" indent="-285750">
              <a:buFont typeface="Arial" panose="020B0604020202020204" pitchFamily="34" charset="0"/>
              <a:buChar char="•"/>
            </a:pPr>
            <a:r>
              <a:rPr lang="de-DE" dirty="0">
                <a:cs typeface="Arial"/>
              </a:rPr>
              <a:t>Ist ein IUD (</a:t>
            </a:r>
            <a:r>
              <a:rPr lang="de-DE" dirty="0" err="1">
                <a:cs typeface="Arial"/>
              </a:rPr>
              <a:t>IntraUterinDevice</a:t>
            </a:r>
            <a:r>
              <a:rPr lang="de-DE" dirty="0">
                <a:cs typeface="Arial"/>
              </a:rPr>
              <a:t>)</a:t>
            </a:r>
          </a:p>
          <a:p>
            <a:pPr marL="285750" indent="-285750">
              <a:buFont typeface="Arial" panose="020B0604020202020204" pitchFamily="34" charset="0"/>
              <a:buChar char="•"/>
            </a:pPr>
            <a:r>
              <a:rPr lang="de-DE" dirty="0"/>
              <a:t>Faden mit 4 oder 6 Kupferglieder wird im oberen Gebärmuttermuskel verankert, was Verrutschen und/oder Ausstoßung theoretisch unmöglich macht &amp; Sicherheit erhöht =&gt; „baumelt“ flexibel in der Gebärmutter</a:t>
            </a:r>
            <a:endParaRPr lang="de-DE" dirty="0">
              <a:cs typeface="Arial"/>
            </a:endParaRPr>
          </a:p>
          <a:p>
            <a:pPr marL="285750" indent="-285750">
              <a:buFont typeface="Arial" panose="020B0604020202020204" pitchFamily="34" charset="0"/>
              <a:buChar char="•"/>
            </a:pPr>
            <a:r>
              <a:rPr lang="de-DE" dirty="0"/>
              <a:t>Ist je nach Modell 5 oder 10 Jahre wirksam</a:t>
            </a:r>
            <a:endParaRPr lang="de-DE" dirty="0">
              <a:cs typeface="Arial"/>
            </a:endParaRPr>
          </a:p>
          <a:p>
            <a:pPr marL="285750" indent="-285750">
              <a:buFont typeface="Arial" panose="020B0604020202020204" pitchFamily="34" charset="0"/>
              <a:buChar char="•"/>
            </a:pPr>
            <a:r>
              <a:rPr lang="de-DE" dirty="0"/>
              <a:t>Aktuell nur eine Marke weltweit: </a:t>
            </a:r>
            <a:r>
              <a:rPr lang="de-DE" b="0" i="0" dirty="0" err="1">
                <a:solidFill>
                  <a:srgbClr val="333333"/>
                </a:solidFill>
                <a:effectLst/>
              </a:rPr>
              <a:t>GyneFIX</a:t>
            </a:r>
            <a:r>
              <a:rPr lang="de-DE" b="0" i="0" baseline="30000" dirty="0">
                <a:solidFill>
                  <a:srgbClr val="333333"/>
                </a:solidFill>
                <a:effectLst/>
              </a:rPr>
              <a:t>® </a:t>
            </a:r>
            <a:r>
              <a:rPr lang="de-DE" dirty="0"/>
              <a:t> </a:t>
            </a:r>
            <a:endParaRPr lang="de-DE" dirty="0">
              <a:cs typeface="Arial"/>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Kupferglieder setzen Kupfer-Ionen frei</a:t>
            </a:r>
            <a:endParaRPr lang="de-DE" dirty="0">
              <a:cs typeface="Arial"/>
            </a:endParaRPr>
          </a:p>
          <a:p>
            <a:endParaRPr lang="de-DE" b="1" dirty="0">
              <a:solidFill>
                <a:srgbClr val="DABC9E"/>
              </a:solidFill>
            </a:endParaRPr>
          </a:p>
        </p:txBody>
      </p:sp>
    </p:spTree>
    <p:extLst>
      <p:ext uri="{BB962C8B-B14F-4D97-AF65-F5344CB8AC3E}">
        <p14:creationId xmlns:p14="http://schemas.microsoft.com/office/powerpoint/2010/main" val="2116151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55106C-D4F1-17E2-1324-4B5F44A0FC33}"/>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9B4709F9-4D1D-8BBC-E9A7-6E70FD93ED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D5038FB9-5460-F452-DBA8-212C74464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22144772-C122-6C23-A3AF-E578A783F4AD}"/>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13EB8AC5-2BA2-9FA7-4A56-E7FEC115E8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C6308F15-5720-4D4C-DC76-CDB365A4D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C98C89B9-6A58-ACB0-FDC4-F6883648FF7F}"/>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10A3A92-5EBE-5F0E-1DD6-23B8CB6DFBFE}"/>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94</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6408BD42-94F6-F527-B05F-896515D036EE}"/>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Die Kupferkette</a:t>
            </a:r>
          </a:p>
        </p:txBody>
      </p:sp>
      <p:sp>
        <p:nvSpPr>
          <p:cNvPr id="9" name="Ellipse 8">
            <a:extLst>
              <a:ext uri="{FF2B5EF4-FFF2-40B4-BE49-F238E27FC236}">
                <a16:creationId xmlns:a16="http://schemas.microsoft.com/office/drawing/2014/main" id="{43528180-087B-4EB9-A15E-7555531AD604}"/>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5A70752A-5604-3584-409D-EE64DF13A1BF}"/>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40F70893-D0C8-ED23-18FF-C4F5FC6E5F4F}"/>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6C0C07E4-8367-EB66-B1AB-22DBD54E5569}"/>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F10736C5-FE80-AFA8-FCFE-CC09EFC3A29B}"/>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7F1B0EBD-C371-F6EB-EEF7-2728DD40AD6C}"/>
              </a:ext>
            </a:extLst>
          </p:cNvPr>
          <p:cNvSpPr txBox="1"/>
          <p:nvPr/>
        </p:nvSpPr>
        <p:spPr>
          <a:xfrm>
            <a:off x="1046362" y="2965241"/>
            <a:ext cx="6860252" cy="3293209"/>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Nach Einlage kaum/keine weitere Aufmerksamkeit erforderlich</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Sehr Sicheres Langzeitverhütungsmittel</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Einmal eingesetzt kann sie 5 oder 10 Jahre liegen bleiben =&gt; kann aber auch bereits vorher entfernt werden, wenn gewünscht </a:t>
            </a:r>
          </a:p>
          <a:p>
            <a:pPr marL="285750" indent="-285750">
              <a:buFont typeface="Arial" panose="020B0604020202020204" pitchFamily="34" charset="0"/>
              <a:buChar char="•"/>
            </a:pPr>
            <a:r>
              <a:rPr lang="de-DE" sz="1600" dirty="0">
                <a:solidFill>
                  <a:srgbClr val="008080"/>
                </a:solidFill>
              </a:rPr>
              <a:t>Kleiner als andere Kupfer-IUP = kleinster möglicher Störfaktor in der Gebärmutter, somit geringstes Risiko für Nebenwirkungen</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Auch für junge Frauen mit kleiner, schmaler Gebärmutter geeignet</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Unsichtbare Anwendung</a:t>
            </a:r>
          </a:p>
          <a:p>
            <a:pPr marL="285750" indent="-285750">
              <a:buFont typeface="Arial" panose="020B0604020202020204" pitchFamily="34" charset="0"/>
              <a:buChar char="•"/>
            </a:pPr>
            <a:r>
              <a:rPr lang="de-DE" sz="1600" dirty="0">
                <a:solidFill>
                  <a:srgbClr val="008080"/>
                </a:solidFill>
                <a:cs typeface="Arial"/>
              </a:rPr>
              <a:t>Erlaubt spontanen Sex, denn wirkt ohne Aufmerksamkeit der Anwenderin</a:t>
            </a:r>
          </a:p>
          <a:p>
            <a:endParaRPr lang="de-DE" sz="1600" dirty="0">
              <a:solidFill>
                <a:srgbClr val="008080"/>
              </a:solidFill>
              <a:cs typeface="Arial"/>
            </a:endParaRPr>
          </a:p>
          <a:p>
            <a:pPr marL="285750" indent="-285750">
              <a:buFont typeface="Arial" panose="020B0604020202020204" pitchFamily="34" charset="0"/>
              <a:buChar char="•"/>
            </a:pPr>
            <a:endParaRPr lang="de-DE" sz="1600" dirty="0">
              <a:solidFill>
                <a:srgbClr val="008080"/>
              </a:solidFill>
              <a:cs typeface="Arial"/>
            </a:endParaRPr>
          </a:p>
        </p:txBody>
      </p:sp>
      <p:sp>
        <p:nvSpPr>
          <p:cNvPr id="7" name="Textfeld 6">
            <a:extLst>
              <a:ext uri="{FF2B5EF4-FFF2-40B4-BE49-F238E27FC236}">
                <a16:creationId xmlns:a16="http://schemas.microsoft.com/office/drawing/2014/main" id="{CA784978-615B-5406-F74C-57E83BB78B56}"/>
              </a:ext>
            </a:extLst>
          </p:cNvPr>
          <p:cNvSpPr txBox="1"/>
          <p:nvPr/>
        </p:nvSpPr>
        <p:spPr>
          <a:xfrm>
            <a:off x="7784300" y="2936181"/>
            <a:ext cx="4149274" cy="2585323"/>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Erste Menstruation nach Einlage fällt stärker aus, reduziert sich dann wieder</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Bei zu geringer </a:t>
            </a:r>
            <a:r>
              <a:rPr lang="de-DE" sz="1600" dirty="0" err="1">
                <a:solidFill>
                  <a:srgbClr val="800080"/>
                </a:solidFill>
              </a:rPr>
              <a:t>Fundusdicke</a:t>
            </a:r>
            <a:r>
              <a:rPr lang="de-DE" sz="1600" dirty="0">
                <a:solidFill>
                  <a:srgbClr val="800080"/>
                </a:solidFill>
              </a:rPr>
              <a:t> (oberer Gebärmuttermuskel) kann die Kupferkette nicht angewendet werden</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Einsetzen dauert in Arztpraxis nur wenige Minuten, kann aber mit Schmerzen verbunden sein</a:t>
            </a:r>
            <a:endParaRPr lang="de-DE" sz="1600" dirty="0">
              <a:solidFill>
                <a:srgbClr val="800080"/>
              </a:solidFill>
              <a:cs typeface="Arial"/>
            </a:endParaRPr>
          </a:p>
          <a:p>
            <a:endParaRPr lang="de-DE" dirty="0">
              <a:solidFill>
                <a:srgbClr val="800080"/>
              </a:solidFill>
              <a:cs typeface="Arial" panose="020B0604020202020204"/>
            </a:endParaRPr>
          </a:p>
        </p:txBody>
      </p:sp>
    </p:spTree>
    <p:extLst>
      <p:ext uri="{BB962C8B-B14F-4D97-AF65-F5344CB8AC3E}">
        <p14:creationId xmlns:p14="http://schemas.microsoft.com/office/powerpoint/2010/main" val="1610159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CA25A8F-9274-09DD-E5F6-6585F78532D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4B27199A-A8A0-AAA9-E0C8-7AA0376C3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3721AA58-E5F1-D7FC-2F4A-7E2EC3F13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E9432771-3CDE-572D-8F14-FD1167E813F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0A50352-2D12-2C4B-66B8-B7A76FF7E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67AD1044-1AA7-2AD1-B720-22C40DE91A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90C34046-6097-9918-50B3-7AC991F8BDF6}"/>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A0E95CA7-75D9-3401-EA4E-C2B8E12BD82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95</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F8ACCB88-8C89-3B6B-783C-41752CD73CDE}"/>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29DACCB8-3D25-4207-0E6F-364A931673DC}"/>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0,1-0,5</a:t>
            </a:r>
          </a:p>
        </p:txBody>
      </p:sp>
      <p:sp>
        <p:nvSpPr>
          <p:cNvPr id="11" name="Textfeld 10">
            <a:extLst>
              <a:ext uri="{FF2B5EF4-FFF2-40B4-BE49-F238E27FC236}">
                <a16:creationId xmlns:a16="http://schemas.microsoft.com/office/drawing/2014/main" id="{68094D0D-6EF7-AE3D-E787-30C66A282CAF}"/>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0,2</a:t>
            </a:r>
          </a:p>
        </p:txBody>
      </p:sp>
      <p:sp>
        <p:nvSpPr>
          <p:cNvPr id="12" name="Ellipse 11">
            <a:extLst>
              <a:ext uri="{FF2B5EF4-FFF2-40B4-BE49-F238E27FC236}">
                <a16:creationId xmlns:a16="http://schemas.microsoft.com/office/drawing/2014/main" id="{B348FDB2-B430-13C7-B191-EFEC9D1FC04F}"/>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8CB87A59-D733-4940-877B-1C183803034B}"/>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9CE66FA5-F75A-3858-9BD8-0A4873B28DBA}"/>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8FE3A585-AEEB-3C1B-828E-F977AA0826D6}"/>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3AA53CAA-E35A-8FFD-B6F9-C108923BF112}"/>
              </a:ext>
            </a:extLst>
          </p:cNvPr>
          <p:cNvSpPr txBox="1"/>
          <p:nvPr/>
        </p:nvSpPr>
        <p:spPr>
          <a:xfrm>
            <a:off x="3167089" y="3181160"/>
            <a:ext cx="5879690" cy="2215991"/>
          </a:xfrm>
          <a:prstGeom prst="rect">
            <a:avLst/>
          </a:prstGeom>
          <a:solidFill>
            <a:schemeClr val="bg1"/>
          </a:solidFill>
          <a:ln>
            <a:solidFill>
              <a:srgbClr val="DABC9E"/>
            </a:solidFill>
          </a:ln>
        </p:spPr>
        <p:txBody>
          <a:bodyPr wrap="square" lIns="91440" tIns="45720" rIns="91440" bIns="45720" anchor="t">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Kupferkette von Frauenärztin / Frauenarzt ohne Training einsetzen lassen, fehlende Erfahrung</a:t>
            </a:r>
          </a:p>
          <a:p>
            <a:pPr marL="285750" indent="-285750">
              <a:spcAft>
                <a:spcPts val="1200"/>
              </a:spcAft>
              <a:buFont typeface="Arial" panose="020B0604020202020204" pitchFamily="34" charset="0"/>
              <a:buChar char="•"/>
            </a:pPr>
            <a:r>
              <a:rPr lang="de-DE" dirty="0"/>
              <a:t>-&gt; Kupferkette kann nicht im Muskel festwachsen und fällt dann eventuell wieder heraus (Expulsion)</a:t>
            </a:r>
            <a:endParaRPr lang="de-DE" dirty="0">
              <a:cs typeface="Arial"/>
            </a:endParaRPr>
          </a:p>
          <a:p>
            <a:pPr marL="285750" indent="-285750">
              <a:spcAft>
                <a:spcPts val="1200"/>
              </a:spcAft>
              <a:buFont typeface="Arial" panose="020B0604020202020204" pitchFamily="34" charset="0"/>
              <a:buChar char="•"/>
            </a:pPr>
            <a:r>
              <a:rPr lang="de-DE" dirty="0"/>
              <a:t>Kontrolluntersuchungen nicht wahrnehmen</a:t>
            </a:r>
            <a:endParaRPr lang="de-DE" dirty="0">
              <a:cs typeface="Arial"/>
            </a:endParaRPr>
          </a:p>
        </p:txBody>
      </p:sp>
    </p:spTree>
    <p:extLst>
      <p:ext uri="{BB962C8B-B14F-4D97-AF65-F5344CB8AC3E}">
        <p14:creationId xmlns:p14="http://schemas.microsoft.com/office/powerpoint/2010/main" val="1367019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21F49FA-C6F3-EEFF-154D-E3609D5D644C}"/>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CE8BFC8D-64C6-2CD4-37A3-9F9D433A9B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6946BFB8-C0E0-5C00-26B1-C0DE33FD5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44" y="2547789"/>
            <a:ext cx="4947831" cy="2968699"/>
          </a:xfrm>
          <a:prstGeom prst="rect">
            <a:avLst/>
          </a:prstGeom>
        </p:spPr>
      </p:pic>
      <p:sp>
        <p:nvSpPr>
          <p:cNvPr id="10" name="Ellipse 9">
            <a:extLst>
              <a:ext uri="{FF2B5EF4-FFF2-40B4-BE49-F238E27FC236}">
                <a16:creationId xmlns:a16="http://schemas.microsoft.com/office/drawing/2014/main" id="{F56E18BA-09B8-F9B1-2F80-E14AFEE74209}"/>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77E1D2F8-D3D2-939F-A02F-157578CEF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307468BC-6679-B168-7562-3BB52A9D0FF0}"/>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51C7DE20-D23E-1A03-971E-983258BFF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8CB33D2E-AC87-FFD6-435A-31DD22C5A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29E6D9E-5270-DCC6-5995-2C97BE64D35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17EAFD0-C2C6-B0BB-5A76-8E69F3050DF2}"/>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96</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8C9B8676-86DB-1CE8-24B3-B0203078A90B}"/>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DB243CF2-7FF0-0D70-4BE9-88F73EB8F1FB}"/>
              </a:ext>
            </a:extLst>
          </p:cNvPr>
          <p:cNvSpPr txBox="1"/>
          <p:nvPr/>
        </p:nvSpPr>
        <p:spPr>
          <a:xfrm>
            <a:off x="3783665" y="2882409"/>
            <a:ext cx="7938198" cy="3139321"/>
          </a:xfrm>
          <a:prstGeom prst="rect">
            <a:avLst/>
          </a:prstGeom>
          <a:noFill/>
        </p:spPr>
        <p:txBody>
          <a:bodyPr wrap="square" lIns="91440" tIns="45720" rIns="91440" bIns="45720" rtlCol="0" anchor="t">
            <a:spAutoFit/>
          </a:bodyPr>
          <a:lstStyle/>
          <a:p>
            <a:r>
              <a:rPr lang="de-DE" b="1" dirty="0">
                <a:solidFill>
                  <a:srgbClr val="DABC9E"/>
                </a:solidFill>
              </a:rPr>
              <a:t>Die Kupferspirale</a:t>
            </a:r>
          </a:p>
          <a:p>
            <a:pPr marL="285750" indent="-285750">
              <a:buFont typeface="Arial" panose="020B0604020202020204" pitchFamily="34" charset="0"/>
              <a:buChar char="•"/>
            </a:pPr>
            <a:r>
              <a:rPr lang="de-DE" dirty="0"/>
              <a:t>Auch </a:t>
            </a:r>
            <a:r>
              <a:rPr lang="de-DE" dirty="0" err="1"/>
              <a:t>IntraUterinPessar</a:t>
            </a:r>
            <a:r>
              <a:rPr lang="de-DE" dirty="0"/>
              <a:t> (IUP) genannt</a:t>
            </a:r>
            <a:endParaRPr lang="de-DE" dirty="0">
              <a:cs typeface="Arial"/>
            </a:endParaRPr>
          </a:p>
          <a:p>
            <a:pPr marL="285750" indent="-285750">
              <a:buFont typeface="Arial" panose="020B0604020202020204" pitchFamily="34" charset="0"/>
              <a:buChar char="•"/>
            </a:pPr>
            <a:r>
              <a:rPr lang="de-DE" dirty="0"/>
              <a:t>Kupferdraht ist um ein T-förmiges Kunststoffstäbchen gewickelt, das in die Gebärmutterhöhle hineingeschoben wird </a:t>
            </a:r>
            <a:endParaRPr lang="de-DE" dirty="0">
              <a:cs typeface="Arial"/>
            </a:endParaRPr>
          </a:p>
          <a:p>
            <a:pPr marL="285750" indent="-285750">
              <a:buFont typeface="Arial" panose="020B0604020202020204" pitchFamily="34" charset="0"/>
              <a:buChar char="•"/>
            </a:pPr>
            <a:r>
              <a:rPr lang="de-DE" dirty="0"/>
              <a:t>Verschiedene Modelle: Form, Größe &amp; Menge an Kupfer unterscheiden sich, evtl. mit Silber-Kern oder Legierung aus Kupfer &amp; Gold  </a:t>
            </a:r>
            <a:endParaRPr lang="de-DE" dirty="0">
              <a:cs typeface="Arial"/>
            </a:endParaRPr>
          </a:p>
          <a:p>
            <a:r>
              <a:rPr lang="de-DE" dirty="0"/>
              <a:t>=&gt; Ist je nach Modell 3-10 Jahre wirksam</a:t>
            </a:r>
            <a:endParaRPr lang="de-DE" dirty="0">
              <a:cs typeface="Arial"/>
            </a:endParaRPr>
          </a:p>
          <a:p>
            <a:endParaRPr lang="de-DE" dirty="0">
              <a:solidFill>
                <a:srgbClr val="000000"/>
              </a:solidFill>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Kupferdraht setzt kontinuierlich Kupfer-Ionen frei</a:t>
            </a:r>
            <a:endParaRPr lang="de-DE" dirty="0">
              <a:cs typeface="Arial"/>
            </a:endParaRPr>
          </a:p>
          <a:p>
            <a:endParaRPr lang="de-DE" b="1" dirty="0">
              <a:solidFill>
                <a:srgbClr val="DABC9E"/>
              </a:solidFill>
            </a:endParaRPr>
          </a:p>
        </p:txBody>
      </p:sp>
      <p:pic>
        <p:nvPicPr>
          <p:cNvPr id="12" name="Grafik 11" descr="Ein Bild, das Person, Hand enthält.&#10;&#10;KI-generierte Inhalte können fehlerhaft sein.">
            <a:extLst>
              <a:ext uri="{FF2B5EF4-FFF2-40B4-BE49-F238E27FC236}">
                <a16:creationId xmlns:a16="http://schemas.microsoft.com/office/drawing/2014/main" id="{9F4BDC78-811D-84D1-DBD9-987ABD599A78}"/>
              </a:ext>
            </a:extLst>
          </p:cNvPr>
          <p:cNvPicPr>
            <a:picLocks noChangeAspect="1"/>
          </p:cNvPicPr>
          <p:nvPr/>
        </p:nvPicPr>
        <p:blipFill>
          <a:blip r:embed="rId3">
            <a:extLst>
              <a:ext uri="{28A0092B-C50C-407E-A947-70E740481C1C}">
                <a14:useLocalDpi xmlns:a14="http://schemas.microsoft.com/office/drawing/2010/main" val="0"/>
              </a:ext>
            </a:extLst>
          </a:blip>
          <a:srcRect l="44897"/>
          <a:stretch/>
        </p:blipFill>
        <p:spPr>
          <a:xfrm>
            <a:off x="2430547" y="4655621"/>
            <a:ext cx="1172664" cy="1276872"/>
          </a:xfrm>
          <a:prstGeom prst="rect">
            <a:avLst/>
          </a:prstGeom>
        </p:spPr>
      </p:pic>
    </p:spTree>
    <p:extLst>
      <p:ext uri="{BB962C8B-B14F-4D97-AF65-F5344CB8AC3E}">
        <p14:creationId xmlns:p14="http://schemas.microsoft.com/office/powerpoint/2010/main" val="4247891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6C3530B-CBD2-8266-2C3D-46A21525260F}"/>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652CCA0A-2AB7-E8C0-D7D7-55C16A0D06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FFE993FF-E95C-3B41-2587-7BB0D0F7B3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882432FB-045C-2397-4964-DECA23A3E848}"/>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8A6D6921-7421-61D0-E128-00BF28739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605C811D-3D50-EBF5-A19E-6B6887215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B4C2F971-8DEA-A1B4-627C-005D6E16EF30}"/>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74DC66FA-15E0-AED3-2F07-303E0B9B839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97</a:t>
            </a:fld>
            <a:endParaRPr lang="de-DE">
              <a:solidFill>
                <a:schemeClr val="tx1">
                  <a:lumMod val="50000"/>
                  <a:lumOff val="50000"/>
                </a:schemeClr>
              </a:solidFill>
            </a:endParaRPr>
          </a:p>
        </p:txBody>
      </p:sp>
      <p:sp>
        <p:nvSpPr>
          <p:cNvPr id="16" name="Textfeld 15">
            <a:extLst>
              <a:ext uri="{FF2B5EF4-FFF2-40B4-BE49-F238E27FC236}">
                <a16:creationId xmlns:a16="http://schemas.microsoft.com/office/drawing/2014/main" id="{812DE354-046F-C728-B96F-6C2E6F5773F2}"/>
              </a:ext>
            </a:extLst>
          </p:cNvPr>
          <p:cNvSpPr txBox="1"/>
          <p:nvPr/>
        </p:nvSpPr>
        <p:spPr>
          <a:xfrm>
            <a:off x="-191406" y="2591271"/>
            <a:ext cx="11167446" cy="369332"/>
          </a:xfrm>
          <a:prstGeom prst="rect">
            <a:avLst/>
          </a:prstGeom>
          <a:noFill/>
        </p:spPr>
        <p:txBody>
          <a:bodyPr wrap="square" rtlCol="0">
            <a:spAutoFit/>
          </a:bodyPr>
          <a:lstStyle/>
          <a:p>
            <a:pPr algn="ctr"/>
            <a:r>
              <a:rPr lang="de-DE" b="1">
                <a:solidFill>
                  <a:srgbClr val="DABC9E"/>
                </a:solidFill>
              </a:rPr>
              <a:t>Die Kupferspirale</a:t>
            </a:r>
          </a:p>
        </p:txBody>
      </p:sp>
      <p:sp>
        <p:nvSpPr>
          <p:cNvPr id="9" name="Ellipse 8">
            <a:extLst>
              <a:ext uri="{FF2B5EF4-FFF2-40B4-BE49-F238E27FC236}">
                <a16:creationId xmlns:a16="http://schemas.microsoft.com/office/drawing/2014/main" id="{5E1C46A6-A3A1-C3B2-EB25-5B74E1112F25}"/>
              </a:ext>
            </a:extLst>
          </p:cNvPr>
          <p:cNvSpPr/>
          <p:nvPr/>
        </p:nvSpPr>
        <p:spPr>
          <a:xfrm rot="290673">
            <a:off x="-4000871" y="5265869"/>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455A5C09-28E6-1F9B-99B7-885A97D6AB60}"/>
              </a:ext>
            </a:extLst>
          </p:cNvPr>
          <p:cNvSpPr/>
          <p:nvPr/>
        </p:nvSpPr>
        <p:spPr>
          <a:xfrm>
            <a:off x="-191406" y="614619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E8E3BAE7-45CE-2B7B-7F30-E94AEE2767DD}"/>
              </a:ext>
            </a:extLst>
          </p:cNvPr>
          <p:cNvSpPr/>
          <p:nvPr/>
        </p:nvSpPr>
        <p:spPr>
          <a:xfrm rot="290673">
            <a:off x="8007079" y="5518753"/>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D28E12D8-5AEA-0A7F-6938-AE23718F8F9D}"/>
              </a:ext>
            </a:extLst>
          </p:cNvPr>
          <p:cNvSpPr/>
          <p:nvPr/>
        </p:nvSpPr>
        <p:spPr>
          <a:xfrm>
            <a:off x="4965917" y="6061329"/>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C2009EBB-3739-E8C8-593F-F7AE26565FA3}"/>
              </a:ext>
            </a:extLst>
          </p:cNvPr>
          <p:cNvSpPr/>
          <p:nvPr/>
        </p:nvSpPr>
        <p:spPr>
          <a:xfrm rot="290673">
            <a:off x="2415657" y="6362991"/>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ED9673EF-C468-A18C-07BE-400E3D31B6B6}"/>
              </a:ext>
            </a:extLst>
          </p:cNvPr>
          <p:cNvSpPr txBox="1"/>
          <p:nvPr/>
        </p:nvSpPr>
        <p:spPr>
          <a:xfrm>
            <a:off x="688882" y="2984055"/>
            <a:ext cx="4904610" cy="2092881"/>
          </a:xfrm>
          <a:prstGeom prst="rect">
            <a:avLst/>
          </a:prstGeom>
          <a:noFill/>
        </p:spPr>
        <p:txBody>
          <a:bodyPr wrap="square" lIns="91440" tIns="45720" rIns="91440" bIns="45720" rtlCol="0" anchor="t">
            <a:spAutoFit/>
          </a:bodyPr>
          <a:lstStyle/>
          <a:p>
            <a:r>
              <a:rPr lang="de-DE" sz="1600" b="1" dirty="0">
                <a:solidFill>
                  <a:srgbClr val="008080"/>
                </a:solidFill>
              </a:rPr>
              <a:t>Vorteile:</a:t>
            </a:r>
            <a:endParaRPr lang="de-DE" sz="1600" b="1"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Nach Einlage kaum/keine weitere Aufmerksamkeit erforderlich</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rPr>
              <a:t>Sicheres Langzeitverhütungsmittel</a:t>
            </a:r>
            <a:endParaRPr lang="de-DE" sz="1600" dirty="0">
              <a:solidFill>
                <a:srgbClr val="008080"/>
              </a:solidFill>
              <a:cs typeface="Arial"/>
            </a:endParaRPr>
          </a:p>
          <a:p>
            <a:pPr marL="285750" indent="-285750">
              <a:buFont typeface="Arial" panose="020B0604020202020204" pitchFamily="34" charset="0"/>
              <a:buChar char="•"/>
            </a:pPr>
            <a:r>
              <a:rPr lang="de-DE" sz="1600" dirty="0">
                <a:solidFill>
                  <a:srgbClr val="008080"/>
                </a:solidFill>
                <a:cs typeface="Arial"/>
              </a:rPr>
              <a:t>Unsichtbare Anwendung</a:t>
            </a:r>
          </a:p>
          <a:p>
            <a:pPr marL="285750" indent="-285750">
              <a:buFont typeface="Arial" panose="020B0604020202020204" pitchFamily="34" charset="0"/>
              <a:buChar char="•"/>
            </a:pPr>
            <a:r>
              <a:rPr lang="de-DE" sz="1600" dirty="0">
                <a:solidFill>
                  <a:srgbClr val="008080"/>
                </a:solidFill>
                <a:cs typeface="Arial"/>
              </a:rPr>
              <a:t>Erlaubt spontanen Sex, denn wirkt ohne Aufmerksamkeit der Anwenderin</a:t>
            </a:r>
          </a:p>
          <a:p>
            <a:pPr marL="285750" indent="-285750">
              <a:buFont typeface="Arial" panose="020B0604020202020204" pitchFamily="34" charset="0"/>
              <a:buChar char="•"/>
            </a:pPr>
            <a:endParaRPr lang="de-DE" dirty="0">
              <a:solidFill>
                <a:srgbClr val="008080"/>
              </a:solidFill>
              <a:cs typeface="Arial"/>
            </a:endParaRPr>
          </a:p>
        </p:txBody>
      </p:sp>
      <p:sp>
        <p:nvSpPr>
          <p:cNvPr id="7" name="Textfeld 6">
            <a:extLst>
              <a:ext uri="{FF2B5EF4-FFF2-40B4-BE49-F238E27FC236}">
                <a16:creationId xmlns:a16="http://schemas.microsoft.com/office/drawing/2014/main" id="{A76EDDD2-05C8-380C-899A-03D3714316D8}"/>
              </a:ext>
            </a:extLst>
          </p:cNvPr>
          <p:cNvSpPr txBox="1"/>
          <p:nvPr/>
        </p:nvSpPr>
        <p:spPr>
          <a:xfrm>
            <a:off x="5517046" y="3025146"/>
            <a:ext cx="6416528" cy="3077766"/>
          </a:xfrm>
          <a:prstGeom prst="rect">
            <a:avLst/>
          </a:prstGeom>
          <a:noFill/>
        </p:spPr>
        <p:txBody>
          <a:bodyPr wrap="square" lIns="91440" tIns="45720" rIns="91440" bIns="45720" rtlCol="0" anchor="t">
            <a:spAutoFit/>
          </a:bodyPr>
          <a:lstStyle/>
          <a:p>
            <a:r>
              <a:rPr lang="de-DE" sz="1600" b="1" dirty="0">
                <a:solidFill>
                  <a:srgbClr val="800080"/>
                </a:solidFill>
              </a:rPr>
              <a:t>Nachteile: </a:t>
            </a:r>
            <a:endParaRPr lang="de-DE" sz="1600" b="1"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Häufig ist die klassische Kupferspirale zu groß (= Störfaktor in Gebärmutter), was Schmerzen, Krämpfe, Verrutschen &amp; Ausstoßung zur Folge hat, wodurch sich die Verhütungswirkung (unbemerkt) reduzieren kann</a:t>
            </a:r>
          </a:p>
          <a:p>
            <a:pPr marL="285750" indent="-285750">
              <a:buFont typeface="Arial" panose="020B0604020202020204" pitchFamily="34" charset="0"/>
              <a:buChar char="•"/>
            </a:pPr>
            <a:r>
              <a:rPr lang="de-DE" sz="1600" dirty="0">
                <a:solidFill>
                  <a:srgbClr val="800080"/>
                </a:solidFill>
              </a:rPr>
              <a:t>Häufigster Grund für vorzeitige Beendigung der Anwendung sind eine dauerhafte Verstärkung der Blutung und stärkere Menstruations-Schmerzen</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rPr>
              <a:t>Einsetzen dauert nur wenige Minuten, kann jedoch schmerzhaft sein</a:t>
            </a:r>
            <a:endParaRPr lang="de-DE" sz="1600" dirty="0">
              <a:solidFill>
                <a:srgbClr val="800080"/>
              </a:solidFill>
              <a:cs typeface="Arial"/>
            </a:endParaRPr>
          </a:p>
          <a:p>
            <a:pPr marL="285750" indent="-285750">
              <a:buFont typeface="Arial" panose="020B0604020202020204" pitchFamily="34" charset="0"/>
              <a:buChar char="•"/>
            </a:pPr>
            <a:r>
              <a:rPr lang="de-DE" sz="1600" dirty="0">
                <a:solidFill>
                  <a:srgbClr val="800080"/>
                </a:solidFill>
                <a:cs typeface="Arial"/>
              </a:rPr>
              <a:t>1x pro Jahr Kontroll-Untersuchung</a:t>
            </a:r>
          </a:p>
          <a:p>
            <a:pPr marL="285750" indent="-285750">
              <a:buFont typeface="Arial" panose="020B0604020202020204" pitchFamily="34" charset="0"/>
              <a:buChar char="•"/>
            </a:pPr>
            <a:endParaRPr lang="de-DE" dirty="0">
              <a:solidFill>
                <a:srgbClr val="800080"/>
              </a:solidFill>
              <a:cs typeface="Arial" panose="020B0604020202020204"/>
            </a:endParaRPr>
          </a:p>
        </p:txBody>
      </p:sp>
    </p:spTree>
    <p:extLst>
      <p:ext uri="{BB962C8B-B14F-4D97-AF65-F5344CB8AC3E}">
        <p14:creationId xmlns:p14="http://schemas.microsoft.com/office/powerpoint/2010/main" val="1454663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F1BB82-EE56-A4A3-D847-10468CAA3D1A}"/>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365CA14E-D533-CD93-A428-2421C07A0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489" name="Rectangle 20488">
            <a:extLst>
              <a:ext uri="{FF2B5EF4-FFF2-40B4-BE49-F238E27FC236}">
                <a16:creationId xmlns:a16="http://schemas.microsoft.com/office/drawing/2014/main" id="{AD423F8B-2A57-466A-9C51-9103F980C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CAB61B93-B930-C986-D4C4-98D3131B906B}"/>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51B91C21-DE14-E4C7-7A9D-EA9A4CF023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5D3CB8F6-C6A3-2ABC-937B-A83417CC4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DF462C05-74A5-841B-CF42-0341610CEA89}"/>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D00D9085-809E-444F-A1E1-B05CD97C4C3A}"/>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98</a:t>
            </a:fld>
            <a:endParaRPr lang="de-DE">
              <a:solidFill>
                <a:schemeClr val="tx1">
                  <a:lumMod val="50000"/>
                  <a:lumOff val="50000"/>
                </a:schemeClr>
              </a:solidFill>
            </a:endParaRPr>
          </a:p>
        </p:txBody>
      </p:sp>
      <p:cxnSp>
        <p:nvCxnSpPr>
          <p:cNvPr id="6" name="Gerade Verbindung mit Pfeil 5">
            <a:extLst>
              <a:ext uri="{FF2B5EF4-FFF2-40B4-BE49-F238E27FC236}">
                <a16:creationId xmlns:a16="http://schemas.microsoft.com/office/drawing/2014/main" id="{2E5553BB-7042-8833-A816-A89A2B31CA5E}"/>
              </a:ext>
            </a:extLst>
          </p:cNvPr>
          <p:cNvCxnSpPr>
            <a:stCxn id="8" idx="3"/>
            <a:endCxn id="11" idx="1"/>
          </p:cNvCxnSpPr>
          <p:nvPr/>
        </p:nvCxnSpPr>
        <p:spPr>
          <a:xfrm>
            <a:off x="2438400" y="4403558"/>
            <a:ext cx="7315200" cy="0"/>
          </a:xfrm>
          <a:prstGeom prst="straightConnector1">
            <a:avLst/>
          </a:prstGeom>
          <a:ln w="38100">
            <a:solidFill>
              <a:srgbClr val="DABC9E"/>
            </a:solidFill>
            <a:tailEnd type="triangle"/>
          </a:ln>
        </p:spPr>
        <p:style>
          <a:lnRef idx="1">
            <a:schemeClr val="accent1"/>
          </a:lnRef>
          <a:fillRef idx="0">
            <a:schemeClr val="accent1"/>
          </a:fillRef>
          <a:effectRef idx="0">
            <a:schemeClr val="accent1"/>
          </a:effectRef>
          <a:fontRef idx="minor">
            <a:schemeClr val="tx1"/>
          </a:fontRef>
        </p:style>
      </p:cxnSp>
      <p:sp>
        <p:nvSpPr>
          <p:cNvPr id="8" name="Textfeld 7">
            <a:extLst>
              <a:ext uri="{FF2B5EF4-FFF2-40B4-BE49-F238E27FC236}">
                <a16:creationId xmlns:a16="http://schemas.microsoft.com/office/drawing/2014/main" id="{55918EDB-B4CC-674A-5D77-9730A1934B89}"/>
              </a:ext>
            </a:extLst>
          </p:cNvPr>
          <p:cNvSpPr txBox="1"/>
          <p:nvPr/>
        </p:nvSpPr>
        <p:spPr>
          <a:xfrm>
            <a:off x="796413" y="3941893"/>
            <a:ext cx="1641987" cy="923330"/>
          </a:xfrm>
          <a:prstGeom prst="rect">
            <a:avLst/>
          </a:prstGeom>
          <a:solidFill>
            <a:srgbClr val="E4CEB7"/>
          </a:solidFill>
          <a:ln>
            <a:solidFill>
              <a:srgbClr val="DABC9E"/>
            </a:solidFill>
          </a:ln>
        </p:spPr>
        <p:txBody>
          <a:bodyPr wrap="square" rtlCol="0">
            <a:spAutoFit/>
          </a:bodyPr>
          <a:lstStyle/>
          <a:p>
            <a:r>
              <a:rPr lang="de-DE" dirty="0" err="1"/>
              <a:t>Perfect-use</a:t>
            </a:r>
            <a:r>
              <a:rPr lang="de-DE" dirty="0"/>
              <a:t> Pearl-Index: </a:t>
            </a:r>
          </a:p>
          <a:p>
            <a:pPr algn="ctr"/>
            <a:r>
              <a:rPr lang="de-DE" dirty="0"/>
              <a:t>0,6</a:t>
            </a:r>
          </a:p>
        </p:txBody>
      </p:sp>
      <p:sp>
        <p:nvSpPr>
          <p:cNvPr id="11" name="Textfeld 10">
            <a:extLst>
              <a:ext uri="{FF2B5EF4-FFF2-40B4-BE49-F238E27FC236}">
                <a16:creationId xmlns:a16="http://schemas.microsoft.com/office/drawing/2014/main" id="{5CB94C40-C31C-21B0-32E0-0C8A1D1AE37B}"/>
              </a:ext>
            </a:extLst>
          </p:cNvPr>
          <p:cNvSpPr txBox="1"/>
          <p:nvPr/>
        </p:nvSpPr>
        <p:spPr>
          <a:xfrm>
            <a:off x="9753600" y="3941893"/>
            <a:ext cx="1641987" cy="923330"/>
          </a:xfrm>
          <a:prstGeom prst="rect">
            <a:avLst/>
          </a:prstGeom>
          <a:solidFill>
            <a:srgbClr val="E4CEB7"/>
          </a:solidFill>
          <a:ln>
            <a:solidFill>
              <a:srgbClr val="DABC9E"/>
            </a:solidFill>
          </a:ln>
        </p:spPr>
        <p:txBody>
          <a:bodyPr wrap="square" rtlCol="0">
            <a:spAutoFit/>
          </a:bodyPr>
          <a:lstStyle/>
          <a:p>
            <a:r>
              <a:rPr lang="de-DE" b="1" dirty="0" err="1"/>
              <a:t>Typical-use</a:t>
            </a:r>
            <a:r>
              <a:rPr lang="de-DE" b="1" dirty="0"/>
              <a:t> Pearl-Index: </a:t>
            </a:r>
          </a:p>
          <a:p>
            <a:pPr algn="ctr"/>
            <a:r>
              <a:rPr lang="de-DE" b="1" dirty="0"/>
              <a:t>0,8</a:t>
            </a:r>
          </a:p>
        </p:txBody>
      </p:sp>
      <p:sp>
        <p:nvSpPr>
          <p:cNvPr id="12" name="Ellipse 11">
            <a:extLst>
              <a:ext uri="{FF2B5EF4-FFF2-40B4-BE49-F238E27FC236}">
                <a16:creationId xmlns:a16="http://schemas.microsoft.com/office/drawing/2014/main" id="{0A8906A7-3BE3-05CF-1ACE-2630664CC867}"/>
              </a:ext>
            </a:extLst>
          </p:cNvPr>
          <p:cNvSpPr/>
          <p:nvPr/>
        </p:nvSpPr>
        <p:spPr>
          <a:xfrm>
            <a:off x="11353800" y="3054236"/>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CEF22402-B0AF-F3A7-61FE-2933ABE91832}"/>
              </a:ext>
            </a:extLst>
          </p:cNvPr>
          <p:cNvSpPr/>
          <p:nvPr/>
        </p:nvSpPr>
        <p:spPr>
          <a:xfrm>
            <a:off x="7362922" y="561130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CDB4070E-EF13-505D-1621-29179DD16CC6}"/>
              </a:ext>
            </a:extLst>
          </p:cNvPr>
          <p:cNvSpPr/>
          <p:nvPr/>
        </p:nvSpPr>
        <p:spPr>
          <a:xfrm rot="1554392">
            <a:off x="-5675594" y="2144968"/>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702DB3CD-6114-5312-DF9C-04BC0F8B69FE}"/>
              </a:ext>
            </a:extLst>
          </p:cNvPr>
          <p:cNvSpPr/>
          <p:nvPr/>
        </p:nvSpPr>
        <p:spPr>
          <a:xfrm rot="1554392">
            <a:off x="-1849044" y="5611307"/>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78DB3B1D-8362-7DA4-3B27-A96DCB4B58AC}"/>
              </a:ext>
            </a:extLst>
          </p:cNvPr>
          <p:cNvSpPr txBox="1"/>
          <p:nvPr/>
        </p:nvSpPr>
        <p:spPr>
          <a:xfrm>
            <a:off x="3167089" y="3059431"/>
            <a:ext cx="5879690" cy="2923877"/>
          </a:xfrm>
          <a:prstGeom prst="rect">
            <a:avLst/>
          </a:prstGeom>
          <a:solidFill>
            <a:schemeClr val="bg1"/>
          </a:solidFill>
          <a:ln>
            <a:solidFill>
              <a:srgbClr val="DABC9E"/>
            </a:solidFill>
          </a:ln>
        </p:spPr>
        <p:txBody>
          <a:bodyPr wrap="square" lIns="91440" tIns="45720" rIns="91440" bIns="45720" anchor="t">
            <a:spAutoFit/>
          </a:bodyPr>
          <a:lstStyle/>
          <a:p>
            <a:pPr>
              <a:spcAft>
                <a:spcPts val="1200"/>
              </a:spcAft>
            </a:pPr>
            <a:r>
              <a:rPr lang="de-DE" b="1" dirty="0">
                <a:solidFill>
                  <a:srgbClr val="DABC9E"/>
                </a:solidFill>
              </a:rPr>
              <a:t>Anwendungsfehler</a:t>
            </a:r>
          </a:p>
          <a:p>
            <a:pPr marL="285750" indent="-285750">
              <a:spcAft>
                <a:spcPts val="1200"/>
              </a:spcAft>
              <a:buFont typeface="Arial" panose="020B0604020202020204" pitchFamily="34" charset="0"/>
              <a:buChar char="•"/>
            </a:pPr>
            <a:r>
              <a:rPr lang="de-DE" dirty="0"/>
              <a:t>Spirale wählen, die nicht richtig passt</a:t>
            </a:r>
            <a:endParaRPr lang="de-DE" dirty="0">
              <a:cs typeface="Arial"/>
            </a:endParaRPr>
          </a:p>
          <a:p>
            <a:pPr lvl="1">
              <a:spcAft>
                <a:spcPts val="1200"/>
              </a:spcAft>
              <a:buFont typeface="Wingdings" panose="05000000000000000000" pitchFamily="2" charset="2"/>
              <a:buChar char="à"/>
            </a:pPr>
            <a:r>
              <a:rPr lang="de-DE" dirty="0"/>
              <a:t>Größe &amp; Form der Gebärmutter ist individuell</a:t>
            </a:r>
            <a:endParaRPr lang="de-DE" dirty="0">
              <a:cs typeface="Arial"/>
            </a:endParaRPr>
          </a:p>
          <a:p>
            <a:pPr lvl="1">
              <a:spcAft>
                <a:spcPts val="1200"/>
              </a:spcAft>
              <a:buFont typeface="Wingdings" panose="05000000000000000000" pitchFamily="2" charset="2"/>
              <a:buChar char="à"/>
            </a:pPr>
            <a:r>
              <a:rPr lang="de-DE" dirty="0"/>
              <a:t>Spirale kann verrutschen oder herausfallen/ abgestoßen werden und bietet keine Sicherheit mehr</a:t>
            </a:r>
            <a:endParaRPr lang="de-DE" dirty="0">
              <a:cs typeface="Arial"/>
            </a:endParaRPr>
          </a:p>
          <a:p>
            <a:pPr marL="285750" indent="-285750">
              <a:spcAft>
                <a:spcPts val="1200"/>
              </a:spcAft>
              <a:buFont typeface="Arial" panose="020B0604020202020204" pitchFamily="34" charset="0"/>
              <a:buChar char="•"/>
            </a:pPr>
            <a:r>
              <a:rPr lang="de-DE" dirty="0"/>
              <a:t>Kontrolluntersuchungen nicht wahrnehmen bzw. eigene Kontrolle durch Faden-tasten vernachlässigen</a:t>
            </a:r>
            <a:endParaRPr lang="de-DE" dirty="0">
              <a:cs typeface="Arial"/>
            </a:endParaRPr>
          </a:p>
        </p:txBody>
      </p:sp>
    </p:spTree>
    <p:extLst>
      <p:ext uri="{BB962C8B-B14F-4D97-AF65-F5344CB8AC3E}">
        <p14:creationId xmlns:p14="http://schemas.microsoft.com/office/powerpoint/2010/main" val="179982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D41B13-DCCB-9A19-5BEC-6B0F191DADAE}"/>
            </a:ext>
          </a:extLst>
        </p:cNvPr>
        <p:cNvGrpSpPr/>
        <p:nvPr/>
      </p:nvGrpSpPr>
      <p:grpSpPr>
        <a:xfrm>
          <a:off x="0" y="0"/>
          <a:ext cx="0" cy="0"/>
          <a:chOff x="0" y="0"/>
          <a:chExt cx="0" cy="0"/>
        </a:xfrm>
      </p:grpSpPr>
      <p:sp useBgFill="1">
        <p:nvSpPr>
          <p:cNvPr id="20487" name="Rectangle 20486">
            <a:extLst>
              <a:ext uri="{FF2B5EF4-FFF2-40B4-BE49-F238E27FC236}">
                <a16:creationId xmlns:a16="http://schemas.microsoft.com/office/drawing/2014/main" id="{5CB2C3CC-6E53-3BA3-9AC7-B28D45F30F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descr="Ein Bild, das Kunst enthält.&#10;&#10;KI-generierte Inhalte können fehlerhaft sein.">
            <a:extLst>
              <a:ext uri="{FF2B5EF4-FFF2-40B4-BE49-F238E27FC236}">
                <a16:creationId xmlns:a16="http://schemas.microsoft.com/office/drawing/2014/main" id="{60C8F0D0-F7A6-3FF7-D9A4-41977321CE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34" y="2714957"/>
            <a:ext cx="4308871" cy="2585323"/>
          </a:xfrm>
          <a:prstGeom prst="rect">
            <a:avLst/>
          </a:prstGeom>
        </p:spPr>
      </p:pic>
      <p:sp>
        <p:nvSpPr>
          <p:cNvPr id="10" name="Ellipse 9">
            <a:extLst>
              <a:ext uri="{FF2B5EF4-FFF2-40B4-BE49-F238E27FC236}">
                <a16:creationId xmlns:a16="http://schemas.microsoft.com/office/drawing/2014/main" id="{EEE9D3A4-D5A8-753F-AE72-3D637F6A1F76}"/>
              </a:ext>
            </a:extLst>
          </p:cNvPr>
          <p:cNvSpPr/>
          <p:nvPr/>
        </p:nvSpPr>
        <p:spPr>
          <a:xfrm>
            <a:off x="-3718569" y="4780226"/>
            <a:ext cx="6522098" cy="5551715"/>
          </a:xfrm>
          <a:prstGeom prst="ellipse">
            <a:avLst/>
          </a:prstGeom>
          <a:solidFill>
            <a:srgbClr val="DABC9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useBgFill="1">
        <p:nvSpPr>
          <p:cNvPr id="20489" name="Rectangle 20488">
            <a:extLst>
              <a:ext uri="{FF2B5EF4-FFF2-40B4-BE49-F238E27FC236}">
                <a16:creationId xmlns:a16="http://schemas.microsoft.com/office/drawing/2014/main" id="{AECF683C-41D5-4627-195D-77533F61AF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D82E25FC-60AA-A076-FAF3-3924D7722AE5}"/>
              </a:ext>
            </a:extLst>
          </p:cNvPr>
          <p:cNvSpPr>
            <a:spLocks noGrp="1"/>
          </p:cNvSpPr>
          <p:nvPr>
            <p:ph type="title"/>
          </p:nvPr>
        </p:nvSpPr>
        <p:spPr>
          <a:xfrm>
            <a:off x="1051560" y="586822"/>
            <a:ext cx="3657600" cy="1645920"/>
          </a:xfrm>
        </p:spPr>
        <p:txBody>
          <a:bodyPr>
            <a:normAutofit/>
          </a:bodyPr>
          <a:lstStyle/>
          <a:p>
            <a:r>
              <a:rPr lang="de-DE" sz="2700"/>
              <a:t>Versch. Verhütungsmethoden anhand der Wirkungsweisen </a:t>
            </a:r>
          </a:p>
        </p:txBody>
      </p:sp>
      <p:sp>
        <p:nvSpPr>
          <p:cNvPr id="20491" name="Rectangle 20490">
            <a:extLst>
              <a:ext uri="{FF2B5EF4-FFF2-40B4-BE49-F238E27FC236}">
                <a16:creationId xmlns:a16="http://schemas.microsoft.com/office/drawing/2014/main" id="{7CC199D2-50BC-CBBC-E8E3-E5B826739F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3" name="Rectangle 20492">
            <a:extLst>
              <a:ext uri="{FF2B5EF4-FFF2-40B4-BE49-F238E27FC236}">
                <a16:creationId xmlns:a16="http://schemas.microsoft.com/office/drawing/2014/main" id="{4BFF1BBB-9CDA-726C-B923-6F9FD00506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140063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7B4F0F29-8690-F463-F221-681842DB64A1}"/>
              </a:ext>
            </a:extLst>
          </p:cNvPr>
          <p:cNvSpPr>
            <a:spLocks noGrp="1"/>
          </p:cNvSpPr>
          <p:nvPr>
            <p:ph idx="1"/>
          </p:nvPr>
        </p:nvSpPr>
        <p:spPr>
          <a:xfrm>
            <a:off x="5250106" y="365125"/>
            <a:ext cx="6106742" cy="2004449"/>
          </a:xfrm>
        </p:spPr>
        <p:txBody>
          <a:bodyPr anchor="ctr">
            <a:noAutofit/>
          </a:bodyPr>
          <a:lstStyle/>
          <a:p>
            <a:pPr marL="971550" lvl="1" indent="-514350">
              <a:buAutoNum type="arabicPeriod"/>
            </a:pPr>
            <a:r>
              <a:rPr lang="de-DE" sz="1200" dirty="0"/>
              <a:t>Überblick verschiedener Arten</a:t>
            </a:r>
          </a:p>
          <a:p>
            <a:pPr marL="971550" lvl="1" indent="-514350">
              <a:buAutoNum type="arabicPeriod"/>
            </a:pPr>
            <a:r>
              <a:rPr lang="de-DE" sz="1200" dirty="0"/>
              <a:t>Chemisch </a:t>
            </a:r>
          </a:p>
          <a:p>
            <a:pPr marL="971550" lvl="1" indent="-514350">
              <a:buAutoNum type="arabicPeriod"/>
            </a:pPr>
            <a:r>
              <a:rPr lang="de-DE" sz="1200" dirty="0"/>
              <a:t>Mechanisch </a:t>
            </a:r>
          </a:p>
          <a:p>
            <a:pPr marL="971550" lvl="1" indent="-514350">
              <a:buAutoNum type="arabicPeriod"/>
            </a:pPr>
            <a:r>
              <a:rPr lang="de-DE" sz="1200" dirty="0"/>
              <a:t>Hormonell</a:t>
            </a:r>
          </a:p>
          <a:p>
            <a:pPr marL="971550" lvl="1" indent="-514350">
              <a:buAutoNum type="arabicPeriod"/>
            </a:pPr>
            <a:r>
              <a:rPr lang="de-DE" sz="2500" b="1" dirty="0"/>
              <a:t>Hormonfrei </a:t>
            </a:r>
          </a:p>
          <a:p>
            <a:pPr marL="971550" lvl="1" indent="-514350">
              <a:buAutoNum type="arabicPeriod"/>
            </a:pPr>
            <a:r>
              <a:rPr lang="de-DE" sz="1200" dirty="0"/>
              <a:t>Operativ</a:t>
            </a:r>
          </a:p>
          <a:p>
            <a:pPr marL="971550" lvl="1" indent="-514350">
              <a:buAutoNum type="arabicPeriod"/>
            </a:pPr>
            <a:r>
              <a:rPr lang="de-DE" sz="1200" dirty="0"/>
              <a:t>Unsichere Methoden</a:t>
            </a:r>
          </a:p>
          <a:p>
            <a:pPr marL="971550" lvl="1" indent="-514350">
              <a:buAutoNum type="arabicPeriod"/>
            </a:pPr>
            <a:r>
              <a:rPr lang="de-DE" sz="1200" dirty="0"/>
              <a:t>Pearl Index im Vergleich</a:t>
            </a:r>
          </a:p>
        </p:txBody>
      </p:sp>
      <p:sp>
        <p:nvSpPr>
          <p:cNvPr id="4" name="Foliennummernplatzhalter 3">
            <a:extLst>
              <a:ext uri="{FF2B5EF4-FFF2-40B4-BE49-F238E27FC236}">
                <a16:creationId xmlns:a16="http://schemas.microsoft.com/office/drawing/2014/main" id="{C9E05AD6-BDB9-7E77-D9FE-7070A1242487}"/>
              </a:ext>
            </a:extLst>
          </p:cNvPr>
          <p:cNvSpPr>
            <a:spLocks noGrp="1"/>
          </p:cNvSpPr>
          <p:nvPr>
            <p:ph type="sldNum" sz="quarter" idx="12"/>
          </p:nvPr>
        </p:nvSpPr>
        <p:spPr>
          <a:xfrm>
            <a:off x="8610600" y="6356350"/>
            <a:ext cx="2746248" cy="365125"/>
          </a:xfrm>
        </p:spPr>
        <p:txBody>
          <a:bodyPr>
            <a:normAutofit/>
          </a:bodyPr>
          <a:lstStyle/>
          <a:p>
            <a:pPr>
              <a:spcAft>
                <a:spcPts val="600"/>
              </a:spcAft>
            </a:pPr>
            <a:fld id="{802006FE-6571-4354-8775-F8708372C227}" type="slidenum">
              <a:rPr lang="de-DE">
                <a:solidFill>
                  <a:schemeClr val="tx1">
                    <a:lumMod val="50000"/>
                    <a:lumOff val="50000"/>
                  </a:schemeClr>
                </a:solidFill>
              </a:rPr>
              <a:pPr>
                <a:spcAft>
                  <a:spcPts val="600"/>
                </a:spcAft>
              </a:pPr>
              <a:t>99</a:t>
            </a:fld>
            <a:endParaRPr lang="de-DE">
              <a:solidFill>
                <a:schemeClr val="tx1">
                  <a:lumMod val="50000"/>
                  <a:lumOff val="50000"/>
                </a:schemeClr>
              </a:solidFill>
            </a:endParaRPr>
          </a:p>
        </p:txBody>
      </p:sp>
      <p:sp>
        <p:nvSpPr>
          <p:cNvPr id="9" name="Ellipse 8">
            <a:extLst>
              <a:ext uri="{FF2B5EF4-FFF2-40B4-BE49-F238E27FC236}">
                <a16:creationId xmlns:a16="http://schemas.microsoft.com/office/drawing/2014/main" id="{07E796F6-E70B-6DA4-FC3F-778103DBB4DC}"/>
              </a:ext>
            </a:extLst>
          </p:cNvPr>
          <p:cNvSpPr/>
          <p:nvPr/>
        </p:nvSpPr>
        <p:spPr>
          <a:xfrm rot="290673">
            <a:off x="-5294466" y="3580492"/>
            <a:ext cx="6522098" cy="555171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0B827355-E491-E830-5C6A-83D02E3E2718}"/>
              </a:ext>
            </a:extLst>
          </p:cNvPr>
          <p:cNvSpPr txBox="1"/>
          <p:nvPr/>
        </p:nvSpPr>
        <p:spPr>
          <a:xfrm>
            <a:off x="4044875" y="2882409"/>
            <a:ext cx="7676988" cy="2585323"/>
          </a:xfrm>
          <a:prstGeom prst="rect">
            <a:avLst/>
          </a:prstGeom>
          <a:noFill/>
        </p:spPr>
        <p:txBody>
          <a:bodyPr wrap="square" lIns="91440" tIns="45720" rIns="91440" bIns="45720" rtlCol="0" anchor="t">
            <a:spAutoFit/>
          </a:bodyPr>
          <a:lstStyle/>
          <a:p>
            <a:r>
              <a:rPr lang="de-DE" b="1" dirty="0">
                <a:solidFill>
                  <a:srgbClr val="DABC9E"/>
                </a:solidFill>
              </a:rPr>
              <a:t>Der Kupferperlenball</a:t>
            </a:r>
          </a:p>
          <a:p>
            <a:pPr marL="285750" indent="-285750">
              <a:buFont typeface="Arial" panose="020B0604020202020204" pitchFamily="34" charset="0"/>
              <a:buChar char="•"/>
            </a:pPr>
            <a:r>
              <a:rPr lang="de-DE" dirty="0"/>
              <a:t>Biegsamer Memory-Draht mit mehreren Kupferperlen, der beim Einsetzen zu einem Ball aufgedehnt wird</a:t>
            </a:r>
            <a:endParaRPr lang="de-DE" dirty="0">
              <a:cs typeface="Arial"/>
            </a:endParaRPr>
          </a:p>
          <a:p>
            <a:pPr marL="285750" indent="-285750">
              <a:buFont typeface="Arial" panose="020B0604020202020204" pitchFamily="34" charset="0"/>
              <a:buChar char="•"/>
            </a:pPr>
            <a:r>
              <a:rPr lang="de-DE" dirty="0"/>
              <a:t>Ist bis zu 5 Jahre wirksam </a:t>
            </a:r>
            <a:endParaRPr lang="de-DE" dirty="0">
              <a:cs typeface="Arial"/>
            </a:endParaRPr>
          </a:p>
          <a:p>
            <a:pPr marL="285750" indent="-285750">
              <a:buFont typeface="Arial" panose="020B0604020202020204" pitchFamily="34" charset="0"/>
              <a:buChar char="•"/>
            </a:pPr>
            <a:r>
              <a:rPr lang="de-DE" dirty="0">
                <a:solidFill>
                  <a:srgbClr val="000000"/>
                </a:solidFill>
                <a:cs typeface="Arial" panose="020B0604020202020204"/>
              </a:rPr>
              <a:t>Aktuell nur eine Marke weltweit</a:t>
            </a:r>
          </a:p>
          <a:p>
            <a:endParaRPr lang="de-DE" dirty="0">
              <a:solidFill>
                <a:srgbClr val="000000"/>
              </a:solidFill>
            </a:endParaRPr>
          </a:p>
          <a:p>
            <a:r>
              <a:rPr lang="de-DE" b="1" dirty="0">
                <a:solidFill>
                  <a:srgbClr val="DABC9E"/>
                </a:solidFill>
              </a:rPr>
              <a:t>Wirkungsweise</a:t>
            </a:r>
            <a:endParaRPr lang="de-DE" b="1" dirty="0">
              <a:solidFill>
                <a:srgbClr val="DABC9E"/>
              </a:solidFill>
              <a:cs typeface="Arial"/>
            </a:endParaRPr>
          </a:p>
          <a:p>
            <a:pPr marL="285750" indent="-285750">
              <a:buFont typeface="Arial" panose="020B0604020202020204" pitchFamily="34" charset="0"/>
              <a:buChar char="•"/>
            </a:pPr>
            <a:r>
              <a:rPr lang="de-DE" dirty="0"/>
              <a:t>Kupferperlen setzen Kupfer-Ionen frei</a:t>
            </a:r>
            <a:endParaRPr lang="de-DE" dirty="0">
              <a:cs typeface="Arial"/>
            </a:endParaRPr>
          </a:p>
          <a:p>
            <a:endParaRPr lang="de-DE" b="1" dirty="0">
              <a:solidFill>
                <a:srgbClr val="DABC9E"/>
              </a:solidFill>
            </a:endParaRPr>
          </a:p>
        </p:txBody>
      </p:sp>
    </p:spTree>
    <p:extLst>
      <p:ext uri="{BB962C8B-B14F-4D97-AF65-F5344CB8AC3E}">
        <p14:creationId xmlns:p14="http://schemas.microsoft.com/office/powerpoint/2010/main" val="3435858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arissa">
  <a:themeElements>
    <a:clrScheme name="Violet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ED23EE5EB91A9418E519CFA05A61DD3" ma:contentTypeVersion="19" ma:contentTypeDescription="Ein neues Dokument erstellen." ma:contentTypeScope="" ma:versionID="6bc1e5ff903d11baaaedcc3a03f4fdf5">
  <xsd:schema xmlns:xsd="http://www.w3.org/2001/XMLSchema" xmlns:xs="http://www.w3.org/2001/XMLSchema" xmlns:p="http://schemas.microsoft.com/office/2006/metadata/properties" xmlns:ns2="c6a9d017-ea88-4926-8414-34171667fc09" xmlns:ns3="77f987fd-07de-45dd-8c44-e5dcaacd3aa9" targetNamespace="http://schemas.microsoft.com/office/2006/metadata/properties" ma:root="true" ma:fieldsID="b23a37a5ff9cd73ef067abfc21dc0f67" ns2:_="" ns3:_="">
    <xsd:import namespace="c6a9d017-ea88-4926-8414-34171667fc09"/>
    <xsd:import namespace="77f987fd-07de-45dd-8c44-e5dcaacd3aa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a9d017-ea88-4926-8414-34171667fc09"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60d84de-a109-425b-ad0c-dd7af9dbcedd}" ma:internalName="TaxCatchAll" ma:showField="CatchAllData" ma:web="c6a9d017-ea88-4926-8414-34171667fc0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7f987fd-07de-45dd-8c44-e5dcaacd3a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39a7df4a-6b71-44c2-bb04-a9884a83a13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7f987fd-07de-45dd-8c44-e5dcaacd3aa9">
      <Terms xmlns="http://schemas.microsoft.com/office/infopath/2007/PartnerControls"/>
    </lcf76f155ced4ddcb4097134ff3c332f>
    <TaxCatchAll xmlns="c6a9d017-ea88-4926-8414-34171667fc09" xsi:nil="true"/>
  </documentManagement>
</p:properties>
</file>

<file path=customXml/itemProps1.xml><?xml version="1.0" encoding="utf-8"?>
<ds:datastoreItem xmlns:ds="http://schemas.openxmlformats.org/officeDocument/2006/customXml" ds:itemID="{D82425FC-7298-444B-B8E1-7DC83A841597}">
  <ds:schemaRefs>
    <ds:schemaRef ds:uri="77f987fd-07de-45dd-8c44-e5dcaacd3aa9"/>
    <ds:schemaRef ds:uri="c6a9d017-ea88-4926-8414-34171667fc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0602174-B891-4EF9-B8AF-B9A6646F48DC}">
  <ds:schemaRefs>
    <ds:schemaRef ds:uri="http://schemas.microsoft.com/sharepoint/v3/contenttype/forms"/>
  </ds:schemaRefs>
</ds:datastoreItem>
</file>

<file path=customXml/itemProps3.xml><?xml version="1.0" encoding="utf-8"?>
<ds:datastoreItem xmlns:ds="http://schemas.openxmlformats.org/officeDocument/2006/customXml" ds:itemID="{AB09ACDA-3B41-4BDE-8EE1-9D3D1519768D}">
  <ds:schemaRefs>
    <ds:schemaRef ds:uri="http://purl.org/dc/dcmitype/"/>
    <ds:schemaRef ds:uri="http://schemas.microsoft.com/office/2006/documentManagement/types"/>
    <ds:schemaRef ds:uri="c6a9d017-ea88-4926-8414-34171667fc09"/>
    <ds:schemaRef ds:uri="http://www.w3.org/XML/1998/namespace"/>
    <ds:schemaRef ds:uri="http://purl.org/dc/elements/1.1/"/>
    <ds:schemaRef ds:uri="77f987fd-07de-45dd-8c44-e5dcaacd3aa9"/>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0</TotalTime>
  <Words>11946</Words>
  <Application>Microsoft Office PowerPoint</Application>
  <PresentationFormat>Breitbild</PresentationFormat>
  <Paragraphs>2607</Paragraphs>
  <Slides>161</Slides>
  <Notes>14</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161</vt:i4>
      </vt:variant>
    </vt:vector>
  </HeadingPairs>
  <TitlesOfParts>
    <vt:vector size="166" baseType="lpstr">
      <vt:lpstr>Arial</vt:lpstr>
      <vt:lpstr>Calibri</vt:lpstr>
      <vt:lpstr>Symbol</vt:lpstr>
      <vt:lpstr>Wingdings</vt:lpstr>
      <vt:lpstr>Larissa</vt:lpstr>
      <vt:lpstr>Hinweise</vt:lpstr>
      <vt:lpstr>Stopp! Lies das zuerst!</vt:lpstr>
      <vt:lpstr>Verhütung</vt:lpstr>
      <vt:lpstr>1. Einstieg</vt:lpstr>
      <vt:lpstr>PowerPoint-Präsentation</vt:lpstr>
      <vt:lpstr>PowerPoint-Präsentation</vt:lpstr>
      <vt:lpstr>Verhütung</vt:lpstr>
      <vt:lpstr>Verhütung</vt:lpstr>
      <vt:lpstr>Gliederung</vt:lpstr>
      <vt:lpstr> Wieso ein wichtiges Thema</vt:lpstr>
      <vt:lpstr> Wieso ein wichtiges Thema</vt:lpstr>
      <vt:lpstr> Wieso ein wichtiges Thema</vt:lpstr>
      <vt:lpstr> Wieso ein wichtiges Thema</vt:lpstr>
      <vt:lpstr>Wieso ein wichtiges Thema</vt:lpstr>
      <vt:lpstr>Anwendung in Zahlen</vt:lpstr>
      <vt:lpstr>PowerPoint-Präsentation</vt:lpstr>
      <vt:lpstr> Grundlagen</vt:lpstr>
      <vt:lpstr>Grundlagen</vt:lpstr>
      <vt:lpstr>Grundlagen</vt:lpstr>
      <vt:lpstr>Grundlagen</vt:lpstr>
      <vt:lpstr>Grundlagen</vt:lpstr>
      <vt:lpstr>Grundlagen</vt:lpstr>
      <vt:lpstr>Grundlagen</vt:lpstr>
      <vt:lpstr>Grundlagen</vt:lpstr>
      <vt:lpstr>Grundlagen</vt:lpstr>
      <vt:lpstr> Grundlagen</vt:lpstr>
      <vt:lpstr>Grundlagen</vt:lpstr>
      <vt:lpstr>Grundlagen</vt:lpstr>
      <vt:lpstr>Grundlagen</vt:lpstr>
      <vt:lpstr>Grundlagen</vt:lpstr>
      <vt:lpstr>Grundlagen</vt:lpstr>
      <vt:lpstr> Grundlagen</vt:lpstr>
      <vt:lpstr>Grundlagen</vt:lpstr>
      <vt:lpstr>Grundlagen</vt:lpstr>
      <vt:lpstr>Grundlagen</vt:lpstr>
      <vt:lpstr>Grundlagen</vt:lpstr>
      <vt:lpstr>Grundlagen</vt:lpstr>
      <vt:lpstr>Grundlagen</vt:lpstr>
      <vt:lpstr>Grundlagen</vt:lpstr>
      <vt:lpstr>Grundlagen</vt:lpstr>
      <vt:lpstr>Grundlagen</vt:lpstr>
      <vt:lpstr>Grundlagen</vt:lpstr>
      <vt:lpstr>Grundlagen</vt:lpstr>
      <vt:lpstr>Grundlagen</vt:lpstr>
      <vt:lpstr>Grundlagen</vt:lpstr>
      <vt:lpstr>Verhütungsmethoden anhand der Wirkungsweisen </vt:lpstr>
      <vt:lpstr>Verschiedene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Verschiedene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Versch. Verhütungsmethoden anhand der Wirkungsweisen </vt:lpstr>
      <vt:lpstr>Verhütungsunfälle &amp; Notfallkontrazeption</vt:lpstr>
      <vt:lpstr>Verhütungsunfälle &amp; Notfallkontrazeption</vt:lpstr>
      <vt:lpstr>Verhütungsunfälle &amp; Notfallkontrazeption</vt:lpstr>
      <vt:lpstr>Verhütungsunfälle &amp; Notfallkontrazeption</vt:lpstr>
      <vt:lpstr>Verhütungsunfälle &amp; Notfallkontrazeption</vt:lpstr>
      <vt:lpstr>Verhütungsunfälle &amp; Notfallkontrazeption</vt:lpstr>
      <vt:lpstr>Verhütungsunfälle &amp; Notfallkontrazeption</vt:lpstr>
      <vt:lpstr>Verhütungsunfälle &amp; Notfallkontrazeption</vt:lpstr>
      <vt:lpstr>Verhütungsunfälle &amp; Notfallkontrazeption</vt:lpstr>
      <vt:lpstr>Zugang zu Verhütungsmitteln</vt:lpstr>
      <vt:lpstr>Zugang zu Verhütungsmitteln</vt:lpstr>
      <vt:lpstr>Zugang zu Verhütungsmitteln</vt:lpstr>
      <vt:lpstr>Zugang zu Verhütungsmitteln</vt:lpstr>
      <vt:lpstr>die Wahl der Verhütungsmethode</vt:lpstr>
      <vt:lpstr>die Wahl der Verhütungsmethode</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Verhütungsmythen – wahr oder Blödsinn?</vt:lpstr>
      <vt:lpstr>Praxis (Anschauungsmaterial)</vt:lpstr>
      <vt:lpstr>PowerPoint-Präsentation</vt:lpstr>
      <vt:lpstr>PowerPoint-Präsentation</vt:lpstr>
      <vt:lpstr>PowerPoint-Präsentation</vt:lpstr>
      <vt:lpstr>PowerPoint-Präsentation</vt:lpstr>
      <vt:lpstr>PowerPoint-Präsentation</vt:lpstr>
      <vt:lpstr>Danke für eure Aufmerksamkeit. Gibt es noch Fragen?</vt:lpstr>
      <vt:lpstr>Quellen - Internet</vt:lpstr>
      <vt:lpstr>Quellen – Bücher &amp; Fachmagazine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Sofie Matuskova</dc:creator>
  <cp:lastModifiedBy>Sofie Matuskova - Gynlameda GmbH</cp:lastModifiedBy>
  <cp:revision>41</cp:revision>
  <cp:lastPrinted>1601-01-01T00:00:00Z</cp:lastPrinted>
  <dcterms:created xsi:type="dcterms:W3CDTF">2023-08-10T10:18:57Z</dcterms:created>
  <dcterms:modified xsi:type="dcterms:W3CDTF">2025-09-19T13:28:49Z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0x010100FED23EE5EB91A9418E519CFA05A61DD3</vt:lpwstr>
  </property>
  <property fmtid="{D5CDD505-2E9C-101B-9397-08002B2CF9AE}" pid="3" name="MediaServiceImageTags">
    <vt:lpwstr/>
  </property>
</Properties>
</file>